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0"/>
  </p:notesMasterIdLst>
  <p:sldIdLst>
    <p:sldId id="256" r:id="rId2"/>
    <p:sldId id="328" r:id="rId3"/>
    <p:sldId id="257" r:id="rId4"/>
    <p:sldId id="275" r:id="rId5"/>
    <p:sldId id="296" r:id="rId6"/>
    <p:sldId id="291" r:id="rId7"/>
    <p:sldId id="297" r:id="rId8"/>
    <p:sldId id="298" r:id="rId9"/>
    <p:sldId id="301" r:id="rId10"/>
    <p:sldId id="302" r:id="rId11"/>
    <p:sldId id="303" r:id="rId12"/>
    <p:sldId id="304" r:id="rId13"/>
    <p:sldId id="306" r:id="rId14"/>
    <p:sldId id="307" r:id="rId15"/>
    <p:sldId id="299" r:id="rId16"/>
    <p:sldId id="305" r:id="rId17"/>
    <p:sldId id="308" r:id="rId18"/>
    <p:sldId id="292" r:id="rId19"/>
    <p:sldId id="293" r:id="rId20"/>
    <p:sldId id="309" r:id="rId21"/>
    <p:sldId id="310" r:id="rId22"/>
    <p:sldId id="268" r:id="rId23"/>
    <p:sldId id="269" r:id="rId24"/>
    <p:sldId id="330" r:id="rId25"/>
    <p:sldId id="331" r:id="rId26"/>
    <p:sldId id="312" r:id="rId27"/>
    <p:sldId id="313" r:id="rId28"/>
    <p:sldId id="314" r:id="rId29"/>
    <p:sldId id="273" r:id="rId30"/>
    <p:sldId id="315" r:id="rId31"/>
    <p:sldId id="283" r:id="rId32"/>
    <p:sldId id="265" r:id="rId33"/>
    <p:sldId id="316" r:id="rId34"/>
    <p:sldId id="317" r:id="rId35"/>
    <p:sldId id="285" r:id="rId36"/>
    <p:sldId id="289" r:id="rId37"/>
    <p:sldId id="288" r:id="rId38"/>
    <p:sldId id="329" r:id="rId39"/>
    <p:sldId id="290" r:id="rId40"/>
    <p:sldId id="294" r:id="rId41"/>
    <p:sldId id="284" r:id="rId42"/>
    <p:sldId id="286" r:id="rId43"/>
    <p:sldId id="295" r:id="rId44"/>
    <p:sldId id="318" r:id="rId45"/>
    <p:sldId id="319" r:id="rId46"/>
    <p:sldId id="320" r:id="rId47"/>
    <p:sldId id="322" r:id="rId48"/>
    <p:sldId id="321" r:id="rId49"/>
    <p:sldId id="323" r:id="rId50"/>
    <p:sldId id="324" r:id="rId51"/>
    <p:sldId id="326" r:id="rId52"/>
    <p:sldId id="369" r:id="rId53"/>
    <p:sldId id="332" r:id="rId54"/>
    <p:sldId id="333" r:id="rId55"/>
    <p:sldId id="334" r:id="rId56"/>
    <p:sldId id="335" r:id="rId57"/>
    <p:sldId id="339" r:id="rId58"/>
    <p:sldId id="343" r:id="rId59"/>
    <p:sldId id="345" r:id="rId60"/>
    <p:sldId id="346" r:id="rId61"/>
    <p:sldId id="347" r:id="rId62"/>
    <p:sldId id="348" r:id="rId63"/>
    <p:sldId id="349" r:id="rId64"/>
    <p:sldId id="350" r:id="rId65"/>
    <p:sldId id="352" r:id="rId66"/>
    <p:sldId id="353" r:id="rId67"/>
    <p:sldId id="354" r:id="rId68"/>
    <p:sldId id="355" r:id="rId69"/>
    <p:sldId id="356" r:id="rId70"/>
    <p:sldId id="357" r:id="rId71"/>
    <p:sldId id="361" r:id="rId72"/>
    <p:sldId id="362" r:id="rId73"/>
    <p:sldId id="363" r:id="rId74"/>
    <p:sldId id="364" r:id="rId75"/>
    <p:sldId id="365" r:id="rId76"/>
    <p:sldId id="366" r:id="rId77"/>
    <p:sldId id="367" r:id="rId78"/>
    <p:sldId id="368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58AD"/>
    <a:srgbClr val="D55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9" autoAdjust="0"/>
    <p:restoredTop sz="53153" autoAdjust="0"/>
  </p:normalViewPr>
  <p:slideViewPr>
    <p:cSldViewPr snapToGrid="0">
      <p:cViewPr varScale="1">
        <p:scale>
          <a:sx n="80" d="100"/>
          <a:sy n="80" d="100"/>
        </p:scale>
        <p:origin x="21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9829A-C801-414B-9062-70F3EA61D97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A99D1-313B-447B-B1F7-051EC4AE5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9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0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6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98977-77CC-874D-95DF-36A6A9EDFDD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2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98977-77CC-874D-95DF-36A6A9EDFDD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90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98977-77CC-874D-95DF-36A6A9EDFDD7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70516"/>
            <a:ext cx="6858000" cy="2164383"/>
          </a:xfrm>
        </p:spPr>
        <p:txBody>
          <a:bodyPr anchor="ctr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22F7-4E32-7D4A-9654-8EBB6ECB80C2}" type="datetime1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3993287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1934" y="6356351"/>
            <a:ext cx="1253416" cy="365125"/>
          </a:xfrm>
        </p:spPr>
        <p:txBody>
          <a:bodyPr/>
          <a:lstStyle>
            <a:lvl1pPr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2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D02-2487-1F4E-8626-1EF6A5DACCFF}" type="datetime1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8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1CD4-33F6-274F-AA38-FDD883D8247F}" type="datetime1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004048" y="6553200"/>
            <a:ext cx="30480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2F844EC-D2DE-3A42-A4CB-63B7DBFFD527}" type="datetime1">
              <a:rPr lang="en-US" altLang="zh-TW" smtClean="0"/>
              <a:t>9/27/17</a:t>
            </a:fld>
            <a:endParaRPr lang="zh-TW" alt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004048" y="6248400"/>
            <a:ext cx="40386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altLang="zh-TW" smtClean="0"/>
              <a:t>ML in NLP</a:t>
            </a:r>
            <a:endParaRPr lang="zh-TW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128248" y="6553200"/>
            <a:ext cx="9144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F71DC22-0103-4060-B7D8-ECD9AE0F7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59773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26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7886700" cy="4906102"/>
          </a:xfrm>
        </p:spPr>
        <p:txBody>
          <a:bodyPr/>
          <a:lstStyle>
            <a:lvl1pPr marL="403225" indent="-4032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1pPr>
            <a:lvl2pPr marL="688975" indent="-34607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2pPr>
            <a:lvl3pPr marL="1030288" indent="-34448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3pPr>
            <a:lvl4pPr marL="1317625" indent="-2889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4pPr>
            <a:lvl5pPr marL="1658938" indent="-28733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486150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0118" y="6356351"/>
            <a:ext cx="1335232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64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DC342-BAB6-084D-A746-C05E2622B1F7}" type="datetime1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735532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5036" y="6356351"/>
            <a:ext cx="1470314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6FF7-AC7D-9D46-B2C8-49547B09EB09}" type="datetime1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DC85-A0C7-304F-8302-432F68F14DF3}" type="datetime1">
              <a:rPr lang="en-US" smtClean="0"/>
              <a:t>9/27/17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50F5-DDD8-EB4B-8144-26241D6F4F64}" type="datetime1">
              <a:rPr lang="en-US" smtClean="0"/>
              <a:t>9/27/17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7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2859-8B3F-4F43-A4D7-79C78B60652D}" type="datetime1">
              <a:rPr lang="en-US" smtClean="0"/>
              <a:t>9/27/17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9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1920-61ED-A245-9F69-59C491149472}" type="datetime1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C779-4538-9A40-88BB-F36AF0E35A1D}" type="datetime1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0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4B93C-05F6-DE45-86D0-16A786FFDD79}" type="datetime1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9210" cy="6858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omputer Science at the University of Virginia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371219"/>
            <a:ext cx="2114550" cy="32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01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3C58AD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w@kwchang.net" TargetMode="External"/><Relationship Id="rId4" Type="http://schemas.openxmlformats.org/officeDocument/2006/relationships/hyperlink" Target="https://uclanlp.github.io/CS269-17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hyperlink" Target="https://www.youtube.com/watch?v=Puhs2LuO3Zc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s://youtu.be/KkOCeAtKHIc?t=1m28s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iazza.com/ucla/fall2017/cs269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instein.ai/research/learned-in-translation-contextualized-word-vectors" TargetMode="External"/><Relationship Id="rId3" Type="http://schemas.openxmlformats.org/officeDocument/2006/relationships/hyperlink" Target="https://github.com/uclanlp/reducingbias/blob/master/src/fairCRF_gender_ratio.ipynb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lp16@kwchang.net" TargetMode="External"/><Relationship Id="rId3" Type="http://schemas.openxmlformats.org/officeDocument/2006/relationships/hyperlink" Target="mailto:wua4nw@virgini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curtis.ml.cmu.edu/w/courses/index.php/Berg-Kirkpatrick,_ACL_2010:_Painless_Unsupervised_Learning_with_Features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Relationship Id="rId3" Type="http://schemas.openxmlformats.org/officeDocument/2006/relationships/image" Target="../media/image57.tif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1: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103076" cy="207383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Kai-Wei Chang</a:t>
            </a:r>
          </a:p>
          <a:p>
            <a:r>
              <a:rPr lang="en-US" dirty="0"/>
              <a:t>CS @ </a:t>
            </a:r>
            <a:r>
              <a:rPr lang="en-US" dirty="0" smtClean="0"/>
              <a:t>UCLA</a:t>
            </a:r>
            <a:endParaRPr lang="en-US" dirty="0"/>
          </a:p>
          <a:p>
            <a:r>
              <a:rPr lang="en-US" dirty="0">
                <a:hlinkClick r:id="rId3"/>
              </a:rPr>
              <a:t>kw@kwchang.net</a:t>
            </a:r>
            <a:endParaRPr lang="en-US" dirty="0"/>
          </a:p>
          <a:p>
            <a:endParaRPr lang="en-US" dirty="0"/>
          </a:p>
          <a:p>
            <a:r>
              <a:rPr lang="en-US" dirty="0"/>
              <a:t>Couse webpage: </a:t>
            </a:r>
            <a:r>
              <a:rPr lang="en-US" dirty="0">
                <a:hlinkClick r:id="rId4"/>
              </a:rPr>
              <a:t>https://uclanlp.github.io/CS269-17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Sentiment/Opinion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50" y="1342591"/>
            <a:ext cx="7636099" cy="4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Classification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applications?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11</a:t>
            </a:fld>
            <a:endParaRPr lang="en-US" dirty="0"/>
          </a:p>
        </p:txBody>
      </p:sp>
      <p:pic>
        <p:nvPicPr>
          <p:cNvPr id="14338" name="Picture 2" descr="http://images.bidnessetc.com/img/google-inc-updates-its-gmail-settings-improves-spam-dete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6" y="1270861"/>
            <a:ext cx="3608173" cy="20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28650" y="3412103"/>
            <a:ext cx="8095518" cy="1903036"/>
            <a:chOff x="628650" y="3936825"/>
            <a:chExt cx="8095518" cy="1903036"/>
          </a:xfrm>
        </p:grpSpPr>
        <p:pic>
          <p:nvPicPr>
            <p:cNvPr id="14342" name="Picture 6" descr="https://www.wired.com/images_blogs/gadgetlab/2013/05/gmail_desktopview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3936825"/>
              <a:ext cx="8023653" cy="1842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521146" y="5562862"/>
              <a:ext cx="1203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www.wired.com</a:t>
              </a:r>
            </a:p>
          </p:txBody>
        </p:sp>
      </p:grpSp>
      <p:pic>
        <p:nvPicPr>
          <p:cNvPr id="14344" name="Picture 8" descr="https://wiredal.files.wordpress.com/2010/08/gmail_attachment.jpg?w=5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217775"/>
            <a:ext cx="33909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26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answering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872068" y="1338780"/>
            <a:ext cx="2507221" cy="5070559"/>
            <a:chOff x="5872068" y="1338780"/>
            <a:chExt cx="2507221" cy="5070559"/>
          </a:xfrm>
        </p:grpSpPr>
        <p:pic>
          <p:nvPicPr>
            <p:cNvPr id="7" name="Picture 4" descr="http://img.ifcdn.com/images/b4e26962d8ac6064987d7a1d94f13032f3aec10b0427ac71d330be2cde5e8073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923" y="1338780"/>
              <a:ext cx="2472366" cy="4770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872068" y="6132340"/>
              <a:ext cx="1308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credit: ifunny.com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9" y="1408670"/>
            <a:ext cx="5136153" cy="28371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9352" y="4293595"/>
            <a:ext cx="4016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660099"/>
                </a:solidFill>
                <a:latin typeface="arial" panose="020B0604020202020204" pitchFamily="34" charset="0"/>
                <a:hlinkClick r:id="rId4"/>
              </a:rPr>
              <a:t>'Watson' computer wins at 'Jeopardy' 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answering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beyond search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219" y="1928944"/>
            <a:ext cx="5587561" cy="372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Natural language instruction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14</a:t>
            </a:fld>
            <a:endParaRPr lang="en-US" dirty="0"/>
          </a:p>
        </p:txBody>
      </p:sp>
      <p:pic>
        <p:nvPicPr>
          <p:cNvPr id="16386" name="Picture 2" descr="http://cdn.geekwire.com/wp-content/uploads/2014/11/amazonecho-620x44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2"/>
          <a:stretch/>
        </p:blipFill>
        <p:spPr bwMode="auto">
          <a:xfrm>
            <a:off x="2100648" y="1217775"/>
            <a:ext cx="4695568" cy="469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86025" y="544699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https://youtu.be/KkOCeAtKHIc?t=1m28s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6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personal assistant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Semantic parsing – understand tasks</a:t>
            </a:r>
          </a:p>
          <a:p>
            <a:r>
              <a:rPr lang="en-US" sz="2600" dirty="0"/>
              <a:t>Entity linking – “my wife” = “Kellie” in the phone book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98030" y="1684083"/>
            <a:ext cx="4683211" cy="2686992"/>
            <a:chOff x="1384214" y="1461661"/>
            <a:chExt cx="4683211" cy="2686992"/>
          </a:xfrm>
        </p:grpSpPr>
        <p:pic>
          <p:nvPicPr>
            <p:cNvPr id="11266" name="Picture 2" descr="http://www.techspot.com/images2/news/bigimage/2015/08/2015-08-24-image-1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214" y="1461661"/>
              <a:ext cx="4683211" cy="268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384214" y="3871654"/>
              <a:ext cx="1476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credit: techspot.com</a:t>
              </a:r>
            </a:p>
          </p:txBody>
        </p:sp>
      </p:grpSp>
      <p:pic>
        <p:nvPicPr>
          <p:cNvPr id="11270" name="Picture 6" descr="http://media.wiley.com/Lux/01/316801.imag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691" y="1346332"/>
            <a:ext cx="2362086" cy="35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8650" y="853889"/>
            <a:ext cx="52293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More on natural language instruction</a:t>
            </a:r>
          </a:p>
        </p:txBody>
      </p:sp>
    </p:spTree>
    <p:extLst>
      <p:ext uri="{BB962C8B-B14F-4D97-AF65-F5344CB8AC3E}">
        <p14:creationId xmlns:p14="http://schemas.microsoft.com/office/powerpoint/2010/main" val="187315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Extraction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Unstructured text to database entries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61" y="2010031"/>
            <a:ext cx="7695789" cy="2907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6444" y="4730684"/>
            <a:ext cx="2632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Yoav</a:t>
            </a:r>
            <a:r>
              <a:rPr lang="en-US" sz="1200" dirty="0"/>
              <a:t> </a:t>
            </a:r>
            <a:r>
              <a:rPr lang="en-US" sz="1200" dirty="0" err="1"/>
              <a:t>Artzi</a:t>
            </a:r>
            <a:r>
              <a:rPr lang="en-US" sz="1200" dirty="0"/>
              <a:t>: </a:t>
            </a:r>
            <a:r>
              <a:rPr lang="en-US" altLang="zh-TW" sz="1200" dirty="0"/>
              <a:t>Natural language processing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400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Comprehension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Q: who wrote Winnie the Pooh?</a:t>
            </a:r>
          </a:p>
          <a:p>
            <a:r>
              <a:rPr lang="en-US" dirty="0"/>
              <a:t>Q: where is </a:t>
            </a:r>
            <a:r>
              <a:rPr lang="en-US" altLang="zh-TW" dirty="0"/>
              <a:t>Chris</a:t>
            </a:r>
            <a:r>
              <a:rPr lang="en-US" dirty="0"/>
              <a:t> lived?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8650" y="1270861"/>
            <a:ext cx="7975798" cy="258532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Christopher Robin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alive and well.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same person that you read about in the book,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Winnie the Pooh.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lived in a pretty home called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Cotchfield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Farm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When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three years old,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father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wrote a poem about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poem was printed in a magazine for others to read. 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Robin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wrote a book</a:t>
            </a:r>
          </a:p>
        </p:txBody>
      </p:sp>
    </p:spTree>
    <p:extLst>
      <p:ext uri="{BB962C8B-B14F-4D97-AF65-F5344CB8AC3E}">
        <p14:creationId xmlns:p14="http://schemas.microsoft.com/office/powerpoint/2010/main" val="12000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What will you learn from 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NLP Pipeline</a:t>
            </a:r>
          </a:p>
          <a:p>
            <a:pPr lvl="1"/>
            <a:r>
              <a:rPr lang="en-US" altLang="zh-TW" dirty="0"/>
              <a:t>Key components for</a:t>
            </a:r>
            <a:br>
              <a:rPr lang="en-US" altLang="zh-TW" dirty="0"/>
            </a:br>
            <a:r>
              <a:rPr lang="en-US" dirty="0"/>
              <a:t> understanding text</a:t>
            </a:r>
          </a:p>
          <a:p>
            <a:endParaRPr lang="en-US" dirty="0"/>
          </a:p>
          <a:p>
            <a:r>
              <a:rPr lang="en-US" dirty="0"/>
              <a:t>NLP systems/applications</a:t>
            </a:r>
          </a:p>
          <a:p>
            <a:pPr lvl="1"/>
            <a:r>
              <a:rPr lang="en-US" dirty="0"/>
              <a:t> Current techniques &amp; limitation</a:t>
            </a:r>
          </a:p>
          <a:p>
            <a:endParaRPr lang="en-US" altLang="zh-TW" dirty="0"/>
          </a:p>
          <a:p>
            <a:r>
              <a:rPr lang="en-US" altLang="zh-TW" dirty="0"/>
              <a:t>Build realistic NLP tools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18</a:t>
            </a:fld>
            <a:endParaRPr lang="en-US" dirty="0"/>
          </a:p>
        </p:txBody>
      </p:sp>
      <p:pic>
        <p:nvPicPr>
          <p:cNvPr id="18434" name="Picture 2" descr="http://www.lymba.com/img/k-extractor--nlppipeline-modul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436" y="1351006"/>
            <a:ext cx="3494253" cy="394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2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What’s not covered by 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 recognition – no signal processing</a:t>
            </a:r>
          </a:p>
          <a:p>
            <a:endParaRPr lang="en-US" dirty="0"/>
          </a:p>
          <a:p>
            <a:r>
              <a:rPr lang="en-US" dirty="0"/>
              <a:t>Natural language generation</a:t>
            </a:r>
          </a:p>
          <a:p>
            <a:endParaRPr lang="en-US" dirty="0"/>
          </a:p>
          <a:p>
            <a:r>
              <a:rPr lang="en-US" dirty="0"/>
              <a:t>Details of ML algorithms / theory</a:t>
            </a:r>
          </a:p>
          <a:p>
            <a:endParaRPr lang="en-US" dirty="0"/>
          </a:p>
          <a:p>
            <a:r>
              <a:rPr lang="en-US" dirty="0"/>
              <a:t>Text mining / information retrieval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6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Waiting list: Start attending the first few </a:t>
            </a:r>
            <a:r>
              <a:rPr lang="en-US" sz="2600" dirty="0" smtClean="0"/>
              <a:t>lectures as </a:t>
            </a:r>
            <a:r>
              <a:rPr lang="en-US" sz="2600" dirty="0"/>
              <a:t>if you are registered. Given that some students will drop the class, some space will free up. </a:t>
            </a:r>
          </a:p>
          <a:p>
            <a:endParaRPr lang="en-US" sz="2600" dirty="0"/>
          </a:p>
          <a:p>
            <a:r>
              <a:rPr lang="en-US" sz="2600" dirty="0"/>
              <a:t>We will use </a:t>
            </a:r>
            <a:r>
              <a:rPr lang="en-US" sz="2600" dirty="0" smtClean="0">
                <a:hlinkClick r:id="rId2"/>
              </a:rPr>
              <a:t>Piazza</a:t>
            </a:r>
            <a:r>
              <a:rPr lang="en-US" sz="2600" dirty="0" smtClean="0"/>
              <a:t> as </a:t>
            </a:r>
            <a:r>
              <a:rPr lang="en-US" sz="2600" dirty="0"/>
              <a:t>an online discussion platform. Please </a:t>
            </a:r>
            <a:r>
              <a:rPr lang="en-US" sz="2600" dirty="0"/>
              <a:t>s</a:t>
            </a:r>
            <a:r>
              <a:rPr lang="en-US" sz="2600" dirty="0" smtClean="0"/>
              <a:t>ign up here: </a:t>
            </a:r>
            <a:r>
              <a:rPr lang="en-US" dirty="0" err="1" smtClean="0"/>
              <a:t>piazza.com</a:t>
            </a:r>
            <a:r>
              <a:rPr lang="en-US" dirty="0" smtClean="0"/>
              <a:t>/</a:t>
            </a:r>
            <a:r>
              <a:rPr lang="en-US" dirty="0" err="1" smtClean="0"/>
              <a:t>ucla</a:t>
            </a:r>
            <a:r>
              <a:rPr lang="en-US" dirty="0" smtClean="0"/>
              <a:t>/fall2017/cs269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  <a:p>
            <a:pPr lvl="1"/>
            <a:r>
              <a:rPr lang="en-US" dirty="0"/>
              <a:t>What is NLP</a:t>
            </a:r>
            <a:r>
              <a:rPr lang="en-US" altLang="zh-TW" dirty="0"/>
              <a:t>? Why it is important?</a:t>
            </a:r>
          </a:p>
          <a:p>
            <a:pPr lvl="1"/>
            <a:r>
              <a:rPr lang="en-US" altLang="zh-TW" dirty="0"/>
              <a:t>What will you learn from this course?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Course Information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en-US" altLang="zh-TW" dirty="0"/>
              <a:t>What are the challenges?</a:t>
            </a:r>
          </a:p>
          <a:p>
            <a:r>
              <a:rPr lang="en-US" dirty="0"/>
              <a:t>Key NLP components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course, first time being offered</a:t>
            </a:r>
          </a:p>
          <a:p>
            <a:pPr lvl="1"/>
            <a:r>
              <a:rPr lang="en-US" dirty="0"/>
              <a:t>Comments are welcomed</a:t>
            </a:r>
          </a:p>
          <a:p>
            <a:pPr lvl="1"/>
            <a:r>
              <a:rPr lang="en-US" dirty="0" smtClean="0"/>
              <a:t>target </a:t>
            </a:r>
            <a:r>
              <a:rPr lang="en-US" dirty="0"/>
              <a:t>at first- or second- year PhD students</a:t>
            </a:r>
          </a:p>
          <a:p>
            <a:r>
              <a:rPr lang="en-US" dirty="0"/>
              <a:t>Lecture + Seminar</a:t>
            </a:r>
          </a:p>
          <a:p>
            <a:r>
              <a:rPr lang="en-US" dirty="0"/>
              <a:t>No course prerequisites, but </a:t>
            </a:r>
            <a:r>
              <a:rPr lang="en-US" altLang="zh-TW" dirty="0"/>
              <a:t>I</a:t>
            </a:r>
            <a:r>
              <a:rPr lang="zh-TW" altLang="en-US" dirty="0"/>
              <a:t> </a:t>
            </a:r>
            <a:r>
              <a:rPr lang="en-US" altLang="zh-TW" dirty="0"/>
              <a:t>assume</a:t>
            </a:r>
          </a:p>
          <a:p>
            <a:pPr lvl="1"/>
            <a:r>
              <a:rPr lang="en-US" dirty="0"/>
              <a:t>programming experience (for the final project)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asic ML/AI background</a:t>
            </a:r>
          </a:p>
          <a:p>
            <a:pPr lvl="1"/>
            <a:r>
              <a:rPr lang="en-US" dirty="0" smtClean="0"/>
              <a:t>basics </a:t>
            </a:r>
            <a:r>
              <a:rPr lang="en-US" dirty="0"/>
              <a:t>of probability calculus, and linear algebra (HW0)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45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C58AD"/>
                </a:solidFill>
              </a:rPr>
              <a:t>Attendance &amp; participations </a:t>
            </a:r>
            <a:r>
              <a:rPr lang="en-US" dirty="0"/>
              <a:t>(10%)</a:t>
            </a:r>
            <a:endParaRPr lang="en-US" dirty="0" smtClean="0">
              <a:solidFill>
                <a:srgbClr val="3C58AD"/>
              </a:solidFill>
            </a:endParaRPr>
          </a:p>
          <a:p>
            <a:pPr lvl="1"/>
            <a:r>
              <a:rPr lang="en-US" dirty="0" smtClean="0"/>
              <a:t>Participate </a:t>
            </a:r>
            <a:r>
              <a:rPr lang="en-US" dirty="0"/>
              <a:t>in </a:t>
            </a:r>
            <a:r>
              <a:rPr lang="en-US" dirty="0" smtClean="0"/>
              <a:t>discussion</a:t>
            </a:r>
          </a:p>
          <a:p>
            <a:r>
              <a:rPr lang="en-US" dirty="0" smtClean="0">
                <a:solidFill>
                  <a:srgbClr val="3C58AD"/>
                </a:solidFill>
              </a:rPr>
              <a:t>Paper summarization</a:t>
            </a:r>
            <a:r>
              <a:rPr lang="en-US" dirty="0" smtClean="0">
                <a:solidFill>
                  <a:srgbClr val="3C58AD"/>
                </a:solidFill>
              </a:rPr>
              <a:t> </a:t>
            </a:r>
            <a:r>
              <a:rPr lang="en-US" dirty="0">
                <a:solidFill>
                  <a:srgbClr val="3C58AD"/>
                </a:solidFill>
              </a:rPr>
              <a:t>report </a:t>
            </a:r>
            <a:r>
              <a:rPr lang="en-US" altLang="zh-TW" dirty="0" smtClean="0"/>
              <a:t>(20</a:t>
            </a:r>
            <a:r>
              <a:rPr lang="en-US" altLang="zh-TW" dirty="0"/>
              <a:t>%)</a:t>
            </a:r>
            <a:endParaRPr lang="en-US" dirty="0">
              <a:solidFill>
                <a:srgbClr val="3C58AD"/>
              </a:solidFill>
            </a:endParaRPr>
          </a:p>
          <a:p>
            <a:r>
              <a:rPr lang="en-US" dirty="0">
                <a:solidFill>
                  <a:srgbClr val="3C58AD"/>
                </a:solidFill>
              </a:rPr>
              <a:t>Paper presentation </a:t>
            </a:r>
            <a:r>
              <a:rPr lang="en-US" altLang="zh-TW" dirty="0" smtClean="0"/>
              <a:t>(</a:t>
            </a:r>
            <a:r>
              <a:rPr lang="en-US" altLang="zh-TW" dirty="0" smtClean="0"/>
              <a:t>30</a:t>
            </a:r>
            <a:r>
              <a:rPr lang="en-US" altLang="zh-TW" dirty="0" smtClean="0"/>
              <a:t>%)</a:t>
            </a:r>
            <a:endParaRPr lang="en-US" dirty="0">
              <a:solidFill>
                <a:srgbClr val="3C58AD"/>
              </a:solidFill>
            </a:endParaRPr>
          </a:p>
          <a:p>
            <a:r>
              <a:rPr lang="en-US" dirty="0">
                <a:solidFill>
                  <a:srgbClr val="3C58AD"/>
                </a:solidFill>
              </a:rPr>
              <a:t>Final project </a:t>
            </a:r>
            <a:r>
              <a:rPr lang="en-US" altLang="zh-TW" dirty="0" smtClean="0"/>
              <a:t>(40</a:t>
            </a:r>
            <a:r>
              <a:rPr lang="en-US" altLang="zh-TW" dirty="0"/>
              <a:t>%)</a:t>
            </a:r>
          </a:p>
          <a:p>
            <a:pPr lvl="1"/>
            <a:r>
              <a:rPr lang="en-US" dirty="0" smtClean="0">
                <a:solidFill>
                  <a:srgbClr val="3C58AD"/>
                </a:solidFill>
              </a:rPr>
              <a:t>Proposal </a:t>
            </a:r>
            <a:r>
              <a:rPr lang="en-US" dirty="0" smtClean="0"/>
              <a:t>(5%)</a:t>
            </a:r>
          </a:p>
          <a:p>
            <a:pPr lvl="1"/>
            <a:r>
              <a:rPr lang="en-US" dirty="0" smtClean="0">
                <a:solidFill>
                  <a:srgbClr val="3C58AD"/>
                </a:solidFill>
              </a:rPr>
              <a:t>Final Paper </a:t>
            </a:r>
            <a:r>
              <a:rPr lang="en-US" dirty="0" smtClean="0"/>
              <a:t>(25%)</a:t>
            </a:r>
            <a:endParaRPr lang="en-US" dirty="0" smtClean="0">
              <a:solidFill>
                <a:srgbClr val="3C58AD"/>
              </a:solidFill>
            </a:endParaRPr>
          </a:p>
          <a:p>
            <a:pPr lvl="1"/>
            <a:r>
              <a:rPr lang="en-US" dirty="0" smtClean="0">
                <a:solidFill>
                  <a:srgbClr val="3C58AD"/>
                </a:solidFill>
              </a:rPr>
              <a:t>Presentation </a:t>
            </a:r>
            <a:r>
              <a:rPr lang="en-US" dirty="0" smtClean="0"/>
              <a:t>(10%)</a:t>
            </a:r>
            <a:endParaRPr lang="en-US" dirty="0" smtClean="0">
              <a:solidFill>
                <a:srgbClr val="3C58A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22</a:t>
            </a:fld>
            <a:endParaRPr lang="en-US"/>
          </a:p>
        </p:txBody>
      </p:sp>
      <p:pic>
        <p:nvPicPr>
          <p:cNvPr id="19460" name="Picture 4" descr="http://www.careerealism.com/wp-content/uploads/2011/02/02.16.11-Hooray-an-Interview-Oh-No-an-Interview-Featur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19" y="4410461"/>
            <a:ext cx="2791597" cy="139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54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</a:t>
            </a:r>
            <a:r>
              <a:rPr lang="en-US" dirty="0" smtClean="0"/>
              <a:t>summarization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 page maximum</a:t>
            </a:r>
          </a:p>
          <a:p>
            <a:r>
              <a:rPr lang="en-US" dirty="0"/>
              <a:t>Pick one </a:t>
            </a:r>
            <a:r>
              <a:rPr lang="en-US" dirty="0" smtClean="0"/>
              <a:t>paper </a:t>
            </a:r>
            <a:r>
              <a:rPr lang="en-US" dirty="0"/>
              <a:t>from </a:t>
            </a:r>
            <a:r>
              <a:rPr lang="en-US" dirty="0" smtClean="0"/>
              <a:t>recent ACL/NAACL/EMNLP/EACL</a:t>
            </a:r>
            <a:endParaRPr lang="en-US" dirty="0"/>
          </a:p>
          <a:p>
            <a:r>
              <a:rPr lang="en-US" dirty="0"/>
              <a:t>Summarize the paper (use you own words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Write a blog </a:t>
            </a:r>
            <a:r>
              <a:rPr lang="en-US" dirty="0"/>
              <a:t>post using markdown or </a:t>
            </a:r>
            <a:r>
              <a:rPr lang="en-US" dirty="0" err="1"/>
              <a:t>jupyter</a:t>
            </a:r>
            <a:r>
              <a:rPr lang="en-US" dirty="0"/>
              <a:t> </a:t>
            </a:r>
            <a:r>
              <a:rPr lang="en-US" dirty="0" smtClean="0"/>
              <a:t>notebook:</a:t>
            </a: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einstein.ai/research/learned-in-translation-contextualized-word-vectors</a:t>
            </a:r>
            <a:endParaRPr lang="en-US" dirty="0"/>
          </a:p>
          <a:p>
            <a:pPr lvl="1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github.com/uclanlp/reducingbias/blob/master/src/fairCRF_gender_ratio.ipynb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2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17" y="357350"/>
            <a:ext cx="5747766" cy="58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16" y="363000"/>
            <a:ext cx="7723618" cy="599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2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group has </a:t>
            </a:r>
            <a:r>
              <a:rPr lang="en-US" dirty="0" smtClean="0"/>
              <a:t>2</a:t>
            </a:r>
            <a:r>
              <a:rPr lang="en-US" dirty="0" smtClean="0"/>
              <a:t>~3 </a:t>
            </a:r>
            <a:r>
              <a:rPr lang="en-US" dirty="0"/>
              <a:t>students</a:t>
            </a:r>
          </a:p>
          <a:p>
            <a:r>
              <a:rPr lang="en-US" dirty="0" smtClean="0"/>
              <a:t>Read and understand 2~3 related papers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Cannot</a:t>
            </a:r>
            <a:r>
              <a:rPr lang="en-US" dirty="0" smtClean="0"/>
              <a:t> </a:t>
            </a:r>
            <a:r>
              <a:rPr lang="en-US" dirty="0"/>
              <a:t>be the same as </a:t>
            </a:r>
            <a:r>
              <a:rPr lang="en-US" dirty="0" smtClean="0"/>
              <a:t>your paper summary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Can</a:t>
            </a:r>
            <a:r>
              <a:rPr lang="en-US" dirty="0"/>
              <a:t> be related to your final project</a:t>
            </a:r>
          </a:p>
          <a:p>
            <a:pPr lvl="1"/>
            <a:r>
              <a:rPr lang="en-US" dirty="0"/>
              <a:t>Register your choice </a:t>
            </a:r>
            <a:r>
              <a:rPr lang="en-US" dirty="0" smtClean="0"/>
              <a:t>next week</a:t>
            </a:r>
            <a:endParaRPr lang="en-US" dirty="0"/>
          </a:p>
          <a:p>
            <a:r>
              <a:rPr lang="en-US" dirty="0" smtClean="0"/>
              <a:t>30</a:t>
            </a:r>
            <a:r>
              <a:rPr lang="en-US" dirty="0" smtClean="0"/>
              <a:t> </a:t>
            </a:r>
            <a:r>
              <a:rPr lang="en-US" dirty="0"/>
              <a:t>min </a:t>
            </a:r>
            <a:r>
              <a:rPr lang="en-US" dirty="0" smtClean="0"/>
              <a:t>presentation/ Q&amp;A</a:t>
            </a:r>
            <a:endParaRPr lang="en-US" dirty="0"/>
          </a:p>
          <a:p>
            <a:r>
              <a:rPr lang="en-US" dirty="0" smtClean="0"/>
              <a:t>Grading Rubric: </a:t>
            </a:r>
            <a:br>
              <a:rPr lang="en-US" dirty="0" smtClean="0"/>
            </a:br>
            <a:r>
              <a:rPr lang="en-US" dirty="0" smtClean="0"/>
              <a:t>40% technical understanding, 40% presentation, 20% interaction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in groups </a:t>
            </a:r>
            <a:r>
              <a:rPr lang="en-US" dirty="0" smtClean="0"/>
              <a:t>(3 </a:t>
            </a:r>
            <a:r>
              <a:rPr lang="en-US" dirty="0"/>
              <a:t>students)</a:t>
            </a:r>
          </a:p>
          <a:p>
            <a:r>
              <a:rPr lang="en-US" dirty="0"/>
              <a:t>Project proposal</a:t>
            </a:r>
          </a:p>
          <a:p>
            <a:pPr lvl="1"/>
            <a:r>
              <a:rPr lang="en-US" dirty="0" smtClean="0"/>
              <a:t>1 </a:t>
            </a:r>
            <a:r>
              <a:rPr lang="en-US" dirty="0" smtClean="0"/>
              <a:t>page </a:t>
            </a:r>
            <a:r>
              <a:rPr lang="en-US" dirty="0"/>
              <a:t>maximum </a:t>
            </a:r>
            <a:r>
              <a:rPr lang="en-US" dirty="0" smtClean="0"/>
              <a:t> (template)</a:t>
            </a:r>
            <a:endParaRPr lang="en-US" dirty="0"/>
          </a:p>
          <a:p>
            <a:r>
              <a:rPr lang="en-US" dirty="0"/>
              <a:t>Project report </a:t>
            </a:r>
            <a:endParaRPr lang="en-US" dirty="0"/>
          </a:p>
          <a:p>
            <a:pPr lvl="1"/>
            <a:r>
              <a:rPr lang="en-US" dirty="0" smtClean="0"/>
              <a:t>Similar to the paper summary</a:t>
            </a:r>
          </a:p>
          <a:p>
            <a:pPr lvl="1"/>
            <a:r>
              <a:rPr lang="en-US" dirty="0" smtClean="0"/>
              <a:t>Due</a:t>
            </a:r>
            <a:r>
              <a:rPr lang="en-US" dirty="0" smtClean="0">
                <a:solidFill>
                  <a:srgbClr val="FF0000"/>
                </a:solidFill>
              </a:rPr>
              <a:t> before</a:t>
            </a:r>
            <a:r>
              <a:rPr lang="en-US" dirty="0" smtClean="0"/>
              <a:t> </a:t>
            </a:r>
            <a:r>
              <a:rPr lang="en-US" dirty="0"/>
              <a:t>the final presentation</a:t>
            </a:r>
          </a:p>
          <a:p>
            <a:r>
              <a:rPr lang="en-US" dirty="0"/>
              <a:t>Project presentation </a:t>
            </a:r>
            <a:endParaRPr lang="en-US" dirty="0" smtClean="0"/>
          </a:p>
          <a:p>
            <a:pPr lvl="1"/>
            <a:r>
              <a:rPr lang="en-US" dirty="0" smtClean="0"/>
              <a:t>in-class </a:t>
            </a:r>
            <a:r>
              <a:rPr lang="en-US" dirty="0"/>
              <a:t>presentation (tentative)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4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Submission site will be closed 1hr after the deadline.</a:t>
            </a:r>
          </a:p>
          <a:p>
            <a:endParaRPr lang="en-US" dirty="0" smtClean="0"/>
          </a:p>
          <a:p>
            <a:r>
              <a:rPr lang="en-US" dirty="0" smtClean="0"/>
              <a:t>No late submission</a:t>
            </a:r>
            <a:endParaRPr lang="en-US" dirty="0"/>
          </a:p>
          <a:p>
            <a:pPr lvl="1"/>
            <a:r>
              <a:rPr lang="en-US" dirty="0"/>
              <a:t>unless under emergency situation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04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Cheating/Plagiarism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D5570C"/>
                </a:solidFill>
              </a:rPr>
              <a:t>No</a:t>
            </a:r>
            <a:r>
              <a:rPr lang="en-US" sz="2600" dirty="0">
                <a:solidFill>
                  <a:srgbClr val="D5570C"/>
                </a:solidFill>
              </a:rPr>
              <a:t>.</a:t>
            </a:r>
            <a:r>
              <a:rPr lang="en-US" sz="2600" dirty="0"/>
              <a:t> Ask if you have concerns</a:t>
            </a:r>
          </a:p>
          <a:p>
            <a:r>
              <a:rPr lang="en-US" dirty="0" smtClean="0"/>
              <a:t>Rules </a:t>
            </a:r>
            <a:r>
              <a:rPr lang="en-US" dirty="0"/>
              <a:t>of </a:t>
            </a:r>
            <a:r>
              <a:rPr lang="en-US" dirty="0" smtClean="0"/>
              <a:t>thumb: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ite your references</a:t>
            </a:r>
            <a:endParaRPr lang="en-US" dirty="0"/>
          </a:p>
          <a:p>
            <a:pPr lvl="1"/>
            <a:r>
              <a:rPr lang="en-US" dirty="0" smtClean="0"/>
              <a:t>Clearly state what are your contributions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Instructor: Kai-Wei Chang</a:t>
            </a:r>
          </a:p>
          <a:p>
            <a:pPr lvl="1"/>
            <a:r>
              <a:rPr lang="en-US" dirty="0"/>
              <a:t>Email: </a:t>
            </a:r>
            <a:r>
              <a:rPr lang="en-US" dirty="0" smtClean="0">
                <a:hlinkClick r:id="rId2"/>
              </a:rPr>
              <a:t>ml17@kwchang.net</a:t>
            </a:r>
            <a:endParaRPr lang="en-US" dirty="0"/>
          </a:p>
          <a:p>
            <a:pPr lvl="1"/>
            <a:r>
              <a:rPr lang="en-US" dirty="0"/>
              <a:t>Office: </a:t>
            </a:r>
            <a:r>
              <a:rPr lang="is-IS" dirty="0"/>
              <a:t> BH 3732J</a:t>
            </a:r>
            <a:endParaRPr lang="en-US" dirty="0" smtClean="0"/>
          </a:p>
          <a:p>
            <a:pPr lvl="1"/>
            <a:r>
              <a:rPr lang="en-US" dirty="0" smtClean="0"/>
              <a:t>Office </a:t>
            </a:r>
            <a:r>
              <a:rPr lang="en-US" dirty="0"/>
              <a:t>hour: </a:t>
            </a:r>
            <a:r>
              <a:rPr lang="en-US" dirty="0" smtClean="0"/>
              <a:t>4:00 </a:t>
            </a:r>
            <a:r>
              <a:rPr lang="en-US" dirty="0"/>
              <a:t>– </a:t>
            </a:r>
            <a:r>
              <a:rPr lang="en-US" dirty="0" smtClean="0"/>
              <a:t>5:00</a:t>
            </a:r>
            <a:r>
              <a:rPr lang="en-US" dirty="0"/>
              <a:t>, Tue (after class).</a:t>
            </a:r>
          </a:p>
          <a:p>
            <a:r>
              <a:rPr lang="en-US" dirty="0" smtClean="0"/>
              <a:t>TA</a:t>
            </a:r>
            <a:r>
              <a:rPr lang="en-US" dirty="0"/>
              <a:t>: </a:t>
            </a:r>
            <a:r>
              <a:rPr lang="en-US" dirty="0" err="1"/>
              <a:t>Md</a:t>
            </a:r>
            <a:r>
              <a:rPr lang="en-US" dirty="0"/>
              <a:t> </a:t>
            </a:r>
            <a:r>
              <a:rPr lang="en-US" dirty="0" err="1"/>
              <a:t>Rizwan</a:t>
            </a:r>
            <a:r>
              <a:rPr lang="en-US" dirty="0"/>
              <a:t> </a:t>
            </a:r>
            <a:r>
              <a:rPr lang="en-US" dirty="0" err="1"/>
              <a:t>Parvez</a:t>
            </a:r>
            <a:endParaRPr lang="en-US" dirty="0" smtClean="0"/>
          </a:p>
          <a:p>
            <a:pPr lvl="1"/>
            <a:r>
              <a:rPr lang="en-US" dirty="0" smtClean="0"/>
              <a:t>Email: </a:t>
            </a:r>
            <a:r>
              <a:rPr lang="en-US" dirty="0" smtClean="0">
                <a:hlinkClick r:id="rId3"/>
              </a:rPr>
              <a:t>wua4nw@virginia.edu</a:t>
            </a:r>
            <a:endParaRPr lang="en-US" dirty="0" smtClean="0"/>
          </a:p>
          <a:p>
            <a:pPr lvl="1"/>
            <a:r>
              <a:rPr lang="en-US" dirty="0" smtClean="0"/>
              <a:t>Office</a:t>
            </a:r>
            <a:r>
              <a:rPr lang="en-US" dirty="0"/>
              <a:t>: </a:t>
            </a:r>
            <a:r>
              <a:rPr lang="is-IS" dirty="0"/>
              <a:t>BH 3809 </a:t>
            </a:r>
            <a:endParaRPr lang="is-IS" dirty="0"/>
          </a:p>
          <a:p>
            <a:pPr lvl="1"/>
            <a:r>
              <a:rPr lang="en-US" dirty="0" smtClean="0"/>
              <a:t>Office </a:t>
            </a:r>
            <a:r>
              <a:rPr lang="en-US" dirty="0"/>
              <a:t>hour: </a:t>
            </a:r>
            <a:r>
              <a:rPr lang="en-US" dirty="0" smtClean="0"/>
              <a:t>12:00 </a:t>
            </a:r>
            <a:r>
              <a:rPr lang="en-US" dirty="0"/>
              <a:t>– </a:t>
            </a:r>
            <a:r>
              <a:rPr lang="en-US" dirty="0" smtClean="0"/>
              <a:t>2:00, </a:t>
            </a:r>
            <a:r>
              <a:rPr lang="en-US" dirty="0"/>
              <a:t>Wed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1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and office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Participation is highly appreciated!</a:t>
            </a:r>
          </a:p>
          <a:p>
            <a:pPr lvl="1"/>
            <a:r>
              <a:rPr lang="en-US" dirty="0"/>
              <a:t>Ask questions if you are still confusing</a:t>
            </a:r>
          </a:p>
          <a:p>
            <a:pPr lvl="1"/>
            <a:r>
              <a:rPr lang="en-US" dirty="0"/>
              <a:t>Feedbacks are welcomed</a:t>
            </a:r>
          </a:p>
          <a:p>
            <a:pPr lvl="1"/>
            <a:r>
              <a:rPr lang="en-US" dirty="0"/>
              <a:t>Lead the discussion in this class</a:t>
            </a:r>
          </a:p>
          <a:p>
            <a:pPr lvl="1"/>
            <a:r>
              <a:rPr lang="en-US" dirty="0"/>
              <a:t>Enroll Piazza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3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of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Fundamental</a:t>
            </a:r>
            <a:r>
              <a:rPr lang="zh-TW" altLang="en-US" dirty="0"/>
              <a:t> </a:t>
            </a:r>
            <a:r>
              <a:rPr lang="en-US" altLang="zh-TW" dirty="0"/>
              <a:t>NLP</a:t>
            </a:r>
            <a:r>
              <a:rPr lang="zh-TW" altLang="en-US" dirty="0"/>
              <a:t> </a:t>
            </a:r>
            <a:r>
              <a:rPr lang="en-US" altLang="zh-TW" dirty="0"/>
              <a:t>problems</a:t>
            </a:r>
          </a:p>
          <a:p>
            <a:r>
              <a:rPr lang="en-US" dirty="0"/>
              <a:t>Machine learning &amp; statistical approaches for NLP</a:t>
            </a:r>
          </a:p>
          <a:p>
            <a:r>
              <a:rPr lang="en-US" dirty="0"/>
              <a:t>NLP applications</a:t>
            </a:r>
          </a:p>
          <a:p>
            <a:r>
              <a:rPr lang="en-US" dirty="0"/>
              <a:t>Recent </a:t>
            </a:r>
            <a:r>
              <a:rPr lang="en-US" dirty="0" smtClean="0"/>
              <a:t>trends </a:t>
            </a:r>
            <a:r>
              <a:rPr lang="en-US" dirty="0"/>
              <a:t>in NLP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3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Read?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C58AD"/>
                </a:solidFill>
              </a:rPr>
              <a:t>Natural Language Processing</a:t>
            </a:r>
            <a:br>
              <a:rPr lang="en-US" dirty="0">
                <a:solidFill>
                  <a:srgbClr val="3C58AD"/>
                </a:solidFill>
              </a:rPr>
            </a:br>
            <a:r>
              <a:rPr lang="en-US" sz="2400" dirty="0"/>
              <a:t>ACL, NAACL, EACL, EMNLP, </a:t>
            </a:r>
            <a:r>
              <a:rPr lang="en-US" sz="2400" dirty="0" err="1"/>
              <a:t>CoNLL</a:t>
            </a:r>
            <a:r>
              <a:rPr lang="en-US" sz="2400" dirty="0"/>
              <a:t>, </a:t>
            </a:r>
            <a:r>
              <a:rPr lang="en-US" sz="2400" dirty="0" err="1"/>
              <a:t>Coling</a:t>
            </a:r>
            <a:r>
              <a:rPr lang="en-US" sz="2400" dirty="0"/>
              <a:t>, </a:t>
            </a:r>
            <a:r>
              <a:rPr lang="en-US" sz="2400" b="1" dirty="0"/>
              <a:t>TACL</a:t>
            </a:r>
            <a:br>
              <a:rPr lang="en-US" sz="2400" b="1" dirty="0"/>
            </a:br>
            <a:r>
              <a:rPr lang="en-US" sz="2400" b="1" dirty="0"/>
              <a:t>aclweb.org/anthology</a:t>
            </a:r>
          </a:p>
          <a:p>
            <a:r>
              <a:rPr lang="en-US" dirty="0">
                <a:solidFill>
                  <a:srgbClr val="3C58AD"/>
                </a:solidFill>
              </a:rPr>
              <a:t>Machine learning</a:t>
            </a:r>
            <a:br>
              <a:rPr lang="en-US" dirty="0">
                <a:solidFill>
                  <a:srgbClr val="3C58AD"/>
                </a:solidFill>
              </a:rPr>
            </a:br>
            <a:r>
              <a:rPr lang="en-US" sz="2400" dirty="0"/>
              <a:t>ICML, NIPS, ECML, AISTATS, ICLR, </a:t>
            </a:r>
            <a:r>
              <a:rPr lang="en-US" sz="2400" b="1" dirty="0"/>
              <a:t>JMLR</a:t>
            </a:r>
            <a:r>
              <a:rPr lang="en-US" sz="2400" dirty="0"/>
              <a:t>, </a:t>
            </a:r>
            <a:r>
              <a:rPr lang="en-US" sz="2400" b="1" dirty="0"/>
              <a:t>MLJ</a:t>
            </a:r>
          </a:p>
          <a:p>
            <a:r>
              <a:rPr lang="en-US" dirty="0">
                <a:solidFill>
                  <a:srgbClr val="3C58AD"/>
                </a:solidFill>
              </a:rPr>
              <a:t>Artificial Intelligence</a:t>
            </a:r>
            <a:br>
              <a:rPr lang="en-US" dirty="0">
                <a:solidFill>
                  <a:srgbClr val="3C58AD"/>
                </a:solidFill>
              </a:rPr>
            </a:br>
            <a:r>
              <a:rPr lang="en-US" sz="2400" dirty="0"/>
              <a:t>AAAI, IJCAI, UAI, </a:t>
            </a:r>
            <a:r>
              <a:rPr lang="en-US" sz="2400" b="1" dirty="0"/>
              <a:t>JAIR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r>
              <a:rPr lang="en-US" altLang="zh-TW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  <a:p>
            <a:pPr lvl="1"/>
            <a:r>
              <a:rPr lang="en-US" dirty="0"/>
              <a:t>What is NLP</a:t>
            </a:r>
            <a:r>
              <a:rPr lang="en-US" altLang="zh-TW" dirty="0"/>
              <a:t>? Why it is important?</a:t>
            </a:r>
          </a:p>
          <a:p>
            <a:pPr lvl="1"/>
            <a:r>
              <a:rPr lang="en-US" altLang="zh-TW" dirty="0"/>
              <a:t>What will you learn from this course?</a:t>
            </a:r>
            <a:endParaRPr lang="en-US" dirty="0"/>
          </a:p>
          <a:p>
            <a:r>
              <a:rPr lang="en-US" dirty="0"/>
              <a:t>Course Information</a:t>
            </a:r>
            <a:endParaRPr lang="en-US" altLang="zh-TW" dirty="0"/>
          </a:p>
          <a:p>
            <a:r>
              <a:rPr lang="en-US" altLang="zh-TW" dirty="0">
                <a:solidFill>
                  <a:srgbClr val="0070C0"/>
                </a:solidFill>
              </a:rPr>
              <a:t>What are the challenges?</a:t>
            </a:r>
          </a:p>
          <a:p>
            <a:r>
              <a:rPr lang="en-US" dirty="0"/>
              <a:t>Key NLP components</a:t>
            </a:r>
          </a:p>
          <a:p>
            <a:r>
              <a:rPr lang="en-US" dirty="0"/>
              <a:t>Key ML ideas in NLP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Challenges – </a:t>
            </a:r>
            <a:r>
              <a:rPr lang="en-US" sz="3200" dirty="0"/>
              <a:t>ambiguity</a:t>
            </a:r>
            <a:r>
              <a:rPr lang="en-US" sz="3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 sense ambiguity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86" y="1812982"/>
            <a:ext cx="5972432" cy="2169643"/>
          </a:xfrm>
          <a:prstGeom prst="rect">
            <a:avLst/>
          </a:prstGeom>
        </p:spPr>
      </p:pic>
      <p:pic>
        <p:nvPicPr>
          <p:cNvPr id="2052" name="Picture 4" descr="https://s-media-cache-ak0.pinimg.com/236x/f2/91/32/f291326319b71138c63e645dbc090ff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08" y="3892931"/>
            <a:ext cx="1437417" cy="22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1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Challenges – </a:t>
            </a:r>
            <a:r>
              <a:rPr lang="en-US" sz="3200" dirty="0"/>
              <a:t>ambiguity</a:t>
            </a:r>
            <a:r>
              <a:rPr lang="en-US" sz="3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 sense / meaning ambiguity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36</a:t>
            </a:fld>
            <a:endParaRPr lang="en-US" dirty="0"/>
          </a:p>
        </p:txBody>
      </p:sp>
      <p:pic>
        <p:nvPicPr>
          <p:cNvPr id="2050" name="Picture 2" descr="“Call me an ambulance!”&#10;Siri: “From now on, I’ll call you ‘An Ambulance’. Okay?”&#10;Thanks to @rsongtan for surviving long enough to post this screenshot. [URL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69" y="1996441"/>
            <a:ext cx="2719444" cy="408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20299" y="5897325"/>
            <a:ext cx="311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http://stuffsirisaid.com</a:t>
            </a:r>
          </a:p>
        </p:txBody>
      </p:sp>
    </p:spTree>
    <p:extLst>
      <p:ext uri="{BB962C8B-B14F-4D97-AF65-F5344CB8AC3E}">
        <p14:creationId xmlns:p14="http://schemas.microsoft.com/office/powerpoint/2010/main" val="86210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Challenges – </a:t>
            </a:r>
            <a:r>
              <a:rPr lang="en-US" sz="3200" dirty="0"/>
              <a:t>ambiguity</a:t>
            </a:r>
            <a:r>
              <a:rPr lang="en-US" sz="3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PP attachment ambiguity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37</a:t>
            </a:fld>
            <a:endParaRPr lang="en-US" dirty="0"/>
          </a:p>
        </p:txBody>
      </p:sp>
      <p:pic>
        <p:nvPicPr>
          <p:cNvPr id="3074" name="Picture 2" descr="http://languagelog.ldc.upenn.edu/myl/CopsKillManWithKnif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36" y="1906417"/>
            <a:ext cx="6050118" cy="259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anguagelog.ldc.upenn.edu/myl/CopsKillManWithKnife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36" y="4323556"/>
            <a:ext cx="2671794" cy="169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languagelog.ldc.upenn.edu/myl/CopsKillManWithKnife1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48" y="4323556"/>
            <a:ext cx="2539435" cy="20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8650" y="6054440"/>
            <a:ext cx="48445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A5989"/>
                </a:solidFill>
                <a:latin typeface="Verdana" panose="020B0604030504040204" pitchFamily="34" charset="0"/>
              </a:rPr>
              <a:t>Credit: Mark </a:t>
            </a:r>
            <a:r>
              <a:rPr lang="en-US" sz="1000" dirty="0" err="1">
                <a:solidFill>
                  <a:srgbClr val="0A5989"/>
                </a:solidFill>
                <a:latin typeface="Verdana" panose="020B0604030504040204" pitchFamily="34" charset="0"/>
              </a:rPr>
              <a:t>Liberman</a:t>
            </a:r>
            <a:r>
              <a:rPr lang="en-US" sz="1000" dirty="0">
                <a:solidFill>
                  <a:srgbClr val="0A5989"/>
                </a:solidFill>
                <a:latin typeface="Verdana" panose="020B0604030504040204" pitchFamily="34" charset="0"/>
              </a:rPr>
              <a:t>, http://languagelog.ldc.upenn.edu/nll/?p=17711</a:t>
            </a:r>
            <a:endParaRPr lang="en-US" sz="1000" i="0" dirty="0">
              <a:solidFill>
                <a:srgbClr val="0A5989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9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-- ambiguity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Ambiguous headlines:</a:t>
            </a:r>
          </a:p>
          <a:p>
            <a:pPr lvl="1"/>
            <a:r>
              <a:rPr lang="en-US" dirty="0"/>
              <a:t>Include your children when baking cookies</a:t>
            </a:r>
          </a:p>
          <a:p>
            <a:pPr lvl="1"/>
            <a:r>
              <a:rPr lang="en-US" dirty="0"/>
              <a:t>Local High School Dropouts Cut in Half</a:t>
            </a:r>
          </a:p>
          <a:p>
            <a:pPr lvl="1"/>
            <a:r>
              <a:rPr lang="en-US" dirty="0"/>
              <a:t>Hospitals are Sued by 7 Foot Doctors</a:t>
            </a:r>
          </a:p>
          <a:p>
            <a:pPr lvl="1"/>
            <a:r>
              <a:rPr lang="en-US" dirty="0"/>
              <a:t>Iraqi Head Seeks Arms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Safety Experts Say School Bus Passengers Should Be Belted  </a:t>
            </a:r>
          </a:p>
          <a:p>
            <a:pPr lvl="1"/>
            <a:r>
              <a:rPr lang="en-US" dirty="0"/>
              <a:t>Teacher Strikes Idle Kids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38</a:t>
            </a:fld>
            <a:endParaRPr lang="en-US" dirty="0"/>
          </a:p>
        </p:txBody>
      </p:sp>
      <p:pic>
        <p:nvPicPr>
          <p:cNvPr id="25604" name="Picture 4" descr="https://c1.staticflickr.com/9/8479/8223704346_5363571c6f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98" y="2849918"/>
            <a:ext cx="1919416" cy="143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vignette2.wikia.nocookie.net/kirby/images/1/1c/KRTDL_Whip.png/revision/latest?cb=20111013103921&amp;path-prefix=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18" y="4815709"/>
            <a:ext cx="1336725" cy="116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Challenges – </a:t>
            </a:r>
            <a:r>
              <a:rPr lang="en-US" sz="3200" dirty="0"/>
              <a:t>ambiguity</a:t>
            </a:r>
            <a:r>
              <a:rPr lang="en-US" sz="3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Pronoun reference ambiguity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39</a:t>
            </a:fld>
            <a:endParaRPr lang="en-US" dirty="0"/>
          </a:p>
        </p:txBody>
      </p:sp>
      <p:pic>
        <p:nvPicPr>
          <p:cNvPr id="5122" name="Picture 2" descr="Example of Confusing Pronoun Us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66" y="1964340"/>
            <a:ext cx="5345327" cy="34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47566" y="5609282"/>
            <a:ext cx="64996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Credit: http://www.printwand.com/blog/8-catastrophic-examples-of-word-choice-mistakes</a:t>
            </a:r>
          </a:p>
        </p:txBody>
      </p:sp>
    </p:spTree>
    <p:extLst>
      <p:ext uri="{BB962C8B-B14F-4D97-AF65-F5344CB8AC3E}">
        <p14:creationId xmlns:p14="http://schemas.microsoft.com/office/powerpoint/2010/main" val="185345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  <a:p>
            <a:pPr lvl="1"/>
            <a:r>
              <a:rPr lang="en-US" dirty="0"/>
              <a:t>What is NLP</a:t>
            </a:r>
            <a:r>
              <a:rPr lang="en-US" altLang="zh-TW" dirty="0"/>
              <a:t>? Why it is important</a:t>
            </a:r>
            <a:r>
              <a:rPr lang="en-US" altLang="zh-TW" dirty="0" smtClean="0"/>
              <a:t>?</a:t>
            </a:r>
          </a:p>
          <a:p>
            <a:pPr lvl="1"/>
            <a:r>
              <a:rPr lang="en-US" altLang="zh-TW" dirty="0" smtClean="0"/>
              <a:t>What types of ML methods used in NLP?</a:t>
            </a:r>
            <a:endParaRPr lang="en-US" altLang="zh-TW" dirty="0"/>
          </a:p>
          <a:p>
            <a:pPr lvl="1"/>
            <a:r>
              <a:rPr lang="en-US" altLang="zh-TW" dirty="0"/>
              <a:t>What will you learn from this course?</a:t>
            </a:r>
            <a:endParaRPr lang="en-US" dirty="0"/>
          </a:p>
          <a:p>
            <a:r>
              <a:rPr lang="en-US" dirty="0"/>
              <a:t>Course Information</a:t>
            </a:r>
            <a:endParaRPr lang="en-US" altLang="zh-TW" dirty="0"/>
          </a:p>
          <a:p>
            <a:r>
              <a:rPr lang="en-US" altLang="zh-TW" dirty="0"/>
              <a:t>What are the challenges?</a:t>
            </a:r>
          </a:p>
          <a:p>
            <a:r>
              <a:rPr lang="en-US" dirty="0"/>
              <a:t>Key NLP </a:t>
            </a:r>
            <a:r>
              <a:rPr lang="en-US" dirty="0" smtClean="0"/>
              <a:t>components</a:t>
            </a:r>
          </a:p>
          <a:p>
            <a:r>
              <a:rPr lang="en-US" dirty="0" smtClean="0"/>
              <a:t>Key ML ideas in NLP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– language is not static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Language grows and changes</a:t>
            </a:r>
          </a:p>
          <a:p>
            <a:pPr lvl="1"/>
            <a:r>
              <a:rPr lang="en-US" dirty="0"/>
              <a:t>e.g., cyber lingo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40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428350"/>
              </p:ext>
            </p:extLst>
          </p:nvPr>
        </p:nvGraphicFramePr>
        <p:xfrm>
          <a:off x="1210962" y="2443205"/>
          <a:ext cx="6919784" cy="3413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20393">
                  <a:extLst>
                    <a:ext uri="{9D8B030D-6E8A-4147-A177-3AD203B41FA5}">
                      <a16:colId xmlns:a16="http://schemas.microsoft.com/office/drawing/2014/main" xmlns="" val="1101981997"/>
                    </a:ext>
                  </a:extLst>
                </a:gridCol>
                <a:gridCol w="3899391">
                  <a:extLst>
                    <a:ext uri="{9D8B030D-6E8A-4147-A177-3AD203B41FA5}">
                      <a16:colId xmlns:a16="http://schemas.microsoft.com/office/drawing/2014/main" xmlns="" val="210174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600" b="0" dirty="0"/>
                        <a:t>LOL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0" dirty="0"/>
                        <a:t>Laugh out</a:t>
                      </a:r>
                      <a:r>
                        <a:rPr lang="en-US" sz="2600" b="0" baseline="0" dirty="0"/>
                        <a:t> loud</a:t>
                      </a:r>
                      <a:endParaRPr lang="en-US" sz="2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7924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G2G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Got to 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1671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BFN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Bye for 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4044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B4N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Bye for 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7139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Idk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I don’t know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2119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600" dirty="0"/>
                        <a:t>FWIW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For what it’s worth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6331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LUWAMH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Love you with all my heart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857287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291914" y="2443205"/>
            <a:ext cx="2298357" cy="46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91914" y="2963778"/>
            <a:ext cx="2298357" cy="46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91914" y="3469465"/>
            <a:ext cx="2298357" cy="46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91914" y="3925152"/>
            <a:ext cx="2298357" cy="46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91913" y="4426306"/>
            <a:ext cx="2298357" cy="46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91912" y="4882366"/>
            <a:ext cx="2718488" cy="46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91912" y="5383147"/>
            <a:ext cx="3616412" cy="46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Challenges--language is compositional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41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844688" y="4162674"/>
            <a:ext cx="3766283" cy="1714597"/>
            <a:chOff x="660340" y="3283791"/>
            <a:chExt cx="4915652" cy="201622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49140" t="24883" r="5501" b="42042"/>
            <a:stretch/>
          </p:blipFill>
          <p:spPr>
            <a:xfrm>
              <a:off x="660340" y="3283791"/>
              <a:ext cx="4915652" cy="20162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203848" y="4122306"/>
              <a:ext cx="1080120" cy="314806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6" descr="http://pica.nipic.com/2008-05-27/2008527101557829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31" y="1418896"/>
            <a:ext cx="2672797" cy="44583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844572" y="1486034"/>
            <a:ext cx="3766283" cy="4391237"/>
            <a:chOff x="3976828" y="1124744"/>
            <a:chExt cx="4915652" cy="516373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49140" t="26064" r="5501" b="42042"/>
            <a:stretch/>
          </p:blipFill>
          <p:spPr>
            <a:xfrm>
              <a:off x="3976828" y="4344258"/>
              <a:ext cx="4915652" cy="19442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444208" y="5082464"/>
              <a:ext cx="1546206" cy="42234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83968" y="1124744"/>
              <a:ext cx="4608512" cy="227245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Carefully Slide</a:t>
              </a:r>
            </a:p>
          </p:txBody>
        </p:sp>
      </p:grp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6845376" y="3418532"/>
            <a:ext cx="90311" cy="11734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15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Challenges--language is compositional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42</a:t>
            </a:fld>
            <a:endParaRPr lang="en-US" dirty="0"/>
          </a:p>
        </p:txBody>
      </p:sp>
      <p:pic>
        <p:nvPicPr>
          <p:cNvPr id="15" name="Picture 6" descr="http://pica.nipic.com/2008-05-27/2008527101557829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74" y="1399583"/>
            <a:ext cx="2691879" cy="449020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49140" t="24940" r="5501" b="42042"/>
          <a:stretch/>
        </p:blipFill>
        <p:spPr>
          <a:xfrm>
            <a:off x="4555512" y="4121910"/>
            <a:ext cx="4210115" cy="17238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4714573" y="1294217"/>
            <a:ext cx="1443200" cy="249299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小心</a:t>
            </a:r>
            <a:r>
              <a:rPr lang="en-US" altLang="zh-TW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Carefully</a:t>
            </a:r>
            <a:endParaRPr lang="en-US" altLang="zh-TW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Careful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Care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Caution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34852" y="1308837"/>
            <a:ext cx="1530775" cy="2092881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地滑</a:t>
            </a:r>
            <a:r>
              <a:rPr lang="en-US" altLang="zh-TW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Slide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Landslip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Floor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47868" y="4907443"/>
            <a:ext cx="990532" cy="674428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20161" y="4907443"/>
            <a:ext cx="998354" cy="67442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390565" y="1957847"/>
            <a:ext cx="611495" cy="30365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343542" y="2805771"/>
            <a:ext cx="695400" cy="742637"/>
          </a:xfrm>
          <a:prstGeom prst="line">
            <a:avLst/>
          </a:prstGeom>
          <a:ln w="57150">
            <a:solidFill>
              <a:srgbClr val="008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79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–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Bible (King James version): ~700K</a:t>
            </a:r>
          </a:p>
          <a:p>
            <a:pPr lvl="1"/>
            <a:r>
              <a:rPr lang="en-US" dirty="0"/>
              <a:t>Penn Tree bank ~1M from Wall street journal</a:t>
            </a:r>
          </a:p>
          <a:p>
            <a:pPr lvl="1"/>
            <a:r>
              <a:rPr lang="en-US" dirty="0"/>
              <a:t>Newswire collection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500M+</a:t>
            </a:r>
          </a:p>
          <a:p>
            <a:pPr lvl="1"/>
            <a:r>
              <a:rPr lang="en-US" altLang="zh-TW" dirty="0"/>
              <a:t>Wikipedia: 2.9 billion word (English)</a:t>
            </a:r>
          </a:p>
          <a:p>
            <a:pPr lvl="1"/>
            <a:r>
              <a:rPr lang="en-US" altLang="zh-TW" dirty="0"/>
              <a:t>Web: several billions of words</a:t>
            </a:r>
          </a:p>
          <a:p>
            <a:pPr lvl="1"/>
            <a:endParaRPr lang="en-US" altLang="zh-TW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0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  <a:p>
            <a:pPr lvl="1"/>
            <a:r>
              <a:rPr lang="en-US" dirty="0"/>
              <a:t>What is NLP</a:t>
            </a:r>
            <a:r>
              <a:rPr lang="en-US" altLang="zh-TW" dirty="0"/>
              <a:t>? Why it is important?</a:t>
            </a:r>
          </a:p>
          <a:p>
            <a:pPr lvl="1"/>
            <a:r>
              <a:rPr lang="en-US" altLang="zh-TW" dirty="0"/>
              <a:t>What will you learn from this course?</a:t>
            </a:r>
            <a:endParaRPr lang="en-US" dirty="0"/>
          </a:p>
          <a:p>
            <a:r>
              <a:rPr lang="en-US" dirty="0"/>
              <a:t>Course Information</a:t>
            </a:r>
            <a:endParaRPr lang="en-US" altLang="zh-TW" dirty="0"/>
          </a:p>
          <a:p>
            <a:r>
              <a:rPr lang="en-US" altLang="zh-TW" dirty="0"/>
              <a:t>What are the challenges?</a:t>
            </a:r>
          </a:p>
          <a:p>
            <a:r>
              <a:rPr lang="en-US" dirty="0">
                <a:solidFill>
                  <a:schemeClr val="accent5"/>
                </a:solidFill>
              </a:rPr>
              <a:t>Key NLP components</a:t>
            </a:r>
          </a:p>
          <a:p>
            <a:r>
              <a:rPr lang="en-US" dirty="0"/>
              <a:t>Key ML ideas in NLP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of speech tagging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45</a:t>
            </a:fld>
            <a:endParaRPr lang="en-US" dirty="0"/>
          </a:p>
        </p:txBody>
      </p:sp>
      <p:pic>
        <p:nvPicPr>
          <p:cNvPr id="20484" name="Picture 4" descr="https://www.safaribooksonline.com/library/view/natural-language-annotation/9781449332693/figs/web/nlml_01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480774"/>
            <a:ext cx="634365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76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(Constituency) parsing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46</a:t>
            </a:fld>
            <a:endParaRPr lang="en-US" dirty="0"/>
          </a:p>
        </p:txBody>
      </p:sp>
      <p:pic>
        <p:nvPicPr>
          <p:cNvPr id="22530" name="Picture 2" descr="http://nltk.sourceforge.net/doc/en/tree_images/ch03-tree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047" y="2311488"/>
            <a:ext cx="4353955" cy="297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3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 =&gt; meaning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991" y="1382973"/>
            <a:ext cx="4389318" cy="4290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0560" y="5624714"/>
            <a:ext cx="2985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credit: Julia </a:t>
            </a:r>
            <a:r>
              <a:rPr lang="en-US" sz="1200" dirty="0" err="1"/>
              <a:t>Hockenmaier</a:t>
            </a:r>
            <a:r>
              <a:rPr lang="en-US" sz="1200" dirty="0"/>
              <a:t>, Intro to NLP</a:t>
            </a:r>
          </a:p>
        </p:txBody>
      </p:sp>
    </p:spTree>
    <p:extLst>
      <p:ext uri="{BB962C8B-B14F-4D97-AF65-F5344CB8AC3E}">
        <p14:creationId xmlns:p14="http://schemas.microsoft.com/office/powerpoint/2010/main" val="44130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Dependency Parsing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48</a:t>
            </a:fld>
            <a:endParaRPr lang="en-US" dirty="0"/>
          </a:p>
        </p:txBody>
      </p:sp>
      <p:pic>
        <p:nvPicPr>
          <p:cNvPr id="23554" name="Picture 2" descr="https://upload.wikimedia.org/wikipedia/commons/6/61/Latex-dependency-parse-example-with-tikz-dependenc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2" y="2397641"/>
            <a:ext cx="8335220" cy="257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9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Word sense disambiguation </a:t>
            </a:r>
          </a:p>
          <a:p>
            <a:r>
              <a:rPr lang="en-US" dirty="0"/>
              <a:t>Semantic role labeling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49</a:t>
            </a:fld>
            <a:endParaRPr lang="en-US" dirty="0"/>
          </a:p>
        </p:txBody>
      </p:sp>
      <p:pic>
        <p:nvPicPr>
          <p:cNvPr id="24580" name="Picture 4" descr="http://ivan-titov.org/topics/Fram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54" y="2847053"/>
            <a:ext cx="7389341" cy="195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57463" y="4616127"/>
            <a:ext cx="1242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Ivan </a:t>
            </a:r>
            <a:r>
              <a:rPr lang="en-US" sz="1200" dirty="0" err="1"/>
              <a:t>Titov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8766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NLP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Wiki: Natural language processing</a:t>
            </a:r>
            <a:r>
              <a:rPr lang="en-US" sz="2800" dirty="0"/>
              <a:t> (</a:t>
            </a:r>
            <a:r>
              <a:rPr lang="en-US" sz="2800" b="1" dirty="0"/>
              <a:t>NLP</a:t>
            </a:r>
            <a:r>
              <a:rPr lang="en-US" sz="2800" dirty="0"/>
              <a:t>) is a field of computer science, artificial intelligence, and computational linguistics concerned with the interactions between computers and human (</a:t>
            </a:r>
            <a:r>
              <a:rPr lang="en-US" sz="2800" b="1" dirty="0"/>
              <a:t>natural</a:t>
            </a:r>
            <a:r>
              <a:rPr lang="en-US" sz="2800" dirty="0"/>
              <a:t>) languages.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2" descr="https://media.licdn.com/mpr/mpr/AAEAAQAAAAAAAAA2AAAAJDRjOTkxNGEwLTRlYWQtNDg2MC05NGRkLTkzYTlhMDM2OTRmO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38" y="3830595"/>
            <a:ext cx="3762923" cy="215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9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268760"/>
            <a:ext cx="8671437" cy="5624772"/>
          </a:xfrm>
        </p:spPr>
        <p:txBody>
          <a:bodyPr/>
          <a:lstStyle/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pPr marL="0" indent="0">
              <a:buNone/>
            </a:pPr>
            <a:endParaRPr lang="en-US" sz="3000" dirty="0">
              <a:solidFill>
                <a:srgbClr val="0000FF"/>
              </a:solidFill>
            </a:endParaRP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altLang="zh-TW" sz="3000" dirty="0"/>
          </a:p>
          <a:p>
            <a:endParaRPr lang="en-US" altLang="zh-TW" sz="3000" dirty="0"/>
          </a:p>
          <a:p>
            <a:endParaRPr lang="en-US" altLang="zh-TW" sz="3000" dirty="0"/>
          </a:p>
          <a:p>
            <a:endParaRPr lang="en-US" altLang="zh-TW" sz="3000" dirty="0"/>
          </a:p>
          <a:p>
            <a:pPr lvl="1"/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467544" y="1465034"/>
            <a:ext cx="8136904" cy="412420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Christopher Robin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alive and well.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same person that you read about in the book,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Winnie the Pooh.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lived in a pretty home called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Cotchfield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Farm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When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three years old,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father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wrote a poem about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poem was printed in a magazine for others to read.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Robin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wrote a book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DC22-0103-4060-B7D8-ECD9AE0F749D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6" name="Oval 5"/>
          <p:cNvSpPr/>
          <p:nvPr/>
        </p:nvSpPr>
        <p:spPr>
          <a:xfrm>
            <a:off x="5208995" y="2523491"/>
            <a:ext cx="1307221" cy="718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90575" y="4544581"/>
            <a:ext cx="1944216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36454" y="899428"/>
            <a:ext cx="42703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Q</a:t>
            </a:r>
            <a:r>
              <a:rPr lang="en-US" altLang="zh-TW" sz="30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zh-TW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30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[Chris] = [Mr.</a:t>
            </a:r>
            <a:r>
              <a:rPr lang="zh-TW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30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Robin]</a:t>
            </a:r>
            <a:r>
              <a:rPr lang="zh-TW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30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0192" y="5763442"/>
            <a:ext cx="2502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Dan Roth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ML in NLP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3529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268760"/>
            <a:ext cx="8671437" cy="5624772"/>
          </a:xfrm>
        </p:spPr>
        <p:txBody>
          <a:bodyPr/>
          <a:lstStyle/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pPr marL="0" indent="0">
              <a:buNone/>
            </a:pPr>
            <a:endParaRPr lang="en-US" sz="3000" dirty="0">
              <a:solidFill>
                <a:srgbClr val="0000FF"/>
              </a:solidFill>
            </a:endParaRP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altLang="zh-TW" sz="3000" dirty="0"/>
          </a:p>
          <a:p>
            <a:endParaRPr lang="en-US" altLang="zh-TW" sz="3000" dirty="0"/>
          </a:p>
          <a:p>
            <a:endParaRPr lang="en-US" altLang="zh-TW" sz="3000" dirty="0"/>
          </a:p>
          <a:p>
            <a:endParaRPr lang="en-US" altLang="zh-TW" sz="3000" dirty="0"/>
          </a:p>
          <a:p>
            <a:pPr lvl="1"/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525229" y="1609050"/>
            <a:ext cx="8007211" cy="412420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Christopher Robin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alive and well.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same person that you read about in the book, </a:t>
            </a:r>
            <a:r>
              <a:rPr lang="en-US" sz="32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Winnie the Pooh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As 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lived in a pretty home called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Cotchfield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Farm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three years old,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father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wrote a poem about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poem was printed in a magazine for others to read.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Robin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wrote a book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DC22-0103-4060-B7D8-ECD9AE0F749D}" type="slidenum">
              <a:rPr lang="zh-TW" altLang="en-US" smtClean="0"/>
              <a:pPr/>
              <a:t>51</a:t>
            </a:fld>
            <a:endParaRPr lang="zh-TW" alt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75920" y="466185"/>
            <a:ext cx="8463280" cy="825012"/>
          </a:xfrm>
        </p:spPr>
        <p:txBody>
          <a:bodyPr>
            <a:normAutofit/>
          </a:bodyPr>
          <a:lstStyle/>
          <a:p>
            <a:r>
              <a:rPr lang="en-US" dirty="0"/>
              <a:t>Co-reference Resolution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ML in NLP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92663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  <a:p>
            <a:pPr lvl="1"/>
            <a:r>
              <a:rPr lang="en-US" dirty="0"/>
              <a:t>What is NLP</a:t>
            </a:r>
            <a:r>
              <a:rPr lang="en-US" altLang="zh-TW" dirty="0"/>
              <a:t>? Why it is important?</a:t>
            </a:r>
          </a:p>
          <a:p>
            <a:pPr lvl="1"/>
            <a:r>
              <a:rPr lang="en-US" altLang="zh-TW" dirty="0"/>
              <a:t>What will you learn from this course?</a:t>
            </a:r>
            <a:endParaRPr lang="en-US" dirty="0"/>
          </a:p>
          <a:p>
            <a:r>
              <a:rPr lang="en-US" dirty="0"/>
              <a:t>Course Information</a:t>
            </a:r>
            <a:endParaRPr lang="en-US" altLang="zh-TW" dirty="0"/>
          </a:p>
          <a:p>
            <a:r>
              <a:rPr lang="en-US" altLang="zh-TW" dirty="0"/>
              <a:t>What are the challenges?</a:t>
            </a:r>
          </a:p>
          <a:p>
            <a:r>
              <a:rPr lang="en-US" dirty="0"/>
              <a:t>Key NLP components</a:t>
            </a:r>
          </a:p>
          <a:p>
            <a:r>
              <a:rPr lang="en-US" dirty="0">
                <a:solidFill>
                  <a:srgbClr val="3C58AD"/>
                </a:solidFill>
              </a:rPr>
              <a:t>Key ML ideas in NLP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18" y="1610533"/>
            <a:ext cx="8261131" cy="34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42" y="809297"/>
            <a:ext cx="8143608" cy="48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4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42" y="809297"/>
            <a:ext cx="8143608" cy="4813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6687" y="5007447"/>
            <a:ext cx="6970626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600" dirty="0" smtClean="0"/>
              <a:t>Perceptron, decision tree, support vector machine</a:t>
            </a:r>
            <a:br>
              <a:rPr lang="en-US" sz="2600" dirty="0" smtClean="0"/>
            </a:br>
            <a:r>
              <a:rPr lang="en-US" sz="2600" dirty="0" smtClean="0"/>
              <a:t>K-NN, Naïve Bayes, logistic regression</a:t>
            </a:r>
            <a:r>
              <a:rPr lang="is-IS" sz="2600" dirty="0" smtClean="0"/>
              <a:t>….</a:t>
            </a: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0404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Classification is generally well-understood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Theoretically</a:t>
            </a:r>
            <a:r>
              <a:rPr lang="en-US" dirty="0" smtClean="0"/>
              <a:t>: generalization bound</a:t>
            </a:r>
          </a:p>
          <a:p>
            <a:pPr lvl="1"/>
            <a:r>
              <a:rPr lang="en-US" dirty="0" smtClean="0"/>
              <a:t># examples to train a good model</a:t>
            </a:r>
          </a:p>
          <a:p>
            <a:r>
              <a:rPr lang="en-US" dirty="0" smtClean="0"/>
              <a:t>Algorithmically:</a:t>
            </a:r>
          </a:p>
          <a:p>
            <a:pPr lvl="1"/>
            <a:r>
              <a:rPr lang="en-US" dirty="0" smtClean="0"/>
              <a:t>Efficient algorithm for large data set</a:t>
            </a:r>
          </a:p>
          <a:p>
            <a:pPr lvl="2"/>
            <a:r>
              <a:rPr lang="en-US" dirty="0" smtClean="0"/>
              <a:t>E.g., take a few second to train a linear SVM on data with millions instances and features</a:t>
            </a:r>
          </a:p>
          <a:p>
            <a:pPr lvl="1"/>
            <a:r>
              <a:rPr lang="en-US" dirty="0" smtClean="0"/>
              <a:t>Algorithms for non-linear model</a:t>
            </a:r>
          </a:p>
          <a:p>
            <a:pPr lvl="2"/>
            <a:r>
              <a:rPr lang="en-US" dirty="0" smtClean="0"/>
              <a:t>E.g., Kernel methods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52590" y="5527993"/>
            <a:ext cx="6565131" cy="49244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600" dirty="0" smtClean="0"/>
              <a:t>Is this enough to solve all </a:t>
            </a:r>
            <a:r>
              <a:rPr lang="en-US" sz="2600" smtClean="0"/>
              <a:t>real-world problems?</a:t>
            </a: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98057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Comprehension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546" y="1038387"/>
            <a:ext cx="7886700" cy="345884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5" y="4773344"/>
            <a:ext cx="8996855" cy="79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0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" y="466185"/>
            <a:ext cx="8463280" cy="825012"/>
          </a:xfrm>
        </p:spPr>
        <p:txBody>
          <a:bodyPr>
            <a:normAutofit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211" y="1279959"/>
            <a:ext cx="8671437" cy="5624772"/>
          </a:xfrm>
        </p:spPr>
        <p:txBody>
          <a:bodyPr/>
          <a:lstStyle/>
          <a:p>
            <a:endParaRPr lang="en-US" sz="3000" dirty="0" smtClean="0"/>
          </a:p>
          <a:p>
            <a:endParaRPr lang="en-US" sz="3000" dirty="0" smtClean="0"/>
          </a:p>
          <a:p>
            <a:endParaRPr lang="en-US" sz="3000" dirty="0" smtClean="0"/>
          </a:p>
          <a:p>
            <a:endParaRPr lang="en-US" dirty="0">
              <a:solidFill>
                <a:srgbClr val="3C58AD"/>
              </a:solidFill>
            </a:endParaRPr>
          </a:p>
          <a:p>
            <a:pPr>
              <a:buFont typeface="Wingdings" charset="2"/>
              <a:buChar char="v"/>
            </a:pPr>
            <a:r>
              <a:rPr lang="en-US" dirty="0" smtClean="0">
                <a:solidFill>
                  <a:srgbClr val="3C58AD"/>
                </a:solidFill>
              </a:rPr>
              <a:t>Modeling challenges</a:t>
            </a:r>
          </a:p>
          <a:p>
            <a:pPr lvl="1">
              <a:buFont typeface="Wingdings" charset="2"/>
              <a:buChar char="v"/>
            </a:pPr>
            <a:r>
              <a:rPr lang="en-US" dirty="0" smtClean="0">
                <a:solidFill>
                  <a:srgbClr val="3C58AD"/>
                </a:solidFill>
              </a:rPr>
              <a:t>How to model a complex decision?</a:t>
            </a:r>
          </a:p>
          <a:p>
            <a:pPr>
              <a:buFont typeface="Wingdings" charset="2"/>
              <a:buChar char="v"/>
            </a:pPr>
            <a:r>
              <a:rPr lang="en-US" dirty="0" smtClean="0">
                <a:solidFill>
                  <a:srgbClr val="3C58AD"/>
                </a:solidFill>
              </a:rPr>
              <a:t>Representation challenges</a:t>
            </a:r>
          </a:p>
          <a:p>
            <a:pPr lvl="1">
              <a:buFont typeface="Wingdings" charset="2"/>
              <a:buChar char="v"/>
            </a:pPr>
            <a:r>
              <a:rPr lang="en-US" dirty="0" smtClean="0">
                <a:solidFill>
                  <a:srgbClr val="3C58AD"/>
                </a:solidFill>
              </a:rPr>
              <a:t>How to extract features?</a:t>
            </a:r>
          </a:p>
          <a:p>
            <a:pPr>
              <a:buFont typeface="Wingdings" charset="2"/>
              <a:buChar char="v"/>
            </a:pPr>
            <a:r>
              <a:rPr lang="en-US" dirty="0" smtClean="0">
                <a:solidFill>
                  <a:srgbClr val="3C58AD"/>
                </a:solidFill>
              </a:rPr>
              <a:t>Algorithmic challenges</a:t>
            </a:r>
            <a:r>
              <a:rPr lang="en-US" sz="3000" dirty="0" smtClean="0">
                <a:solidFill>
                  <a:srgbClr val="3C58AD"/>
                </a:solidFill>
              </a:rPr>
              <a:t> </a:t>
            </a:r>
          </a:p>
          <a:p>
            <a:pPr lvl="1">
              <a:buFont typeface="Wingdings" charset="2"/>
              <a:buChar char="v"/>
            </a:pPr>
            <a:r>
              <a:rPr lang="en-US" sz="2600" dirty="0">
                <a:solidFill>
                  <a:srgbClr val="3C58AD"/>
                </a:solidFill>
              </a:rPr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Large </a:t>
            </a:r>
            <a:r>
              <a:rPr lang="en-US" sz="2600" dirty="0"/>
              <a:t>amount of </a:t>
            </a:r>
            <a:r>
              <a:rPr lang="en-US" sz="2600" dirty="0" smtClean="0"/>
              <a:t>data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sz="2600" dirty="0" smtClean="0">
                <a:solidFill>
                  <a:srgbClr val="FF0000"/>
                </a:solidFill>
              </a:rPr>
              <a:t>omplex</a:t>
            </a:r>
            <a:r>
              <a:rPr lang="en-US" sz="2600" dirty="0" smtClean="0"/>
              <a:t> </a:t>
            </a:r>
            <a:r>
              <a:rPr lang="en-US" sz="2600" dirty="0"/>
              <a:t>decision </a:t>
            </a:r>
            <a:r>
              <a:rPr lang="en-US" sz="2600" dirty="0" smtClean="0"/>
              <a:t>structure</a:t>
            </a:r>
            <a:endParaRPr lang="en-US" sz="2600" dirty="0">
              <a:solidFill>
                <a:srgbClr val="002060"/>
              </a:solidFill>
            </a:endParaRPr>
          </a:p>
          <a:p>
            <a:endParaRPr lang="en-US" sz="3000" dirty="0" smtClean="0"/>
          </a:p>
          <a:p>
            <a:endParaRPr lang="en-US" sz="3000" dirty="0" smtClean="0"/>
          </a:p>
          <a:p>
            <a:endParaRPr lang="en-US" sz="3000" dirty="0" smtClean="0"/>
          </a:p>
          <a:p>
            <a:endParaRPr lang="en-US" altLang="zh-TW" sz="3000" dirty="0" smtClean="0"/>
          </a:p>
          <a:p>
            <a:endParaRPr lang="en-US" altLang="zh-TW" sz="3000" dirty="0" smtClean="0"/>
          </a:p>
          <a:p>
            <a:endParaRPr lang="en-US" altLang="zh-TW" sz="3000" dirty="0" smtClean="0"/>
          </a:p>
          <a:p>
            <a:endParaRPr lang="en-US" altLang="zh-TW" sz="3000" dirty="0" smtClean="0"/>
          </a:p>
          <a:p>
            <a:pPr lvl="1"/>
            <a:endParaRPr lang="en-US" sz="30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1DC22-0103-4060-B7D8-ECD9AE0F749D}" type="slidenum">
              <a:rPr lang="zh-TW" altLang="en-US" smtClean="0"/>
              <a:pPr/>
              <a:t>58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37394" y="1556459"/>
            <a:ext cx="1905660" cy="10567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1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 Clinton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recently elected as the </a:t>
            </a:r>
            <a:r>
              <a:rPr lang="en-US" sz="1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 of the USA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has been invited by the </a:t>
            </a:r>
            <a:r>
              <a:rPr lang="en-US" sz="10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Russian President]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[Vladimir Putin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visit </a:t>
            </a:r>
            <a:r>
              <a:rPr lang="en-US" sz="1000" b="1" baseline="30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 Clinton</a:t>
            </a:r>
            <a:r>
              <a:rPr lang="en-US" sz="1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said that </a:t>
            </a:r>
            <a:r>
              <a:rPr lang="en-US" sz="1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looks forward to strengthening ties between </a:t>
            </a:r>
            <a:r>
              <a:rPr lang="en-US" sz="1000" b="1" baseline="30000" dirty="0">
                <a:solidFill>
                  <a:srgbClr val="FFA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</a:t>
            </a:r>
            <a:r>
              <a:rPr lang="en-US" sz="1000" b="1" baseline="-25000" dirty="0">
                <a:solidFill>
                  <a:srgbClr val="FFA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000" b="1" baseline="30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</a:p>
          <a:p>
            <a:endParaRPr lang="en-US" sz="1000" b="1" baseline="30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b="1" baseline="300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4992" y="1291197"/>
            <a:ext cx="1905660" cy="187743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 2 is shown to perform better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Berg-Kirkpatrick, ACL 2010: Painless Unsupervised Learning with Features"/>
              </a:rPr>
              <a:t>Berg-Kirkpatrick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Berg-Kirkpatrick, ACL 2010: Painless Unsupervised Learning with Features"/>
              </a:rPr>
              <a:t>, ACL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Berg-Kirkpatrick, ACL 2010: Painless Unsupervised Learning with Features"/>
              </a:rPr>
              <a:t>2010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can also be expected to converge faster -- anyway, the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E-step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the auxiliary function by changing the expected counts, so there's no point in finding a local maximum of the auxiliary </a:t>
            </a:r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each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iteration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062" y="1365477"/>
            <a:ext cx="1905660" cy="172354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local-optimality guarantee. Consequently, </a:t>
            </a:r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LOLS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improve upon the reference policy, unlike previous algorithms. This enables us to develop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structured contextual bandits,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partial information structured prediction setting with many potential applications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61660" y="1506700"/>
            <a:ext cx="1905660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to search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 even when the reference is poor? </a:t>
            </a:r>
            <a:b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provide a new</a:t>
            </a:r>
            <a:r>
              <a:rPr lang="en-US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learning to search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algorithm, LOLS, which does well relative to the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policy,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additionally guarantees </a:t>
            </a:r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regret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compared to deviations from the learned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policy.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29259" y="1504524"/>
            <a:ext cx="1905660" cy="172354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 for </a:t>
            </a:r>
            <a:r>
              <a:rPr lang="en-US" sz="1000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to search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structured prediction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imitate a </a:t>
            </a:r>
            <a:r>
              <a:rPr lang="en-US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policy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existing theoretical guarantees demonstrating low regret compared to that reference. This is unsatisfactory in many </a:t>
            </a:r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where the</a:t>
            </a:r>
            <a:r>
              <a:rPr lang="en-US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reference policy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suboptimal and the goal of learning is to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90276" y="1573912"/>
            <a:ext cx="1905660" cy="172354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alive and well.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same person that you read about in the book, </a:t>
            </a:r>
            <a:r>
              <a:rPr lang="en-US" sz="1000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Winnie the Pooh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As a boy,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lived in a pretty home called </a:t>
            </a:r>
            <a:r>
              <a:rPr lang="en-US" sz="1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Cotchfield</a:t>
            </a:r>
            <a:r>
              <a:rPr lang="en-US" sz="1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Farm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When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three years old, </a:t>
            </a:r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father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wrote a poem about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poem was printed in a magazine for others to read.  </a:t>
            </a:r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Robin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wrote a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3742" y="1427292"/>
            <a:ext cx="2232634" cy="156966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alive and well.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same person that you read about in the book, </a:t>
            </a:r>
            <a:r>
              <a:rPr lang="en-US" sz="1000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Winnie the Pooh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As a boy,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lived in a pretty home called </a:t>
            </a:r>
            <a:r>
              <a:rPr lang="en-US" sz="1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Cotchfield</a:t>
            </a:r>
            <a:r>
              <a:rPr lang="en-US" sz="1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Farm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When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three years old, </a:t>
            </a:r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father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wrote a poem about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poem was printed in a magazine for others to read.  </a:t>
            </a:r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Robin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wrote a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894766" y="1756499"/>
            <a:ext cx="1512856" cy="972155"/>
            <a:chOff x="5158692" y="1700808"/>
            <a:chExt cx="2293628" cy="1226377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463069" y="2699896"/>
              <a:ext cx="859039" cy="227289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035060" y="1771786"/>
              <a:ext cx="319033" cy="2162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321264" y="2488373"/>
              <a:ext cx="1105346" cy="348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11882" y="1783758"/>
              <a:ext cx="1012456" cy="5861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5211882" y="1700808"/>
              <a:ext cx="1657844" cy="993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224338" y="1777083"/>
              <a:ext cx="745719" cy="5927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239221" y="2091082"/>
              <a:ext cx="896170" cy="2709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09797" y="1798610"/>
              <a:ext cx="1925594" cy="2585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158692" y="1773715"/>
              <a:ext cx="2285712" cy="7423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970057" y="1764704"/>
              <a:ext cx="456554" cy="7442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426610" y="2140125"/>
              <a:ext cx="25710" cy="2940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4439395" y="3385183"/>
            <a:ext cx="384118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Structured prediction models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982436" y="4300429"/>
            <a:ext cx="291297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Deep learning models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4439395" y="5139357"/>
            <a:ext cx="403956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Inference / learning algorithms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7407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model a complex decision? </a:t>
            </a:r>
          </a:p>
          <a:p>
            <a:r>
              <a:rPr lang="en-US" dirty="0" smtClean="0"/>
              <a:t>Why this is important?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07267" y="2934817"/>
            <a:ext cx="2232634" cy="156966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alive and well.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same person that you read about in the book, </a:t>
            </a:r>
            <a:r>
              <a:rPr lang="en-US" sz="1000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Winnie the Pooh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As a boy,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lived in a pretty home called </a:t>
            </a:r>
            <a:r>
              <a:rPr lang="en-US" sz="1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Cotchfield</a:t>
            </a:r>
            <a:r>
              <a:rPr lang="en-US" sz="1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Farm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When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three years old, </a:t>
            </a:r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father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wrote a poem about 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poem was printed in a magazine for others to read.  </a:t>
            </a:r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Robin</a:t>
            </a:r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wrote a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78291" y="3264024"/>
            <a:ext cx="1512856" cy="972155"/>
            <a:chOff x="5158692" y="1700808"/>
            <a:chExt cx="2293628" cy="122637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463069" y="2699896"/>
              <a:ext cx="859039" cy="227289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35060" y="1771786"/>
              <a:ext cx="319033" cy="2162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6321264" y="2488373"/>
              <a:ext cx="1105346" cy="348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211882" y="1783758"/>
              <a:ext cx="1012456" cy="5861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211882" y="1700808"/>
              <a:ext cx="1657844" cy="993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224338" y="1777083"/>
              <a:ext cx="745719" cy="5927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239221" y="2091082"/>
              <a:ext cx="896170" cy="2709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209797" y="1798610"/>
              <a:ext cx="1925594" cy="2585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158692" y="1773715"/>
              <a:ext cx="2285712" cy="7423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970057" y="1764704"/>
              <a:ext cx="456554" cy="7442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426610" y="2140125"/>
              <a:ext cx="25710" cy="2940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472" y="2723692"/>
            <a:ext cx="28575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Go beyond the keyword matching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3200" dirty="0"/>
          </a:p>
          <a:p>
            <a:r>
              <a:rPr lang="en-US" altLang="zh-TW" dirty="0"/>
              <a:t>I</a:t>
            </a:r>
            <a:r>
              <a:rPr lang="en-US" dirty="0"/>
              <a:t>dentify the </a:t>
            </a:r>
            <a:r>
              <a:rPr lang="en-US" dirty="0">
                <a:solidFill>
                  <a:schemeClr val="accent1"/>
                </a:solidFill>
              </a:rPr>
              <a:t>structure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meaning</a:t>
            </a:r>
            <a:r>
              <a:rPr lang="en-US" dirty="0"/>
              <a:t> of </a:t>
            </a:r>
            <a:r>
              <a:rPr lang="en-US" dirty="0">
                <a:solidFill>
                  <a:schemeClr val="accent1"/>
                </a:solidFill>
              </a:rPr>
              <a:t>words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sentences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texts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conversations</a:t>
            </a:r>
          </a:p>
          <a:p>
            <a:r>
              <a:rPr lang="en-US" dirty="0">
                <a:solidFill>
                  <a:schemeClr val="accent1"/>
                </a:solidFill>
              </a:rPr>
              <a:t>Deep </a:t>
            </a:r>
            <a:r>
              <a:rPr lang="en-US" dirty="0"/>
              <a:t>understanding of </a:t>
            </a:r>
            <a:r>
              <a:rPr lang="en-US" dirty="0">
                <a:solidFill>
                  <a:schemeClr val="accent1"/>
                </a:solidFill>
              </a:rPr>
              <a:t>broad</a:t>
            </a:r>
            <a:r>
              <a:rPr lang="en-US" dirty="0"/>
              <a:t> language</a:t>
            </a:r>
          </a:p>
          <a:p>
            <a:r>
              <a:rPr lang="en-US" dirty="0"/>
              <a:t>NLP is all around 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" y="1217775"/>
            <a:ext cx="7398777" cy="233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is structural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97" y="1569299"/>
            <a:ext cx="5587353" cy="38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4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 written recognition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this letter?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84" y="2625616"/>
            <a:ext cx="7874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5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 written recognition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What is this letter?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4266407"/>
            <a:ext cx="6959600" cy="133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2101884"/>
            <a:ext cx="787400" cy="133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559" y="4171102"/>
            <a:ext cx="787400" cy="1333500"/>
          </a:xfrm>
          <a:prstGeom prst="rect">
            <a:avLst/>
          </a:prstGeom>
        </p:spPr>
      </p:pic>
      <p:cxnSp>
        <p:nvCxnSpPr>
          <p:cNvPr id="12" name="Straight Connector 11"/>
          <p:cNvCxnSpPr>
            <a:stCxn id="9" idx="2"/>
          </p:cNvCxnSpPr>
          <p:nvPr/>
        </p:nvCxnSpPr>
        <p:spPr>
          <a:xfrm flipH="1">
            <a:off x="4136259" y="3435384"/>
            <a:ext cx="435741" cy="6426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2"/>
          </p:cNvCxnSpPr>
          <p:nvPr/>
        </p:nvCxnSpPr>
        <p:spPr>
          <a:xfrm>
            <a:off x="4572000" y="3435384"/>
            <a:ext cx="1191501" cy="6516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recognition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63</a:t>
            </a:fld>
            <a:endParaRPr lang="en-US"/>
          </a:p>
        </p:txBody>
      </p:sp>
      <p:pic>
        <p:nvPicPr>
          <p:cNvPr id="6" name="Object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9624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7" name="Object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163" y="11430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8" name="Objec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9624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9" name="Object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1430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 bwMode="auto">
          <a:xfrm>
            <a:off x="914400" y="1143000"/>
            <a:ext cx="2743200" cy="27432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/>
          <a:srcRect l="31035" t="82759" r="41379"/>
          <a:stretch>
            <a:fillRect/>
          </a:stretch>
        </p:blipFill>
        <p:spPr bwMode="auto">
          <a:xfrm>
            <a:off x="1752600" y="3413125"/>
            <a:ext cx="757238" cy="473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1066800" y="1524000"/>
            <a:ext cx="4495800" cy="5181600"/>
            <a:chOff x="1872" y="816"/>
            <a:chExt cx="2832" cy="3264"/>
          </a:xfrm>
        </p:grpSpPr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2688" y="168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3840" y="81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374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3805237" y="1166248"/>
            <a:ext cx="2743200" cy="27432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805237" y="3962400"/>
            <a:ext cx="2743200" cy="27432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919491" y="3959372"/>
            <a:ext cx="2743200" cy="27432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3" name="Object 15"/>
          <p:cNvPicPr>
            <a:picLocks noChangeAspect="1" noChangeArrowheads="1"/>
          </p:cNvPicPr>
          <p:nvPr/>
        </p:nvPicPr>
        <p:blipFill>
          <a:blip r:embed="rId3"/>
          <a:srcRect l="31035" t="82759" r="41379"/>
          <a:stretch>
            <a:fillRect/>
          </a:stretch>
        </p:blipFill>
        <p:spPr bwMode="auto">
          <a:xfrm>
            <a:off x="7247741" y="1789267"/>
            <a:ext cx="757237" cy="473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246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body recognition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99" y="1545851"/>
            <a:ext cx="7169569" cy="43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the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Simple classifiers are not designed for handle complex output</a:t>
            </a:r>
          </a:p>
          <a:p>
            <a:r>
              <a:rPr lang="en-US" sz="2600" dirty="0" smtClean="0"/>
              <a:t>Need to make multiple decisions </a:t>
            </a:r>
            <a:r>
              <a:rPr lang="en-US" sz="2600" dirty="0" smtClean="0">
                <a:solidFill>
                  <a:srgbClr val="3C58AD"/>
                </a:solidFill>
              </a:rPr>
              <a:t>jointly</a:t>
            </a:r>
          </a:p>
          <a:p>
            <a:r>
              <a:rPr lang="en-US" sz="2600" dirty="0" smtClean="0"/>
              <a:t>Example: POS tagging:</a:t>
            </a:r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 smtClean="0">
              <a:solidFill>
                <a:srgbClr val="3C58AD"/>
              </a:solidFill>
            </a:endParaRPr>
          </a:p>
          <a:p>
            <a:pPr lvl="1"/>
            <a:endParaRPr lang="en-US" sz="22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9015" y="6101660"/>
            <a:ext cx="2347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 from </a:t>
            </a:r>
            <a:r>
              <a:rPr lang="en-US" sz="1400" dirty="0" err="1" smtClean="0"/>
              <a:t>Vivek</a:t>
            </a:r>
            <a:r>
              <a:rPr lang="en-US" sz="1400" dirty="0" smtClean="0"/>
              <a:t> </a:t>
            </a:r>
            <a:r>
              <a:rPr lang="en-US" sz="1400" dirty="0" err="1" smtClean="0"/>
              <a:t>Srikumar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995840" y="3459411"/>
            <a:ext cx="741728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3C58AD"/>
            </a:solidFill>
          </a:ln>
        </p:spPr>
        <p:txBody>
          <a:bodyPr wrap="none">
            <a:spAutoFit/>
          </a:bodyPr>
          <a:lstStyle/>
          <a:p>
            <a:r>
              <a:rPr lang="en-US" sz="3200" dirty="0"/>
              <a:t>can you can a can as a canner can can a can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618" y="4471768"/>
            <a:ext cx="1901041" cy="19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9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Make </a:t>
            </a:r>
            <a:r>
              <a:rPr lang="en-US" sz="3600" dirty="0"/>
              <a:t>multiple decisions jointly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Example: POS tagging:</a:t>
            </a:r>
          </a:p>
          <a:p>
            <a:endParaRPr lang="en-US" sz="2600" dirty="0"/>
          </a:p>
          <a:p>
            <a:endParaRPr lang="en-US" sz="2600" dirty="0" smtClean="0"/>
          </a:p>
          <a:p>
            <a:r>
              <a:rPr lang="en-US" sz="2800" dirty="0">
                <a:solidFill>
                  <a:srgbClr val="3C58AD"/>
                </a:solidFill>
              </a:rPr>
              <a:t>Each </a:t>
            </a:r>
            <a:r>
              <a:rPr lang="en-US" sz="2800" dirty="0"/>
              <a:t>part needs a label</a:t>
            </a:r>
          </a:p>
          <a:p>
            <a:pPr lvl="1"/>
            <a:r>
              <a:rPr lang="en-US" sz="2200" dirty="0" smtClean="0"/>
              <a:t>Assign tag (V., N., A., </a:t>
            </a:r>
            <a:r>
              <a:rPr lang="is-IS" sz="2200" dirty="0" smtClean="0"/>
              <a:t>…) </a:t>
            </a:r>
            <a:r>
              <a:rPr lang="en-US" sz="2200" dirty="0" smtClean="0"/>
              <a:t>to each word in the sentence </a:t>
            </a:r>
            <a:endParaRPr lang="en-US" sz="2200" dirty="0"/>
          </a:p>
          <a:p>
            <a:r>
              <a:rPr lang="en-US" sz="2800" dirty="0" smtClean="0"/>
              <a:t>The </a:t>
            </a:r>
            <a:r>
              <a:rPr lang="en-US" sz="2800" dirty="0"/>
              <a:t>decisions are mutually dependent</a:t>
            </a:r>
          </a:p>
          <a:p>
            <a:pPr lvl="1"/>
            <a:r>
              <a:rPr lang="en-US" sz="2200" dirty="0" smtClean="0"/>
              <a:t>Cannot have verb followed by a verb</a:t>
            </a:r>
          </a:p>
          <a:p>
            <a:r>
              <a:rPr lang="en-US" sz="2600" dirty="0" smtClean="0"/>
              <a:t>Results are evaluated jointly</a:t>
            </a:r>
          </a:p>
          <a:p>
            <a:endParaRPr lang="en-US" sz="2600" dirty="0" smtClean="0">
              <a:solidFill>
                <a:srgbClr val="3C58AD"/>
              </a:solidFill>
            </a:endParaRPr>
          </a:p>
          <a:p>
            <a:pPr lvl="1"/>
            <a:endParaRPr lang="en-US" sz="22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98063" y="1994152"/>
            <a:ext cx="7417287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3C58AD"/>
            </a:solidFill>
          </a:ln>
        </p:spPr>
        <p:txBody>
          <a:bodyPr wrap="none">
            <a:spAutoFit/>
          </a:bodyPr>
          <a:lstStyle/>
          <a:p>
            <a:r>
              <a:rPr lang="en-US" sz="3200" dirty="0"/>
              <a:t>can you can a can as a canner can can a can</a:t>
            </a:r>
          </a:p>
        </p:txBody>
      </p:sp>
    </p:spTree>
    <p:extLst>
      <p:ext uri="{BB962C8B-B14F-4D97-AF65-F5344CB8AC3E}">
        <p14:creationId xmlns:p14="http://schemas.microsoft.com/office/powerpoint/2010/main" val="65933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Structured prediction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Problems that </a:t>
            </a:r>
          </a:p>
          <a:p>
            <a:pPr lvl="1"/>
            <a:r>
              <a:rPr lang="en-US" sz="2200" dirty="0"/>
              <a:t>h</a:t>
            </a:r>
            <a:r>
              <a:rPr lang="en-US" sz="2200" dirty="0" smtClean="0"/>
              <a:t>ave multiple </a:t>
            </a:r>
            <a:r>
              <a:rPr lang="en-US" sz="2200" dirty="0"/>
              <a:t>interdependent output </a:t>
            </a:r>
            <a:r>
              <a:rPr lang="en-US" sz="2200" dirty="0" smtClean="0"/>
              <a:t>variables</a:t>
            </a:r>
          </a:p>
          <a:p>
            <a:pPr lvl="1"/>
            <a:r>
              <a:rPr lang="en-US" sz="2400" dirty="0" smtClean="0"/>
              <a:t>and the output assignments are evaluated jointly</a:t>
            </a:r>
          </a:p>
          <a:p>
            <a:pPr marL="403225" lvl="1" indent="-403225">
              <a:spcBef>
                <a:spcPts val="750"/>
              </a:spcBef>
            </a:pPr>
            <a:r>
              <a:rPr lang="en-US" sz="2400" dirty="0" smtClean="0"/>
              <a:t>Need </a:t>
            </a:r>
            <a:r>
              <a:rPr lang="en-US" sz="2400" dirty="0"/>
              <a:t>a joint assignment to all the output variables</a:t>
            </a:r>
          </a:p>
          <a:p>
            <a:pPr lvl="1"/>
            <a:r>
              <a:rPr lang="en-US" sz="2400" dirty="0" smtClean="0"/>
              <a:t>We called it </a:t>
            </a:r>
            <a:r>
              <a:rPr lang="en-US" sz="2400" dirty="0" smtClean="0">
                <a:solidFill>
                  <a:srgbClr val="3C58AD"/>
                </a:solidFill>
              </a:rPr>
              <a:t>joint inference, global </a:t>
            </a:r>
            <a:r>
              <a:rPr lang="en-US" sz="2400" dirty="0" err="1" smtClean="0">
                <a:solidFill>
                  <a:srgbClr val="3C58AD"/>
                </a:solidFill>
              </a:rPr>
              <a:t>infernece</a:t>
            </a:r>
            <a:r>
              <a:rPr lang="en-US" sz="2400" dirty="0" smtClean="0">
                <a:solidFill>
                  <a:srgbClr val="3C58AD"/>
                </a:solidFill>
              </a:rPr>
              <a:t> </a:t>
            </a:r>
            <a:r>
              <a:rPr lang="en-US" sz="2400" dirty="0" smtClean="0"/>
              <a:t>or simply </a:t>
            </a:r>
            <a:r>
              <a:rPr lang="en-US" sz="2400" dirty="0" smtClean="0">
                <a:solidFill>
                  <a:srgbClr val="3C58AD"/>
                </a:solidFill>
              </a:rPr>
              <a:t>inference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2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" dirty="0" smtClean="0"/>
                  <a:t>Input: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s-ES" dirty="0"/>
              </a:p>
              <a:p>
                <a:r>
                  <a:rPr lang="es-ES" dirty="0" err="1"/>
                  <a:t>Truth</a:t>
                </a:r>
                <a:r>
                  <a:rPr lang="es-ES" dirty="0"/>
                  <a:t>:	</a:t>
                </a:r>
                <a:r>
                  <a:rPr lang="es-ES" dirty="0" smtClean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  <a:p>
                <a:r>
                  <a:rPr lang="es-ES" dirty="0" err="1" smtClean="0"/>
                  <a:t>Predicted</a:t>
                </a:r>
                <a:r>
                  <a:rPr lang="es-ES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  <a:p>
                <a:r>
                  <a:rPr lang="es-ES" dirty="0" err="1"/>
                  <a:t>Loss</a:t>
                </a:r>
                <a:r>
                  <a:rPr lang="es-ES" dirty="0"/>
                  <a:t>: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𝑙𝑜𝑠𝑠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940142" y="1196752"/>
            <a:ext cx="2806037" cy="311273"/>
            <a:chOff x="5852520" y="2580479"/>
            <a:chExt cx="4127760" cy="420480"/>
          </a:xfrm>
        </p:grpSpPr>
        <p:sp>
          <p:nvSpPr>
            <p:cNvPr id="7" name="Rectangle 6"/>
            <p:cNvSpPr/>
            <p:nvPr/>
          </p:nvSpPr>
          <p:spPr>
            <a:xfrm>
              <a:off x="5852520" y="2580479"/>
              <a:ext cx="742680" cy="420480"/>
            </a:xfrm>
            <a:prstGeom prst="rect">
              <a:avLst/>
            </a:prstGeom>
            <a:solidFill>
              <a:srgbClr val="E6E6E6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 dirty="0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I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98880" y="2580479"/>
              <a:ext cx="742680" cy="420480"/>
            </a:xfrm>
            <a:prstGeom prst="rect">
              <a:avLst/>
            </a:prstGeom>
            <a:solidFill>
              <a:srgbClr val="E6E6E6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 dirty="0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can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44879" y="2580479"/>
              <a:ext cx="743040" cy="420480"/>
            </a:xfrm>
            <a:prstGeom prst="rect">
              <a:avLst/>
            </a:prstGeom>
            <a:solidFill>
              <a:srgbClr val="E6E6E6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can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91240" y="2580479"/>
              <a:ext cx="743040" cy="420480"/>
            </a:xfrm>
            <a:prstGeom prst="rect">
              <a:avLst/>
            </a:prstGeom>
            <a:solidFill>
              <a:srgbClr val="E6E6E6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237600" y="2580479"/>
              <a:ext cx="742680" cy="420480"/>
            </a:xfrm>
            <a:prstGeom prst="rect">
              <a:avLst/>
            </a:prstGeom>
            <a:solidFill>
              <a:srgbClr val="E6E6E6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can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40469" y="1628317"/>
            <a:ext cx="2806037" cy="311273"/>
            <a:chOff x="5852880" y="3056400"/>
            <a:chExt cx="4127760" cy="420480"/>
          </a:xfrm>
        </p:grpSpPr>
        <p:sp>
          <p:nvSpPr>
            <p:cNvPr id="13" name="Rectangle 12"/>
            <p:cNvSpPr/>
            <p:nvPr/>
          </p:nvSpPr>
          <p:spPr>
            <a:xfrm>
              <a:off x="5852880" y="3056400"/>
              <a:ext cx="742680" cy="420480"/>
            </a:xfrm>
            <a:prstGeom prst="rect">
              <a:avLst/>
            </a:prstGeom>
            <a:solidFill>
              <a:srgbClr val="CC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Pro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98880" y="3056400"/>
              <a:ext cx="743040" cy="420480"/>
            </a:xfrm>
            <a:prstGeom prst="rect">
              <a:avLst/>
            </a:prstGeom>
            <a:solidFill>
              <a:srgbClr val="CC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 dirty="0" err="1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Md</a:t>
              </a:r>
              <a:endParaRPr lang="en-US" sz="2176" dirty="0">
                <a:solidFill>
                  <a:srgbClr val="000000"/>
                </a:solidFill>
                <a:latin typeface="Bitstream Vera Sans" pitchFamily="18"/>
                <a:ea typeface="HG Mincho Light J" pitchFamily="2"/>
                <a:cs typeface="Arial Unicode MS" pitchFamily="2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45240" y="3056400"/>
              <a:ext cx="743040" cy="420480"/>
            </a:xfrm>
            <a:prstGeom prst="rect">
              <a:avLst/>
            </a:prstGeom>
            <a:solidFill>
              <a:srgbClr val="FFCC99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Vb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91240" y="3056400"/>
              <a:ext cx="743400" cy="420480"/>
            </a:xfrm>
            <a:prstGeom prst="rect">
              <a:avLst/>
            </a:prstGeom>
            <a:solidFill>
              <a:srgbClr val="FFFF99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Dt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237960" y="3056400"/>
              <a:ext cx="742680" cy="420480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 dirty="0" err="1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Nn</a:t>
              </a:r>
              <a:endParaRPr lang="en-US" sz="2176" dirty="0">
                <a:solidFill>
                  <a:srgbClr val="000000"/>
                </a:solidFill>
                <a:latin typeface="Bitstream Vera Sans" pitchFamily="18"/>
                <a:ea typeface="HG Mincho Light J" pitchFamily="2"/>
                <a:cs typeface="Arial Unicode MS" pitchFamily="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41937" y="2057924"/>
            <a:ext cx="2806526" cy="1350892"/>
            <a:chOff x="5854319" y="3530160"/>
            <a:chExt cx="4128481" cy="1824840"/>
          </a:xfrm>
        </p:grpSpPr>
        <p:grpSp>
          <p:nvGrpSpPr>
            <p:cNvPr id="22" name="Group 21"/>
            <p:cNvGrpSpPr/>
            <p:nvPr/>
          </p:nvGrpSpPr>
          <p:grpSpPr>
            <a:xfrm>
              <a:off x="5854319" y="4934520"/>
              <a:ext cx="4127401" cy="420480"/>
              <a:chOff x="5854319" y="4934520"/>
              <a:chExt cx="4127401" cy="42048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854319" y="4934520"/>
                <a:ext cx="742319" cy="420480"/>
              </a:xfrm>
              <a:prstGeom prst="rect">
                <a:avLst/>
              </a:prstGeom>
              <a:solidFill>
                <a:srgbClr val="CC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Pro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700320" y="4934520"/>
                <a:ext cx="74268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546679" y="4934520"/>
                <a:ext cx="742680" cy="420480"/>
              </a:xfrm>
              <a:prstGeom prst="rect">
                <a:avLst/>
              </a:pr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Nn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392680" y="4934520"/>
                <a:ext cx="743040" cy="420480"/>
              </a:xfrm>
              <a:prstGeom prst="rect">
                <a:avLst/>
              </a:prstGeom>
              <a:solidFill>
                <a:srgbClr val="FFFF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Dt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9239040" y="4934520"/>
                <a:ext cx="742680" cy="420480"/>
              </a:xfrm>
              <a:prstGeom prst="rect">
                <a:avLst/>
              </a:prstGeom>
              <a:solidFill>
                <a:srgbClr val="FFCC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Vb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854679" y="4466520"/>
              <a:ext cx="4127401" cy="420480"/>
              <a:chOff x="5854679" y="4466520"/>
              <a:chExt cx="4127401" cy="42048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5854679" y="4466520"/>
                <a:ext cx="742319" cy="420480"/>
              </a:xfrm>
              <a:prstGeom prst="rect">
                <a:avLst/>
              </a:prstGeom>
              <a:solidFill>
                <a:srgbClr val="CC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Pro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700680" y="4466520"/>
                <a:ext cx="74268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546679" y="4466520"/>
                <a:ext cx="743040" cy="420480"/>
              </a:xfrm>
              <a:prstGeom prst="rect">
                <a:avLst/>
              </a:pr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Nn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392680" y="4466520"/>
                <a:ext cx="743400" cy="420480"/>
              </a:xfrm>
              <a:prstGeom prst="rect">
                <a:avLst/>
              </a:prstGeom>
              <a:solidFill>
                <a:srgbClr val="FFFF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Dt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9239400" y="4466520"/>
                <a:ext cx="74268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854679" y="3998519"/>
              <a:ext cx="4127761" cy="420480"/>
              <a:chOff x="5854679" y="3998519"/>
              <a:chExt cx="4127761" cy="42048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854679" y="3998519"/>
                <a:ext cx="742680" cy="420480"/>
              </a:xfrm>
              <a:prstGeom prst="rect">
                <a:avLst/>
              </a:prstGeom>
              <a:solidFill>
                <a:srgbClr val="CC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Pro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700680" y="3998519"/>
                <a:ext cx="74304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547039" y="3998519"/>
                <a:ext cx="74304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93040" y="3998519"/>
                <a:ext cx="743400" cy="420480"/>
              </a:xfrm>
              <a:prstGeom prst="rect">
                <a:avLst/>
              </a:prstGeom>
              <a:solidFill>
                <a:srgbClr val="FFFF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Dt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9239760" y="3998519"/>
                <a:ext cx="742680" cy="420480"/>
              </a:xfrm>
              <a:prstGeom prst="rect">
                <a:avLst/>
              </a:pr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Nn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855040" y="3530160"/>
              <a:ext cx="4127760" cy="420480"/>
              <a:chOff x="5855040" y="3530160"/>
              <a:chExt cx="4127760" cy="42048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855040" y="3530160"/>
                <a:ext cx="742680" cy="420480"/>
              </a:xfrm>
              <a:prstGeom prst="rect">
                <a:avLst/>
              </a:prstGeom>
              <a:solidFill>
                <a:srgbClr val="CC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Pro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01040" y="3530160"/>
                <a:ext cx="74304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547399" y="3530160"/>
                <a:ext cx="74304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93400" y="3530160"/>
                <a:ext cx="743040" cy="420480"/>
              </a:xfrm>
              <a:prstGeom prst="rect">
                <a:avLst/>
              </a:prstGeom>
              <a:solidFill>
                <a:srgbClr val="FFFF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Dt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9240120" y="3530160"/>
                <a:ext cx="742680" cy="420480"/>
              </a:xfrm>
              <a:prstGeom prst="rect">
                <a:avLst/>
              </a:prstGeom>
              <a:solidFill>
                <a:srgbClr val="FFCC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Vb</a:t>
                </a:r>
              </a:p>
            </p:txBody>
          </p:sp>
        </p:grpSp>
      </p:grpSp>
      <p:sp>
        <p:nvSpPr>
          <p:cNvPr id="61" name="Freeform 60"/>
          <p:cNvSpPr/>
          <p:nvPr/>
        </p:nvSpPr>
        <p:spPr>
          <a:xfrm>
            <a:off x="4369566" y="1485976"/>
            <a:ext cx="810621" cy="149308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16322" tIns="16322" rIns="16322" bIns="16322" anchor="ctr" anchorCtr="0" compatLnSpc="0">
            <a:noAutofit/>
          </a:bodyPr>
          <a:lstStyle/>
          <a:p>
            <a:pPr hangingPunct="0"/>
            <a:endParaRPr lang="en-US" sz="2176">
              <a:solidFill>
                <a:srgbClr val="000000"/>
              </a:solidFill>
              <a:latin typeface="Times New Roman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4662282" y="1863718"/>
            <a:ext cx="740140" cy="334784"/>
          </a:xfrm>
          <a:custGeom>
            <a:avLst/>
            <a:gdLst>
              <a:gd name="f0" fmla="val 0"/>
              <a:gd name="f1" fmla="val 142"/>
              <a:gd name="f2" fmla="val 147"/>
              <a:gd name="f3" fmla="val 98"/>
              <a:gd name="f4" fmla="val 21"/>
              <a:gd name="f5" fmla="val 64"/>
              <a:gd name="f6" fmla="val 36"/>
              <a:gd name="f7" fmla="val 50"/>
              <a:gd name="f8" fmla="val 84"/>
              <a:gd name="f9" fmla="val 102"/>
              <a:gd name="f10" fmla="val 22"/>
              <a:gd name="f11" fmla="val 116"/>
              <a:gd name="f12" fmla="val 4"/>
              <a:gd name="f13" fmla="val 39"/>
              <a:gd name="f14" fmla="val 67"/>
              <a:gd name="f15" fmla="val 119"/>
              <a:gd name="f16" fmla="val 81"/>
              <a:gd name="f17" fmla="val 53"/>
              <a:gd name="f18" fmla="val 103"/>
              <a:gd name="f19" fmla="val 73"/>
              <a:gd name="f20" fmla="val 3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42" h="147">
                <a:moveTo>
                  <a:pt x="f3" y="f4"/>
                </a:moveTo>
                <a:cubicBezTo>
                  <a:pt x="f5" y="f4"/>
                  <a:pt x="f6" y="f7"/>
                  <a:pt x="f6" y="f8"/>
                </a:cubicBezTo>
                <a:cubicBezTo>
                  <a:pt x="f6" y="f9"/>
                  <a:pt x="f10" y="f11"/>
                  <a:pt x="f12" y="f11"/>
                </a:cubicBezTo>
                <a:cubicBezTo>
                  <a:pt x="f0" y="f11"/>
                  <a:pt x="f0" y="f11"/>
                  <a:pt x="f0" y="f11"/>
                </a:cubicBezTo>
                <a:cubicBezTo>
                  <a:pt x="f0" y="f2"/>
                  <a:pt x="f0" y="f2"/>
                  <a:pt x="f0" y="f2"/>
                </a:cubicBezTo>
                <a:cubicBezTo>
                  <a:pt x="f12" y="f2"/>
                  <a:pt x="f12" y="f2"/>
                  <a:pt x="f12" y="f2"/>
                </a:cubicBezTo>
                <a:cubicBezTo>
                  <a:pt x="f13" y="f2"/>
                  <a:pt x="f14" y="f15"/>
                  <a:pt x="f14" y="f8"/>
                </a:cubicBezTo>
                <a:cubicBezTo>
                  <a:pt x="f14" y="f14"/>
                  <a:pt x="f16" y="f17"/>
                  <a:pt x="f3" y="f17"/>
                </a:cubicBezTo>
                <a:cubicBezTo>
                  <a:pt x="f18" y="f17"/>
                  <a:pt x="f18" y="f17"/>
                  <a:pt x="f18" y="f17"/>
                </a:cubicBezTo>
                <a:cubicBezTo>
                  <a:pt x="f18" y="f19"/>
                  <a:pt x="f18" y="f19"/>
                  <a:pt x="f18" y="f19"/>
                </a:cubicBezTo>
                <a:cubicBezTo>
                  <a:pt x="f1" y="f20"/>
                  <a:pt x="f1" y="f20"/>
                  <a:pt x="f1" y="f20"/>
                </a:cubicBezTo>
                <a:cubicBezTo>
                  <a:pt x="f18" y="f0"/>
                  <a:pt x="f18" y="f0"/>
                  <a:pt x="f18" y="f0"/>
                </a:cubicBezTo>
                <a:cubicBezTo>
                  <a:pt x="f18" y="f4"/>
                  <a:pt x="f18" y="f4"/>
                  <a:pt x="f18" y="f4"/>
                </a:cubicBezTo>
                <a:lnTo>
                  <a:pt x="f3" y="f4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16322" tIns="16322" rIns="16322" bIns="16322" anchor="ctr" compatLnSpc="0">
            <a:noAutofit/>
          </a:bodyPr>
          <a:lstStyle/>
          <a:p>
            <a:pPr hangingPunct="0"/>
            <a:endParaRPr lang="en-US" sz="2176">
              <a:solidFill>
                <a:srgbClr val="000000"/>
              </a:solidFill>
              <a:latin typeface="Times New Roman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5639272" y="1628317"/>
            <a:ext cx="230715" cy="1587066"/>
          </a:xfrm>
          <a:custGeom>
            <a:avLst>
              <a:gd name="f0" fmla="val 1172"/>
              <a:gd name="f1" fmla="val 7496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6200"/>
              <a:gd name="f13" fmla="val 108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7 f15 1"/>
              <a:gd name="f28" fmla="*/ f18 f16 1"/>
              <a:gd name="f29" fmla="*/ 13800 f15 1"/>
              <a:gd name="f30" fmla="*/ 21600 f15 1"/>
              <a:gd name="f31" fmla="*/ 0 f16 1"/>
              <a:gd name="f32" fmla="*/ f19 1 f4"/>
              <a:gd name="f33" fmla="*/ 0 f15 1"/>
              <a:gd name="f34" fmla="*/ 10800 f16 1"/>
              <a:gd name="f35" fmla="*/ 216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30" y="f31"/>
              </a:cxn>
              <a:cxn ang="f42">
                <a:pos x="f33" y="f34"/>
              </a:cxn>
              <a:cxn ang="f42">
                <a:pos x="f30" y="f35"/>
              </a:cxn>
            </a:cxnLst>
            <a:rect l="f29" t="f44" r="f30" b="f45"/>
            <a:pathLst>
              <a:path w="21600" h="21600">
                <a:moveTo>
                  <a:pt x="f8" y="f7"/>
                </a:moveTo>
                <a:cubicBezTo>
                  <a:pt x="f12" y="f7"/>
                  <a:pt x="f13" y="f20"/>
                  <a:pt x="f13" y="f21"/>
                </a:cubicBezTo>
                <a:lnTo>
                  <a:pt x="f13" y="f36"/>
                </a:lnTo>
                <a:cubicBezTo>
                  <a:pt x="f13" y="f37"/>
                  <a:pt x="f11" y="f22"/>
                  <a:pt x="f7" y="f22"/>
                </a:cubicBezTo>
                <a:cubicBezTo>
                  <a:pt x="f11" y="f22"/>
                  <a:pt x="f13" y="f38"/>
                  <a:pt x="f13" y="f39"/>
                </a:cubicBezTo>
                <a:lnTo>
                  <a:pt x="f13" y="f23"/>
                </a:lnTo>
                <a:cubicBezTo>
                  <a:pt x="f13" y="f40"/>
                  <a:pt x="f12" y="f8"/>
                  <a:pt x="f8" y="f8"/>
                </a:cubicBezTo>
              </a:path>
            </a:pathLst>
          </a:custGeom>
          <a:solidFill>
            <a:schemeClr val="bg1"/>
          </a:solidFill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16322" tIns="16322" rIns="16322" bIns="16322" anchor="ctr" compatLnSpc="0">
            <a:noAutofit/>
          </a:bodyPr>
          <a:lstStyle/>
          <a:p>
            <a:pPr hangingPunct="0"/>
            <a:endParaRPr lang="en-US" sz="2176">
              <a:solidFill>
                <a:srgbClr val="000000"/>
              </a:solidFill>
              <a:latin typeface="Times New Roman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4973573" y="2721098"/>
            <a:ext cx="462523" cy="203846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16322" tIns="16322" rIns="16322" bIns="16322" anchor="ctr" anchorCtr="0" compatLnSpc="0">
            <a:noAutofit/>
          </a:bodyPr>
          <a:lstStyle/>
          <a:p>
            <a:pPr hangingPunct="0"/>
            <a:endParaRPr lang="en-US" sz="2176">
              <a:solidFill>
                <a:srgbClr val="000000"/>
              </a:solidFill>
              <a:latin typeface="Times New Roman" pitchFamily="18"/>
              <a:ea typeface="HG Mincho Light J" pitchFamily="2"/>
              <a:cs typeface="Arial Unicode M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222233" y="3748302"/>
                <a:ext cx="9105285" cy="2951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hangingPunct="0"/>
                <a:r>
                  <a:rPr lang="en-US" sz="3000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HG Mincho Light J" pitchFamily="2"/>
                    <a:cs typeface="Arial" panose="020B0604020202020204" pitchFamily="34" charset="0"/>
                  </a:rPr>
                  <a:t>Goal: make joint prediction to minimize a joint loss</a:t>
                </a:r>
              </a:p>
              <a:p>
                <a:pPr lvl="0" hangingPunct="0"/>
                <a:r>
                  <a:rPr lang="en-US" sz="3000" dirty="0" smtClean="0">
                    <a:latin typeface="Arial" panose="020B0604020202020204" pitchFamily="34" charset="0"/>
                    <a:ea typeface="HG Mincho Light J" pitchFamily="2"/>
                    <a:cs typeface="Arial" panose="020B0604020202020204" pitchFamily="34" charset="0"/>
                  </a:rPr>
                  <a:t/>
                </a:r>
                <a:br>
                  <a:rPr lang="en-US" sz="3000" dirty="0" smtClean="0">
                    <a:latin typeface="Arial" panose="020B0604020202020204" pitchFamily="34" charset="0"/>
                    <a:ea typeface="HG Mincho Light J" pitchFamily="2"/>
                    <a:cs typeface="Arial" panose="020B0604020202020204" pitchFamily="34" charset="0"/>
                  </a:rPr>
                </a:br>
                <a:r>
                  <a:rPr lang="en-US" sz="3000" dirty="0" smtClean="0">
                    <a:latin typeface="Arial" panose="020B0604020202020204" pitchFamily="34" charset="0"/>
                    <a:ea typeface="HG Mincho Light J" pitchFamily="2"/>
                    <a:cs typeface="Arial" panose="020B0604020202020204" pitchFamily="34" charset="0"/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3000" dirty="0" smtClean="0">
                    <a:latin typeface="Arial" panose="020B0604020202020204" pitchFamily="34" charset="0"/>
                    <a:ea typeface="HG Mincho Light J" pitchFamily="2"/>
                    <a:cs typeface="Arial" panose="020B0604020202020204" pitchFamily="34" charset="0"/>
                  </a:rPr>
                  <a:t> </a:t>
                </a:r>
                <a:r>
                  <a:rPr lang="en-US" sz="3000" dirty="0">
                    <a:latin typeface="Arial" panose="020B0604020202020204" pitchFamily="34" charset="0"/>
                    <a:ea typeface="HG Mincho Light J" pitchFamily="2"/>
                    <a:cs typeface="Arial" panose="020B0604020202020204" pitchFamily="34" charset="0"/>
                  </a:rPr>
                  <a:t>such that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800" b="0" i="1" dirty="0" smtClean="0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000" dirty="0" smtClean="0">
                    <a:latin typeface="Arial" panose="020B0604020202020204" pitchFamily="34" charset="0"/>
                    <a:ea typeface="HG Mincho Light J" pitchFamily="2"/>
                    <a:cs typeface="Arial" panose="020B0604020202020204" pitchFamily="34" charset="0"/>
                  </a:rPr>
                  <a:t> minimizing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latin typeface="Cambria Math" panose="02040503050406030204" pitchFamily="18" charset="0"/>
                        <a:ea typeface="HG Mincho Light J" pitchFamily="2"/>
                        <a:cs typeface="Arial" panose="020B0604020202020204" pitchFamily="34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charset="0"/>
                            <a:ea typeface="HG Mincho Light J" pitchFamily="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HG Mincho Light J" pitchFamily="2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d>
                          <m:dPr>
                            <m:ctrlPr>
                              <a:rPr lang="en-US" sz="3000" b="0" i="1" smtClean="0">
                                <a:latin typeface="Cambria Math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HG Mincho Light J" pitchFamily="2"/>
                            <a:cs typeface="Arial" panose="020B0604020202020204" pitchFamily="34" charset="0"/>
                          </a:rPr>
                          <m:t>~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HG Mincho Light J" pitchFamily="2"/>
                            <a:cs typeface="Arial" panose="020B0604020202020204" pitchFamily="34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3000" b="0" i="1" smtClean="0">
                            <a:latin typeface="Cambria Math" charset="0"/>
                            <a:ea typeface="HG Mincho Light J" pitchFamily="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HG Mincho Light J" pitchFamily="2"/>
                            <a:cs typeface="Arial" panose="020B0604020202020204" pitchFamily="34" charset="0"/>
                          </a:rPr>
                          <m:t>𝑙𝑜𝑠𝑠</m:t>
                        </m:r>
                        <m:d>
                          <m:dPr>
                            <m:ctrlPr>
                              <a:rPr lang="en-US" sz="3000" b="0" i="1" smtClean="0">
                                <a:latin typeface="Cambria Math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  <m:t>𝑦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  <m:t>, 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sz="3000" b="0" i="1" smtClean="0">
                                    <a:latin typeface="Cambria Math" charset="0"/>
                                    <a:ea typeface="HG Mincho Light J" pitchFamily="2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000" b="0" i="1" smtClean="0">
                                    <a:latin typeface="Cambria Math" panose="02040503050406030204" pitchFamily="18" charset="0"/>
                                    <a:ea typeface="HG Mincho Light J" pitchFamily="2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sz="3000" dirty="0" smtClean="0">
                    <a:latin typeface="Arial" panose="020B0604020202020204" pitchFamily="34" charset="0"/>
                    <a:ea typeface="HG Mincho Light J" pitchFamily="2"/>
                    <a:cs typeface="Arial" panose="020B0604020202020204" pitchFamily="34" charset="0"/>
                  </a:rPr>
                  <a:t> based </a:t>
                </a:r>
                <a:r>
                  <a:rPr lang="en-US" sz="3000" dirty="0">
                    <a:latin typeface="Arial" panose="020B0604020202020204" pitchFamily="34" charset="0"/>
                    <a:ea typeface="HG Mincho Light J" pitchFamily="2"/>
                    <a:cs typeface="Arial" panose="020B0604020202020204" pitchFamily="34" charset="0"/>
                  </a:rPr>
                  <a:t>on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HG Mincho Light J" pitchFamily="2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000" dirty="0" smtClean="0">
                    <a:latin typeface="Arial" panose="020B0604020202020204" pitchFamily="34" charset="0"/>
                    <a:ea typeface="HG Mincho Light J" pitchFamily="2"/>
                    <a:cs typeface="Arial" panose="020B0604020202020204" pitchFamily="34" charset="0"/>
                  </a:rPr>
                  <a:t> samples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latin typeface="Cambria Math" charset="0"/>
                            <a:ea typeface="HG Mincho Light J" pitchFamily="2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000" b="0" i="1" smtClean="0">
                                <a:latin typeface="Cambria Math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000" i="1">
                            <a:latin typeface="Cambria Math" panose="02040503050406030204" pitchFamily="18" charset="0"/>
                            <a:ea typeface="HG Mincho Light J" pitchFamily="2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000" b="0" i="1" smtClean="0">
                                <a:latin typeface="Cambria Math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ea typeface="HG Mincho Light J" pitchFamily="2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000" i="1">
                        <a:latin typeface="Cambria Math" panose="02040503050406030204" pitchFamily="18" charset="0"/>
                        <a:ea typeface="HG Mincho Light J" pitchFamily="2"/>
                        <a:cs typeface="Arial" panose="020B0604020202020204" pitchFamily="34" charset="0"/>
                      </a:rPr>
                      <m:t>~</m:t>
                    </m:r>
                    <m:r>
                      <a:rPr lang="en-US" sz="3000" i="1">
                        <a:latin typeface="Cambria Math" panose="02040503050406030204" pitchFamily="18" charset="0"/>
                        <a:ea typeface="HG Mincho Light J" pitchFamily="2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endParaRPr lang="en-US" sz="3000" dirty="0">
                  <a:latin typeface="Arial" panose="020B0604020202020204" pitchFamily="34" charset="0"/>
                  <a:ea typeface="HG Mincho Light J" pitchFamily="2"/>
                  <a:cs typeface="Arial" panose="020B0604020202020204" pitchFamily="34" charset="0"/>
                </a:endParaRPr>
              </a:p>
              <a:p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33" y="3748302"/>
                <a:ext cx="9105285" cy="2951257"/>
              </a:xfrm>
              <a:prstGeom prst="rect">
                <a:avLst/>
              </a:prstGeom>
              <a:blipFill rotWithShape="0">
                <a:blip r:embed="rId3"/>
                <a:stretch>
                  <a:fillRect l="-1539" t="-2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(University of Virginia)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learning setting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" dirty="0" smtClean="0"/>
                  <a:t>Input: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s-ES" dirty="0"/>
              </a:p>
              <a:p>
                <a:r>
                  <a:rPr lang="es-ES" dirty="0" err="1"/>
                  <a:t>Truth</a:t>
                </a:r>
                <a:r>
                  <a:rPr lang="es-ES" dirty="0"/>
                  <a:t>:	</a:t>
                </a:r>
                <a:r>
                  <a:rPr lang="es-ES" dirty="0" smtClean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  <a:p>
                <a:r>
                  <a:rPr lang="es-ES" dirty="0" err="1" smtClean="0"/>
                  <a:t>Predicted</a:t>
                </a:r>
                <a:r>
                  <a:rPr lang="es-ES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dirty="0"/>
              </a:p>
              <a:p>
                <a:r>
                  <a:rPr lang="es-ES" dirty="0" err="1"/>
                  <a:t>Loss</a:t>
                </a:r>
                <a:r>
                  <a:rPr lang="es-ES" dirty="0"/>
                  <a:t>: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𝑙𝑜𝑠𝑠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940142" y="1196752"/>
            <a:ext cx="2806037" cy="311273"/>
            <a:chOff x="5852520" y="2580479"/>
            <a:chExt cx="4127760" cy="420480"/>
          </a:xfrm>
        </p:grpSpPr>
        <p:sp>
          <p:nvSpPr>
            <p:cNvPr id="7" name="Rectangle 6"/>
            <p:cNvSpPr/>
            <p:nvPr/>
          </p:nvSpPr>
          <p:spPr>
            <a:xfrm>
              <a:off x="5852520" y="2580479"/>
              <a:ext cx="742680" cy="420480"/>
            </a:xfrm>
            <a:prstGeom prst="rect">
              <a:avLst/>
            </a:prstGeom>
            <a:solidFill>
              <a:srgbClr val="E6E6E6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 dirty="0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I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98880" y="2580479"/>
              <a:ext cx="742680" cy="420480"/>
            </a:xfrm>
            <a:prstGeom prst="rect">
              <a:avLst/>
            </a:prstGeom>
            <a:solidFill>
              <a:srgbClr val="E6E6E6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 dirty="0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can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44879" y="2580479"/>
              <a:ext cx="743040" cy="420480"/>
            </a:xfrm>
            <a:prstGeom prst="rect">
              <a:avLst/>
            </a:prstGeom>
            <a:solidFill>
              <a:srgbClr val="E6E6E6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can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91240" y="2580479"/>
              <a:ext cx="743040" cy="420480"/>
            </a:xfrm>
            <a:prstGeom prst="rect">
              <a:avLst/>
            </a:prstGeom>
            <a:solidFill>
              <a:srgbClr val="E6E6E6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237600" y="2580479"/>
              <a:ext cx="742680" cy="420480"/>
            </a:xfrm>
            <a:prstGeom prst="rect">
              <a:avLst/>
            </a:prstGeom>
            <a:solidFill>
              <a:srgbClr val="E6E6E6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can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40469" y="1628317"/>
            <a:ext cx="2806037" cy="311273"/>
            <a:chOff x="5852880" y="3056400"/>
            <a:chExt cx="4127760" cy="420480"/>
          </a:xfrm>
        </p:grpSpPr>
        <p:sp>
          <p:nvSpPr>
            <p:cNvPr id="13" name="Rectangle 12"/>
            <p:cNvSpPr/>
            <p:nvPr/>
          </p:nvSpPr>
          <p:spPr>
            <a:xfrm>
              <a:off x="5852880" y="3056400"/>
              <a:ext cx="742680" cy="420480"/>
            </a:xfrm>
            <a:prstGeom prst="rect">
              <a:avLst/>
            </a:prstGeom>
            <a:solidFill>
              <a:srgbClr val="CC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Pro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98880" y="3056400"/>
              <a:ext cx="743040" cy="420480"/>
            </a:xfrm>
            <a:prstGeom prst="rect">
              <a:avLst/>
            </a:prstGeom>
            <a:solidFill>
              <a:srgbClr val="CC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 dirty="0" err="1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Md</a:t>
              </a:r>
              <a:endParaRPr lang="en-US" sz="2176" dirty="0">
                <a:solidFill>
                  <a:srgbClr val="000000"/>
                </a:solidFill>
                <a:latin typeface="Bitstream Vera Sans" pitchFamily="18"/>
                <a:ea typeface="HG Mincho Light J" pitchFamily="2"/>
                <a:cs typeface="Arial Unicode MS" pitchFamily="2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45240" y="3056400"/>
              <a:ext cx="743040" cy="420480"/>
            </a:xfrm>
            <a:prstGeom prst="rect">
              <a:avLst/>
            </a:prstGeom>
            <a:solidFill>
              <a:srgbClr val="FFCC99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Vb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91240" y="3056400"/>
              <a:ext cx="743400" cy="420480"/>
            </a:xfrm>
            <a:prstGeom prst="rect">
              <a:avLst/>
            </a:prstGeom>
            <a:solidFill>
              <a:srgbClr val="FFFF99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Dt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237960" y="3056400"/>
              <a:ext cx="742680" cy="420480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0" tIns="0" rIns="0" bIns="0" anchor="ctr" anchorCtr="1" compatLnSpc="0"/>
            <a:lstStyle/>
            <a:p>
              <a:pPr hangingPunct="0"/>
              <a:r>
                <a:rPr lang="en-US" sz="2176" dirty="0" err="1">
                  <a:solidFill>
                    <a:srgbClr val="000000"/>
                  </a:solidFill>
                  <a:latin typeface="Bitstream Vera Sans" pitchFamily="18"/>
                  <a:ea typeface="HG Mincho Light J" pitchFamily="2"/>
                  <a:cs typeface="Arial Unicode MS" pitchFamily="2"/>
                </a:rPr>
                <a:t>Nn</a:t>
              </a:r>
              <a:endParaRPr lang="en-US" sz="2176" dirty="0">
                <a:solidFill>
                  <a:srgbClr val="000000"/>
                </a:solidFill>
                <a:latin typeface="Bitstream Vera Sans" pitchFamily="18"/>
                <a:ea typeface="HG Mincho Light J" pitchFamily="2"/>
                <a:cs typeface="Arial Unicode MS" pitchFamily="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41937" y="2057924"/>
            <a:ext cx="2806526" cy="1350892"/>
            <a:chOff x="5854319" y="3530160"/>
            <a:chExt cx="4128481" cy="1824840"/>
          </a:xfrm>
        </p:grpSpPr>
        <p:grpSp>
          <p:nvGrpSpPr>
            <p:cNvPr id="22" name="Group 21"/>
            <p:cNvGrpSpPr/>
            <p:nvPr/>
          </p:nvGrpSpPr>
          <p:grpSpPr>
            <a:xfrm>
              <a:off x="5854319" y="4934520"/>
              <a:ext cx="4127401" cy="420480"/>
              <a:chOff x="5854319" y="4934520"/>
              <a:chExt cx="4127401" cy="42048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854319" y="4934520"/>
                <a:ext cx="742319" cy="420480"/>
              </a:xfrm>
              <a:prstGeom prst="rect">
                <a:avLst/>
              </a:prstGeom>
              <a:solidFill>
                <a:srgbClr val="CC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Pro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700320" y="4934520"/>
                <a:ext cx="74268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546679" y="4934520"/>
                <a:ext cx="742680" cy="420480"/>
              </a:xfrm>
              <a:prstGeom prst="rect">
                <a:avLst/>
              </a:pr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Nn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392680" y="4934520"/>
                <a:ext cx="743040" cy="420480"/>
              </a:xfrm>
              <a:prstGeom prst="rect">
                <a:avLst/>
              </a:prstGeom>
              <a:solidFill>
                <a:srgbClr val="FFFF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Dt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9239040" y="4934520"/>
                <a:ext cx="742680" cy="420480"/>
              </a:xfrm>
              <a:prstGeom prst="rect">
                <a:avLst/>
              </a:prstGeom>
              <a:solidFill>
                <a:srgbClr val="FFCC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Vb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854679" y="4466520"/>
              <a:ext cx="4127401" cy="420480"/>
              <a:chOff x="5854679" y="4466520"/>
              <a:chExt cx="4127401" cy="42048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5854679" y="4466520"/>
                <a:ext cx="742319" cy="420480"/>
              </a:xfrm>
              <a:prstGeom prst="rect">
                <a:avLst/>
              </a:prstGeom>
              <a:solidFill>
                <a:srgbClr val="CC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Pro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700680" y="4466520"/>
                <a:ext cx="74268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546679" y="4466520"/>
                <a:ext cx="743040" cy="420480"/>
              </a:xfrm>
              <a:prstGeom prst="rect">
                <a:avLst/>
              </a:pr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Nn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392680" y="4466520"/>
                <a:ext cx="743400" cy="420480"/>
              </a:xfrm>
              <a:prstGeom prst="rect">
                <a:avLst/>
              </a:prstGeom>
              <a:solidFill>
                <a:srgbClr val="FFFF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Dt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9239400" y="4466520"/>
                <a:ext cx="74268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854679" y="3998519"/>
              <a:ext cx="4127761" cy="420480"/>
              <a:chOff x="5854679" y="3998519"/>
              <a:chExt cx="4127761" cy="42048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854679" y="3998519"/>
                <a:ext cx="742680" cy="420480"/>
              </a:xfrm>
              <a:prstGeom prst="rect">
                <a:avLst/>
              </a:prstGeom>
              <a:solidFill>
                <a:srgbClr val="CC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Pro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700680" y="3998519"/>
                <a:ext cx="74304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547039" y="3998519"/>
                <a:ext cx="74304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93040" y="3998519"/>
                <a:ext cx="743400" cy="420480"/>
              </a:xfrm>
              <a:prstGeom prst="rect">
                <a:avLst/>
              </a:prstGeom>
              <a:solidFill>
                <a:srgbClr val="FFFF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Dt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9239760" y="3998519"/>
                <a:ext cx="742680" cy="420480"/>
              </a:xfrm>
              <a:prstGeom prst="rect">
                <a:avLst/>
              </a:pr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Nn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855040" y="3530160"/>
              <a:ext cx="4127760" cy="420480"/>
              <a:chOff x="5855040" y="3530160"/>
              <a:chExt cx="4127760" cy="42048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855040" y="3530160"/>
                <a:ext cx="742680" cy="420480"/>
              </a:xfrm>
              <a:prstGeom prst="rect">
                <a:avLst/>
              </a:prstGeom>
              <a:solidFill>
                <a:srgbClr val="CC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Pro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01040" y="3530160"/>
                <a:ext cx="74304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547399" y="3530160"/>
                <a:ext cx="743040" cy="420480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Md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93400" y="3530160"/>
                <a:ext cx="743040" cy="420480"/>
              </a:xfrm>
              <a:prstGeom prst="rect">
                <a:avLst/>
              </a:prstGeom>
              <a:solidFill>
                <a:srgbClr val="FFFF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Dt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9240120" y="3530160"/>
                <a:ext cx="742680" cy="420480"/>
              </a:xfrm>
              <a:prstGeom prst="rect">
                <a:avLst/>
              </a:prstGeom>
              <a:solidFill>
                <a:srgbClr val="FFCC99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0" tIns="0" rIns="0" bIns="0" anchor="ctr" anchorCtr="1" compatLnSpc="0"/>
              <a:lstStyle/>
              <a:p>
                <a:pPr hangingPunct="0"/>
                <a:r>
                  <a:rPr lang="en-US" sz="2176">
                    <a:solidFill>
                      <a:srgbClr val="000000"/>
                    </a:solidFill>
                    <a:latin typeface="Bitstream Vera Sans" pitchFamily="18"/>
                    <a:ea typeface="HG Mincho Light J" pitchFamily="2"/>
                    <a:cs typeface="Arial Unicode MS" pitchFamily="2"/>
                  </a:rPr>
                  <a:t>Vb</a:t>
                </a:r>
              </a:p>
            </p:txBody>
          </p:sp>
        </p:grpSp>
      </p:grpSp>
      <p:sp>
        <p:nvSpPr>
          <p:cNvPr id="61" name="Freeform 60"/>
          <p:cNvSpPr/>
          <p:nvPr/>
        </p:nvSpPr>
        <p:spPr>
          <a:xfrm>
            <a:off x="4369566" y="1485976"/>
            <a:ext cx="810621" cy="149308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16322" tIns="16322" rIns="16322" bIns="16322" anchor="ctr" anchorCtr="0" compatLnSpc="0">
            <a:noAutofit/>
          </a:bodyPr>
          <a:lstStyle/>
          <a:p>
            <a:pPr hangingPunct="0"/>
            <a:endParaRPr lang="en-US" sz="2176">
              <a:solidFill>
                <a:srgbClr val="000000"/>
              </a:solidFill>
              <a:latin typeface="Times New Roman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4662282" y="1863718"/>
            <a:ext cx="740140" cy="334784"/>
          </a:xfrm>
          <a:custGeom>
            <a:avLst/>
            <a:gdLst>
              <a:gd name="f0" fmla="val 0"/>
              <a:gd name="f1" fmla="val 142"/>
              <a:gd name="f2" fmla="val 147"/>
              <a:gd name="f3" fmla="val 98"/>
              <a:gd name="f4" fmla="val 21"/>
              <a:gd name="f5" fmla="val 64"/>
              <a:gd name="f6" fmla="val 36"/>
              <a:gd name="f7" fmla="val 50"/>
              <a:gd name="f8" fmla="val 84"/>
              <a:gd name="f9" fmla="val 102"/>
              <a:gd name="f10" fmla="val 22"/>
              <a:gd name="f11" fmla="val 116"/>
              <a:gd name="f12" fmla="val 4"/>
              <a:gd name="f13" fmla="val 39"/>
              <a:gd name="f14" fmla="val 67"/>
              <a:gd name="f15" fmla="val 119"/>
              <a:gd name="f16" fmla="val 81"/>
              <a:gd name="f17" fmla="val 53"/>
              <a:gd name="f18" fmla="val 103"/>
              <a:gd name="f19" fmla="val 73"/>
              <a:gd name="f20" fmla="val 3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42" h="147">
                <a:moveTo>
                  <a:pt x="f3" y="f4"/>
                </a:moveTo>
                <a:cubicBezTo>
                  <a:pt x="f5" y="f4"/>
                  <a:pt x="f6" y="f7"/>
                  <a:pt x="f6" y="f8"/>
                </a:cubicBezTo>
                <a:cubicBezTo>
                  <a:pt x="f6" y="f9"/>
                  <a:pt x="f10" y="f11"/>
                  <a:pt x="f12" y="f11"/>
                </a:cubicBezTo>
                <a:cubicBezTo>
                  <a:pt x="f0" y="f11"/>
                  <a:pt x="f0" y="f11"/>
                  <a:pt x="f0" y="f11"/>
                </a:cubicBezTo>
                <a:cubicBezTo>
                  <a:pt x="f0" y="f2"/>
                  <a:pt x="f0" y="f2"/>
                  <a:pt x="f0" y="f2"/>
                </a:cubicBezTo>
                <a:cubicBezTo>
                  <a:pt x="f12" y="f2"/>
                  <a:pt x="f12" y="f2"/>
                  <a:pt x="f12" y="f2"/>
                </a:cubicBezTo>
                <a:cubicBezTo>
                  <a:pt x="f13" y="f2"/>
                  <a:pt x="f14" y="f15"/>
                  <a:pt x="f14" y="f8"/>
                </a:cubicBezTo>
                <a:cubicBezTo>
                  <a:pt x="f14" y="f14"/>
                  <a:pt x="f16" y="f17"/>
                  <a:pt x="f3" y="f17"/>
                </a:cubicBezTo>
                <a:cubicBezTo>
                  <a:pt x="f18" y="f17"/>
                  <a:pt x="f18" y="f17"/>
                  <a:pt x="f18" y="f17"/>
                </a:cubicBezTo>
                <a:cubicBezTo>
                  <a:pt x="f18" y="f19"/>
                  <a:pt x="f18" y="f19"/>
                  <a:pt x="f18" y="f19"/>
                </a:cubicBezTo>
                <a:cubicBezTo>
                  <a:pt x="f1" y="f20"/>
                  <a:pt x="f1" y="f20"/>
                  <a:pt x="f1" y="f20"/>
                </a:cubicBezTo>
                <a:cubicBezTo>
                  <a:pt x="f18" y="f0"/>
                  <a:pt x="f18" y="f0"/>
                  <a:pt x="f18" y="f0"/>
                </a:cubicBezTo>
                <a:cubicBezTo>
                  <a:pt x="f18" y="f4"/>
                  <a:pt x="f18" y="f4"/>
                  <a:pt x="f18" y="f4"/>
                </a:cubicBezTo>
                <a:lnTo>
                  <a:pt x="f3" y="f4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16322" tIns="16322" rIns="16322" bIns="16322" anchor="ctr" compatLnSpc="0">
            <a:noAutofit/>
          </a:bodyPr>
          <a:lstStyle/>
          <a:p>
            <a:pPr hangingPunct="0"/>
            <a:endParaRPr lang="en-US" sz="2176">
              <a:solidFill>
                <a:srgbClr val="000000"/>
              </a:solidFill>
              <a:latin typeface="Times New Roman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5639272" y="1628317"/>
            <a:ext cx="230715" cy="1587066"/>
          </a:xfrm>
          <a:custGeom>
            <a:avLst>
              <a:gd name="f0" fmla="val 1172"/>
              <a:gd name="f1" fmla="val 7496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6200"/>
              <a:gd name="f13" fmla="val 108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7 f15 1"/>
              <a:gd name="f28" fmla="*/ f18 f16 1"/>
              <a:gd name="f29" fmla="*/ 13800 f15 1"/>
              <a:gd name="f30" fmla="*/ 21600 f15 1"/>
              <a:gd name="f31" fmla="*/ 0 f16 1"/>
              <a:gd name="f32" fmla="*/ f19 1 f4"/>
              <a:gd name="f33" fmla="*/ 0 f15 1"/>
              <a:gd name="f34" fmla="*/ 10800 f16 1"/>
              <a:gd name="f35" fmla="*/ 216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30" y="f31"/>
              </a:cxn>
              <a:cxn ang="f42">
                <a:pos x="f33" y="f34"/>
              </a:cxn>
              <a:cxn ang="f42">
                <a:pos x="f30" y="f35"/>
              </a:cxn>
            </a:cxnLst>
            <a:rect l="f29" t="f44" r="f30" b="f45"/>
            <a:pathLst>
              <a:path w="21600" h="21600">
                <a:moveTo>
                  <a:pt x="f8" y="f7"/>
                </a:moveTo>
                <a:cubicBezTo>
                  <a:pt x="f12" y="f7"/>
                  <a:pt x="f13" y="f20"/>
                  <a:pt x="f13" y="f21"/>
                </a:cubicBezTo>
                <a:lnTo>
                  <a:pt x="f13" y="f36"/>
                </a:lnTo>
                <a:cubicBezTo>
                  <a:pt x="f13" y="f37"/>
                  <a:pt x="f11" y="f22"/>
                  <a:pt x="f7" y="f22"/>
                </a:cubicBezTo>
                <a:cubicBezTo>
                  <a:pt x="f11" y="f22"/>
                  <a:pt x="f13" y="f38"/>
                  <a:pt x="f13" y="f39"/>
                </a:cubicBezTo>
                <a:lnTo>
                  <a:pt x="f13" y="f23"/>
                </a:lnTo>
                <a:cubicBezTo>
                  <a:pt x="f13" y="f40"/>
                  <a:pt x="f12" y="f8"/>
                  <a:pt x="f8" y="f8"/>
                </a:cubicBezTo>
              </a:path>
            </a:pathLst>
          </a:custGeom>
          <a:solidFill>
            <a:schemeClr val="bg1"/>
          </a:solidFill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16322" tIns="16322" rIns="16322" bIns="16322" anchor="ctr" compatLnSpc="0">
            <a:noAutofit/>
          </a:bodyPr>
          <a:lstStyle/>
          <a:p>
            <a:pPr hangingPunct="0"/>
            <a:endParaRPr lang="en-US" sz="2176">
              <a:solidFill>
                <a:srgbClr val="000000"/>
              </a:solidFill>
              <a:latin typeface="Times New Roman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4973573" y="2721098"/>
            <a:ext cx="462523" cy="203846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16322" tIns="16322" rIns="16322" bIns="16322" anchor="ctr" anchorCtr="0" compatLnSpc="0">
            <a:noAutofit/>
          </a:bodyPr>
          <a:lstStyle/>
          <a:p>
            <a:pPr hangingPunct="0"/>
            <a:endParaRPr lang="en-US" sz="2176">
              <a:solidFill>
                <a:srgbClr val="000000"/>
              </a:solidFill>
              <a:latin typeface="Times New Roman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22233" y="3748302"/>
            <a:ext cx="91052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# POS tags: 45</a:t>
            </a:r>
          </a:p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possible outputs for sentence with 10 words?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Kai-Wei Chang (University of Virginia)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Combinatorial output space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07945" y="4675943"/>
                <a:ext cx="306693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latin typeface="Cambria Math" charset="0"/>
                            </a:rPr>
                            <m:t>45</m:t>
                          </m:r>
                        </m:e>
                        <m:sup>
                          <m:r>
                            <a:rPr lang="en-US" sz="3000" b="0" i="1" smtClean="0">
                              <a:latin typeface="Cambria Math" charset="0"/>
                            </a:rPr>
                            <m:t>10</m:t>
                          </m:r>
                        </m:sup>
                      </m:sSup>
                      <m:r>
                        <a:rPr lang="en-US" sz="3000" b="0" i="1" smtClean="0">
                          <a:latin typeface="Cambria Math" charset="0"/>
                        </a:rPr>
                        <m:t>=3.4×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3000" b="0" i="1" smtClean="0">
                              <a:latin typeface="Cambria Math" charset="0"/>
                            </a:rPr>
                            <m:t>16</m:t>
                          </m:r>
                        </m:sup>
                      </m:sSup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945" y="4675943"/>
                <a:ext cx="3066930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910496" y="5284411"/>
            <a:ext cx="7330812" cy="89255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Observation: Not all sequences are </a:t>
            </a:r>
            <a:r>
              <a:rPr lang="en-US" sz="2600" smtClean="0"/>
              <a:t>valid,</a:t>
            </a:r>
          </a:p>
          <a:p>
            <a:r>
              <a:rPr lang="en-US" sz="2600" dirty="0" smtClean="0"/>
              <a:t>and we don’t need to consider all of them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135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</a:t>
            </a:fld>
            <a:endParaRPr lang="en-US" dirty="0"/>
          </a:p>
        </p:txBody>
      </p:sp>
      <p:pic>
        <p:nvPicPr>
          <p:cNvPr id="9218" name="Picture 2" descr="http://searchengineland.com/figz/wp-content/seloads/2016/05/google-translate-searc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44" y="3410931"/>
            <a:ext cx="5242354" cy="276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324" y="1383777"/>
            <a:ext cx="5231026" cy="310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7557" y="4303301"/>
            <a:ext cx="3177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Facebook translation, image credit: Meedan.org</a:t>
            </a:r>
          </a:p>
        </p:txBody>
      </p:sp>
    </p:spTree>
    <p:extLst>
      <p:ext uri="{BB962C8B-B14F-4D97-AF65-F5344CB8AC3E}">
        <p14:creationId xmlns:p14="http://schemas.microsoft.com/office/powerpoint/2010/main" val="8958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268215" cy="673260"/>
          </a:xfrm>
        </p:spPr>
        <p:txBody>
          <a:bodyPr>
            <a:noAutofit/>
          </a:bodyPr>
          <a:lstStyle/>
          <a:p>
            <a:r>
              <a:rPr lang="en-US" sz="2400" dirty="0" smtClean="0"/>
              <a:t>Representation of interdependent output variables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compact way to represent output combinations </a:t>
            </a:r>
          </a:p>
          <a:p>
            <a:pPr lvl="1"/>
            <a:r>
              <a:rPr lang="en-US" dirty="0" smtClean="0"/>
              <a:t>Abstract away unnecessary complexities</a:t>
            </a:r>
          </a:p>
          <a:p>
            <a:pPr lvl="1"/>
            <a:r>
              <a:rPr lang="en-US" dirty="0" smtClean="0"/>
              <a:t>We know how to process them</a:t>
            </a:r>
          </a:p>
          <a:p>
            <a:pPr lvl="2"/>
            <a:r>
              <a:rPr lang="en-US" dirty="0" smtClean="0"/>
              <a:t>Graph algorithms for linear chain, tree, etc.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13640" y="3824447"/>
            <a:ext cx="3908614" cy="460574"/>
            <a:chOff x="1163080" y="3284984"/>
            <a:chExt cx="6721287" cy="72008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065408" y="3638298"/>
              <a:ext cx="20182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518148" y="3638298"/>
              <a:ext cx="20182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91880" y="3645024"/>
              <a:ext cx="20182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44620" y="3645024"/>
              <a:ext cx="20182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25548" y="3645024"/>
              <a:ext cx="20182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378288" y="3645024"/>
              <a:ext cx="20182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365708" y="3645024"/>
              <a:ext cx="20182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818448" y="3645024"/>
              <a:ext cx="20182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1163080" y="3284984"/>
              <a:ext cx="959024" cy="720080"/>
            </a:xfrm>
            <a:prstGeom prst="ellipse">
              <a:avLst/>
            </a:pr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Pronoun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626160" y="3284984"/>
              <a:ext cx="959024" cy="720080"/>
            </a:xfrm>
            <a:prstGeom prst="ellipse">
              <a:avLst/>
            </a:pr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Verb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043399" y="3284984"/>
              <a:ext cx="959024" cy="720080"/>
            </a:xfrm>
            <a:prstGeom prst="ellipse">
              <a:avLst/>
            </a:pr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Noun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506480" y="3284984"/>
              <a:ext cx="959024" cy="720080"/>
            </a:xfrm>
            <a:prstGeom prst="ellipse">
              <a:avLst/>
            </a:pr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And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25343" y="3284984"/>
              <a:ext cx="959024" cy="720080"/>
            </a:xfrm>
            <a:prstGeom prst="ellipse">
              <a:avLst/>
            </a:pr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Noun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30116" y="3479744"/>
              <a:ext cx="288032" cy="2810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78100" y="3479744"/>
              <a:ext cx="288032" cy="2810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10436" y="3479744"/>
              <a:ext cx="288032" cy="2810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55922" y="3478672"/>
              <a:ext cx="288032" cy="2810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660748" y="3743897"/>
            <a:ext cx="3854602" cy="20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Root</a:t>
            </a:r>
            <a:r>
              <a:rPr lang="en-US" sz="1600" dirty="0" smtClean="0">
                <a:latin typeface="Calibri" panose="020F0502020204030204" pitchFamily="34" charset="0"/>
              </a:rPr>
              <a:t>  They   operate   ships    and    banks  .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>
            <a:off x="6051093" y="4115986"/>
            <a:ext cx="1322536" cy="243271"/>
          </a:xfrm>
          <a:custGeom>
            <a:avLst/>
            <a:gdLst>
              <a:gd name="T0" fmla="*/ 0 w 4653"/>
              <a:gd name="T1" fmla="*/ 0 h 424"/>
              <a:gd name="T2" fmla="*/ 43 w 4653"/>
              <a:gd name="T3" fmla="*/ 8 h 424"/>
              <a:gd name="T4" fmla="*/ 90 w 4653"/>
              <a:gd name="T5" fmla="*/ 0 h 424"/>
              <a:gd name="T6" fmla="*/ 0 60000 65536"/>
              <a:gd name="T7" fmla="*/ 0 60000 65536"/>
              <a:gd name="T8" fmla="*/ 0 60000 65536"/>
              <a:gd name="T9" fmla="*/ 0 w 4653"/>
              <a:gd name="T10" fmla="*/ 0 h 424"/>
              <a:gd name="T11" fmla="*/ 4653 w 4653"/>
              <a:gd name="T12" fmla="*/ 424 h 4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53" h="424">
                <a:moveTo>
                  <a:pt x="0" y="0"/>
                </a:moveTo>
                <a:cubicBezTo>
                  <a:pt x="724" y="212"/>
                  <a:pt x="1449" y="423"/>
                  <a:pt x="2224" y="423"/>
                </a:cubicBezTo>
                <a:cubicBezTo>
                  <a:pt x="3000" y="423"/>
                  <a:pt x="4180" y="57"/>
                  <a:pt x="4652" y="0"/>
                </a:cubicBezTo>
              </a:path>
            </a:pathLst>
          </a:custGeom>
          <a:noFill/>
          <a:ln w="9398">
            <a:solidFill>
              <a:srgbClr val="00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7422340" y="4120768"/>
            <a:ext cx="602111" cy="81921"/>
          </a:xfrm>
          <a:custGeom>
            <a:avLst/>
            <a:gdLst>
              <a:gd name="T0" fmla="*/ 0 w 4653"/>
              <a:gd name="T1" fmla="*/ 0 h 424"/>
              <a:gd name="T2" fmla="*/ 43 w 4653"/>
              <a:gd name="T3" fmla="*/ 8 h 424"/>
              <a:gd name="T4" fmla="*/ 90 w 4653"/>
              <a:gd name="T5" fmla="*/ 0 h 424"/>
              <a:gd name="T6" fmla="*/ 0 60000 65536"/>
              <a:gd name="T7" fmla="*/ 0 60000 65536"/>
              <a:gd name="T8" fmla="*/ 0 60000 65536"/>
              <a:gd name="T9" fmla="*/ 0 w 4653"/>
              <a:gd name="T10" fmla="*/ 0 h 424"/>
              <a:gd name="T11" fmla="*/ 4653 w 4653"/>
              <a:gd name="T12" fmla="*/ 424 h 4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53" h="424">
                <a:moveTo>
                  <a:pt x="0" y="0"/>
                </a:moveTo>
                <a:cubicBezTo>
                  <a:pt x="724" y="212"/>
                  <a:pt x="1449" y="423"/>
                  <a:pt x="2224" y="423"/>
                </a:cubicBezTo>
                <a:cubicBezTo>
                  <a:pt x="3000" y="423"/>
                  <a:pt x="4180" y="57"/>
                  <a:pt x="4652" y="0"/>
                </a:cubicBezTo>
              </a:path>
            </a:pathLst>
          </a:custGeom>
          <a:noFill/>
          <a:ln w="9398">
            <a:solidFill>
              <a:srgbClr val="00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7" name="Freeform 11"/>
          <p:cNvSpPr>
            <a:spLocks/>
          </p:cNvSpPr>
          <p:nvPr/>
        </p:nvSpPr>
        <p:spPr bwMode="auto">
          <a:xfrm flipH="1">
            <a:off x="5380486" y="4115986"/>
            <a:ext cx="670607" cy="75674"/>
          </a:xfrm>
          <a:custGeom>
            <a:avLst/>
            <a:gdLst>
              <a:gd name="T0" fmla="*/ 0 w 4653"/>
              <a:gd name="T1" fmla="*/ 0 h 424"/>
              <a:gd name="T2" fmla="*/ 43 w 4653"/>
              <a:gd name="T3" fmla="*/ 8 h 424"/>
              <a:gd name="T4" fmla="*/ 90 w 4653"/>
              <a:gd name="T5" fmla="*/ 0 h 424"/>
              <a:gd name="T6" fmla="*/ 0 60000 65536"/>
              <a:gd name="T7" fmla="*/ 0 60000 65536"/>
              <a:gd name="T8" fmla="*/ 0 60000 65536"/>
              <a:gd name="T9" fmla="*/ 0 w 4653"/>
              <a:gd name="T10" fmla="*/ 0 h 424"/>
              <a:gd name="T11" fmla="*/ 4653 w 4653"/>
              <a:gd name="T12" fmla="*/ 424 h 4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53" h="424">
                <a:moveTo>
                  <a:pt x="0" y="0"/>
                </a:moveTo>
                <a:cubicBezTo>
                  <a:pt x="724" y="212"/>
                  <a:pt x="1449" y="423"/>
                  <a:pt x="2224" y="423"/>
                </a:cubicBezTo>
                <a:cubicBezTo>
                  <a:pt x="3000" y="423"/>
                  <a:pt x="4180" y="57"/>
                  <a:pt x="4652" y="0"/>
                </a:cubicBezTo>
              </a:path>
            </a:pathLst>
          </a:custGeom>
          <a:noFill/>
          <a:ln w="9398">
            <a:solidFill>
              <a:srgbClr val="00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8" name="Freeform 11"/>
          <p:cNvSpPr>
            <a:spLocks/>
          </p:cNvSpPr>
          <p:nvPr/>
        </p:nvSpPr>
        <p:spPr bwMode="auto">
          <a:xfrm flipH="1">
            <a:off x="6712360" y="4110809"/>
            <a:ext cx="577504" cy="81921"/>
          </a:xfrm>
          <a:custGeom>
            <a:avLst/>
            <a:gdLst>
              <a:gd name="T0" fmla="*/ 0 w 4653"/>
              <a:gd name="T1" fmla="*/ 0 h 424"/>
              <a:gd name="T2" fmla="*/ 43 w 4653"/>
              <a:gd name="T3" fmla="*/ 8 h 424"/>
              <a:gd name="T4" fmla="*/ 90 w 4653"/>
              <a:gd name="T5" fmla="*/ 0 h 424"/>
              <a:gd name="T6" fmla="*/ 0 60000 65536"/>
              <a:gd name="T7" fmla="*/ 0 60000 65536"/>
              <a:gd name="T8" fmla="*/ 0 60000 65536"/>
              <a:gd name="T9" fmla="*/ 0 w 4653"/>
              <a:gd name="T10" fmla="*/ 0 h 424"/>
              <a:gd name="T11" fmla="*/ 4653 w 4653"/>
              <a:gd name="T12" fmla="*/ 424 h 4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53" h="424">
                <a:moveTo>
                  <a:pt x="0" y="0"/>
                </a:moveTo>
                <a:cubicBezTo>
                  <a:pt x="724" y="212"/>
                  <a:pt x="1449" y="423"/>
                  <a:pt x="2224" y="423"/>
                </a:cubicBezTo>
                <a:cubicBezTo>
                  <a:pt x="3000" y="423"/>
                  <a:pt x="4180" y="57"/>
                  <a:pt x="4652" y="0"/>
                </a:cubicBezTo>
              </a:path>
            </a:pathLst>
          </a:custGeom>
          <a:noFill/>
          <a:ln w="9398">
            <a:solidFill>
              <a:srgbClr val="00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9" name="Freeform 11"/>
          <p:cNvSpPr>
            <a:spLocks/>
          </p:cNvSpPr>
          <p:nvPr/>
        </p:nvSpPr>
        <p:spPr bwMode="auto">
          <a:xfrm>
            <a:off x="4892370" y="4142215"/>
            <a:ext cx="1158723" cy="317008"/>
          </a:xfrm>
          <a:custGeom>
            <a:avLst/>
            <a:gdLst>
              <a:gd name="T0" fmla="*/ 0 w 4653"/>
              <a:gd name="T1" fmla="*/ 0 h 424"/>
              <a:gd name="T2" fmla="*/ 43 w 4653"/>
              <a:gd name="T3" fmla="*/ 8 h 424"/>
              <a:gd name="T4" fmla="*/ 90 w 4653"/>
              <a:gd name="T5" fmla="*/ 0 h 424"/>
              <a:gd name="T6" fmla="*/ 0 60000 65536"/>
              <a:gd name="T7" fmla="*/ 0 60000 65536"/>
              <a:gd name="T8" fmla="*/ 0 60000 65536"/>
              <a:gd name="T9" fmla="*/ 0 w 4653"/>
              <a:gd name="T10" fmla="*/ 0 h 424"/>
              <a:gd name="T11" fmla="*/ 4653 w 4653"/>
              <a:gd name="T12" fmla="*/ 424 h 4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53" h="424">
                <a:moveTo>
                  <a:pt x="0" y="0"/>
                </a:moveTo>
                <a:cubicBezTo>
                  <a:pt x="724" y="212"/>
                  <a:pt x="1449" y="423"/>
                  <a:pt x="2224" y="423"/>
                </a:cubicBezTo>
                <a:cubicBezTo>
                  <a:pt x="3000" y="423"/>
                  <a:pt x="4180" y="57"/>
                  <a:pt x="4652" y="0"/>
                </a:cubicBezTo>
              </a:path>
            </a:pathLst>
          </a:custGeom>
          <a:noFill/>
          <a:ln w="9398">
            <a:solidFill>
              <a:srgbClr val="00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0" name="Freeform 11"/>
          <p:cNvSpPr>
            <a:spLocks/>
          </p:cNvSpPr>
          <p:nvPr/>
        </p:nvSpPr>
        <p:spPr bwMode="auto">
          <a:xfrm>
            <a:off x="6051093" y="4139844"/>
            <a:ext cx="2217416" cy="461677"/>
          </a:xfrm>
          <a:custGeom>
            <a:avLst/>
            <a:gdLst>
              <a:gd name="T0" fmla="*/ 0 w 4653"/>
              <a:gd name="T1" fmla="*/ 0 h 424"/>
              <a:gd name="T2" fmla="*/ 43 w 4653"/>
              <a:gd name="T3" fmla="*/ 8 h 424"/>
              <a:gd name="T4" fmla="*/ 90 w 4653"/>
              <a:gd name="T5" fmla="*/ 0 h 424"/>
              <a:gd name="T6" fmla="*/ 0 60000 65536"/>
              <a:gd name="T7" fmla="*/ 0 60000 65536"/>
              <a:gd name="T8" fmla="*/ 0 60000 65536"/>
              <a:gd name="T9" fmla="*/ 0 w 4653"/>
              <a:gd name="T10" fmla="*/ 0 h 424"/>
              <a:gd name="T11" fmla="*/ 4653 w 4653"/>
              <a:gd name="T12" fmla="*/ 424 h 4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53" h="424">
                <a:moveTo>
                  <a:pt x="0" y="0"/>
                </a:moveTo>
                <a:cubicBezTo>
                  <a:pt x="724" y="212"/>
                  <a:pt x="1449" y="423"/>
                  <a:pt x="2224" y="423"/>
                </a:cubicBezTo>
                <a:cubicBezTo>
                  <a:pt x="3000" y="423"/>
                  <a:pt x="4180" y="57"/>
                  <a:pt x="4652" y="0"/>
                </a:cubicBezTo>
              </a:path>
            </a:pathLst>
          </a:custGeom>
          <a:noFill/>
          <a:ln w="9398">
            <a:solidFill>
              <a:srgbClr val="0099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49" y="4386435"/>
            <a:ext cx="2815396" cy="179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Algorithms/models for structured prediction 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Many learning algorithms can be generalized to the structured case</a:t>
                </a:r>
              </a:p>
              <a:p>
                <a:pPr lvl="1"/>
                <a:r>
                  <a:rPr lang="en-US" dirty="0" smtClean="0"/>
                  <a:t>Perceptron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</m:oMath>
                </a14:m>
                <a:r>
                  <a:rPr lang="en-US" dirty="0" smtClean="0"/>
                  <a:t> Structured perceptron </a:t>
                </a:r>
              </a:p>
              <a:p>
                <a:pPr lvl="1"/>
                <a:r>
                  <a:rPr lang="en-US" dirty="0" smtClean="0"/>
                  <a:t>SVM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→</m:t>
                    </m:r>
                  </m:oMath>
                </a14:m>
                <a:r>
                  <a:rPr lang="en-US" dirty="0"/>
                  <a:t> Structured </a:t>
                </a:r>
                <a:r>
                  <a:rPr lang="en-US" dirty="0" smtClean="0"/>
                  <a:t>SVM</a:t>
                </a:r>
              </a:p>
              <a:p>
                <a:pPr lvl="1"/>
                <a:r>
                  <a:rPr lang="en-US" dirty="0" smtClean="0"/>
                  <a:t>Logistic regression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Conditional random field</a:t>
                </a:r>
                <a:br>
                  <a:rPr lang="en-US" dirty="0" smtClean="0"/>
                </a:br>
                <a:r>
                  <a:rPr lang="en-US" dirty="0" smtClean="0"/>
                  <a:t>(a.k.a. log-linear models)</a:t>
                </a:r>
              </a:p>
              <a:p>
                <a:r>
                  <a:rPr lang="en-US" dirty="0" smtClean="0"/>
                  <a:t>Can be solved by a reduction stack</a:t>
                </a:r>
              </a:p>
              <a:p>
                <a:pPr lvl="1"/>
                <a:r>
                  <a:rPr lang="en-US" dirty="0" smtClean="0"/>
                  <a:t>Structured prediction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→</m:t>
                    </m:r>
                  </m:oMath>
                </a14:m>
                <a:r>
                  <a:rPr lang="en-US" dirty="0" smtClean="0"/>
                  <a:t> multi-class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→</m:t>
                    </m:r>
                  </m:oMath>
                </a14:m>
                <a:r>
                  <a:rPr lang="en-US" dirty="0" smtClean="0"/>
                  <a:t> binary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obtain features?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25" y="2312944"/>
            <a:ext cx="2552700" cy="3187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1340" y="2952686"/>
            <a:ext cx="4492709" cy="190821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alive and well.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same person that you read about in the book, </a:t>
            </a:r>
            <a:r>
              <a:rPr lang="en-US" sz="1600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Winnie the Pooh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As a boy,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lived in a pretty home called </a:t>
            </a:r>
            <a:r>
              <a:rPr lang="en-US" sz="16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Cotchfield</a:t>
            </a:r>
            <a:r>
              <a:rPr lang="en-US" sz="16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Farm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When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three years old, 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father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wrote a poem about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poem was printed in a magazine for others to read.  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Robin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wrote a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90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obtain features?</a:t>
            </a:r>
          </a:p>
          <a:p>
            <a:pPr marL="857250" lvl="1" indent="-514350">
              <a:buFont typeface="+mj-lt"/>
              <a:buAutoNum type="arabicPeriod"/>
            </a:pPr>
            <a:r>
              <a:rPr lang="en-US" dirty="0" smtClean="0"/>
              <a:t>Design features based on domain knowledge </a:t>
            </a:r>
          </a:p>
          <a:p>
            <a:pPr lvl="2"/>
            <a:r>
              <a:rPr lang="en-US" dirty="0" smtClean="0"/>
              <a:t>E.g., by patterns in parse trees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By nicknames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1"/>
            <a:r>
              <a:rPr lang="en-US" dirty="0" smtClean="0"/>
              <a:t>Need human experts/knowledge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23677" y="2922782"/>
            <a:ext cx="5843458" cy="67710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1600" u="sng" dirty="0" smtClean="0">
                <a:effectLst>
                  <a:outerShdw blurRad="50800" dist="50800" dir="54000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sz="1600" u="sng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1600" u="sng" dirty="0">
                <a:effectLst>
                  <a:outerShdw blurRad="50800" dist="50800" dir="54000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was three years old, </a:t>
            </a:r>
            <a:r>
              <a:rPr lang="en-US" sz="1600" u="sng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en-US" sz="1600" u="sng" dirty="0">
                <a:solidFill>
                  <a:srgbClr val="0070C0"/>
                </a:solidFill>
                <a:effectLst>
                  <a:outerShdw blurRad="50800" dist="50800" dir="54000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u="sng" dirty="0">
                <a:effectLst>
                  <a:outerShdw blurRad="50800" dist="50800" dir="54000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father wrote a poem about </a:t>
            </a:r>
            <a:r>
              <a:rPr lang="en-US" sz="1600" u="sng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1600" u="sng" dirty="0" smtClean="0">
                <a:effectLst>
                  <a:outerShdw blurRad="50800" dist="50800" dir="54000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1600" u="sng" dirty="0" smtClean="0">
                <a:effectLst>
                  <a:outerShdw blurRad="50800" dist="50800" dir="54000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u="sng" dirty="0" smtClean="0">
                <a:effectLst>
                  <a:outerShdw blurRad="50800" dist="50800" dir="5400000" algn="ctr" rotWithShape="0">
                    <a:schemeClr val="accent4">
                      <a:lumMod val="20000"/>
                      <a:lumOff val="8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4412" y="4195228"/>
            <a:ext cx="6441988" cy="1169551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Christopher Robin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alive and well. He is the same person that you read about in the book, Winnie the Pooh. As a boy,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lived in a pretty home called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Cotchfield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Farm. 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obtain features?</a:t>
            </a:r>
          </a:p>
          <a:p>
            <a:pPr marL="857250" lvl="1" indent="-514350">
              <a:buFont typeface="+mj-lt"/>
              <a:buAutoNum type="arabicPeriod"/>
            </a:pPr>
            <a:r>
              <a:rPr lang="en-US" dirty="0" smtClean="0"/>
              <a:t>Design features based on domain knowledge </a:t>
            </a:r>
          </a:p>
          <a:p>
            <a:pPr marL="857250" lvl="1" indent="-514350">
              <a:buFont typeface="+mj-lt"/>
              <a:buAutoNum type="arabicPeriod"/>
            </a:pPr>
            <a:r>
              <a:rPr lang="en-US" dirty="0" smtClean="0"/>
              <a:t>Design feature templates and then let machine find the right ones</a:t>
            </a:r>
          </a:p>
          <a:p>
            <a:pPr lvl="2"/>
            <a:r>
              <a:rPr lang="en-US" dirty="0" smtClean="0"/>
              <a:t>E.g., use all words, pairs of words, </a:t>
            </a:r>
            <a:r>
              <a:rPr lang="is-IS" dirty="0" smtClean="0"/>
              <a:t>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41506" y="4085173"/>
            <a:ext cx="5722722" cy="141577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182880" bIns="0" anchor="ctr" anchorCtr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alive and well.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same person that you read about in the book, </a:t>
            </a:r>
            <a:r>
              <a:rPr lang="en-US" sz="1600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Winnie the Pooh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As a boy,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lived in a pretty home called </a:t>
            </a:r>
            <a:r>
              <a:rPr lang="en-US" sz="16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Cotchfield</a:t>
            </a:r>
            <a:r>
              <a:rPr lang="en-US" sz="16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Farm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When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three years old, 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father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wrote a poem about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poem was printed in a magazine for others to read.  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Robin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wrote a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Challenges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How to obtain features?</a:t>
                </a:r>
              </a:p>
              <a:p>
                <a:pPr marL="857250" lvl="1" indent="-514350">
                  <a:buFont typeface="+mj-lt"/>
                  <a:buAutoNum type="arabicPeriod"/>
                </a:pPr>
                <a:r>
                  <a:rPr lang="en-US" dirty="0" smtClean="0"/>
                  <a:t>Design features based on domain knowledge </a:t>
                </a:r>
              </a:p>
              <a:p>
                <a:pPr marL="857250" lvl="1" indent="-514350">
                  <a:buFont typeface="+mj-lt"/>
                  <a:buAutoNum type="arabicPeriod"/>
                </a:pPr>
                <a:r>
                  <a:rPr lang="en-US" dirty="0" smtClean="0"/>
                  <a:t>Design feature templates and then let machine find the right ones</a:t>
                </a:r>
              </a:p>
              <a:p>
                <a:pPr marL="571500" indent="-514350"/>
                <a:r>
                  <a:rPr lang="en-US" dirty="0" smtClean="0"/>
                  <a:t>Challenges:</a:t>
                </a:r>
              </a:p>
              <a:p>
                <a:pPr lvl="2"/>
                <a:r>
                  <a:rPr lang="is-IS" dirty="0" smtClean="0"/>
                  <a:t># featuers can be very large</a:t>
                </a:r>
              </a:p>
              <a:p>
                <a:pPr lvl="3"/>
                <a:r>
                  <a:rPr lang="is-IS" dirty="0" smtClean="0"/>
                  <a:t>#</a:t>
                </a:r>
                <a:r>
                  <a:rPr lang="en-US" dirty="0" smtClean="0"/>
                  <a:t> </a:t>
                </a:r>
                <a:r>
                  <a:rPr lang="en-US" dirty="0"/>
                  <a:t>English words: 171K (Oxford)</a:t>
                </a:r>
              </a:p>
              <a:p>
                <a:pPr lvl="3"/>
                <a:r>
                  <a:rPr lang="en-US" dirty="0"/>
                  <a:t># Bigram: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171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~3×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10</m:t>
                        </m:r>
                      </m:sup>
                    </m:sSup>
                    <m:r>
                      <a:rPr lang="en-US" b="0" i="0" smtClean="0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dirty="0" smtClean="0"/>
                  <a:t># </a:t>
                </a:r>
                <a:r>
                  <a:rPr lang="en-US" dirty="0"/>
                  <a:t>trigram</a:t>
                </a:r>
                <a:r>
                  <a:rPr lang="en-US" dirty="0" smtClean="0"/>
                  <a:t>?</a:t>
                </a:r>
              </a:p>
              <a:p>
                <a:pPr lvl="2"/>
                <a:r>
                  <a:rPr lang="en-US" dirty="0" smtClean="0"/>
                  <a:t>For some domains, it is hard to design features</a:t>
                </a:r>
                <a:endParaRPr lang="en-US" dirty="0"/>
              </a:p>
              <a:p>
                <a:pPr marL="571500" indent="-514350"/>
                <a:endParaRPr lang="en-US" b="1" dirty="0" smtClean="0"/>
              </a:p>
              <a:p>
                <a:pPr marL="857250" lvl="1" indent="-514350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1491" r="-2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7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8202312" cy="4906102"/>
          </a:xfrm>
        </p:spPr>
        <p:txBody>
          <a:bodyPr/>
          <a:lstStyle/>
          <a:p>
            <a:pPr marL="571500" indent="-514350"/>
            <a:r>
              <a:rPr lang="en-US" dirty="0" smtClean="0"/>
              <a:t>Learn compact representations of features</a:t>
            </a:r>
          </a:p>
          <a:p>
            <a:pPr marL="857250" lvl="1" indent="-514350"/>
            <a:r>
              <a:rPr lang="en-US" dirty="0" smtClean="0"/>
              <a:t>Combinatorial (continuous representation)</a:t>
            </a:r>
          </a:p>
          <a:p>
            <a:pPr marL="857250" lvl="1" indent="-514350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462" y="2494210"/>
            <a:ext cx="4613706" cy="35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8202312" cy="4906102"/>
          </a:xfrm>
        </p:spPr>
        <p:txBody>
          <a:bodyPr/>
          <a:lstStyle/>
          <a:p>
            <a:pPr marL="571500" indent="-514350"/>
            <a:r>
              <a:rPr lang="en-US" dirty="0" smtClean="0"/>
              <a:t>Learn compact representations of features</a:t>
            </a:r>
          </a:p>
          <a:p>
            <a:pPr marL="857250" lvl="1" indent="-514350"/>
            <a:r>
              <a:rPr lang="en-US" dirty="0"/>
              <a:t>Combinatorial (continuous representation</a:t>
            </a:r>
            <a:r>
              <a:rPr lang="en-US" dirty="0" smtClean="0"/>
              <a:t>)</a:t>
            </a:r>
          </a:p>
          <a:p>
            <a:pPr marL="857250" lvl="1" indent="-514350"/>
            <a:r>
              <a:rPr lang="en-US" dirty="0" smtClean="0"/>
              <a:t>Hieratical/compositional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46" y="2957384"/>
            <a:ext cx="6059634" cy="2793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28" y="3602271"/>
            <a:ext cx="2793772" cy="18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learn from 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Structured prediction</a:t>
            </a:r>
          </a:p>
          <a:p>
            <a:pPr lvl="1"/>
            <a:r>
              <a:rPr lang="en-US" dirty="0" smtClean="0"/>
              <a:t>Models / inference/ learning </a:t>
            </a:r>
          </a:p>
          <a:p>
            <a:r>
              <a:rPr lang="en-US" dirty="0" smtClean="0"/>
              <a:t>Representation (deep) learning</a:t>
            </a:r>
          </a:p>
          <a:p>
            <a:pPr lvl="1"/>
            <a:r>
              <a:rPr lang="en-US" dirty="0" smtClean="0"/>
              <a:t>Input/output representations</a:t>
            </a:r>
          </a:p>
          <a:p>
            <a:r>
              <a:rPr lang="en-US" dirty="0" smtClean="0"/>
              <a:t>Combining structured models and deep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CS6501- Advanced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4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machine translation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3" y="1415082"/>
            <a:ext cx="7560172" cy="41420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0498" y="5736549"/>
            <a:ext cx="2985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credit: Julia </a:t>
            </a:r>
            <a:r>
              <a:rPr lang="en-US" sz="1200" dirty="0" err="1"/>
              <a:t>Hockenmaier</a:t>
            </a:r>
            <a:r>
              <a:rPr lang="en-US" sz="1200" dirty="0"/>
              <a:t>, Intro to NLP</a:t>
            </a:r>
          </a:p>
        </p:txBody>
      </p:sp>
    </p:spTree>
    <p:extLst>
      <p:ext uri="{BB962C8B-B14F-4D97-AF65-F5344CB8AC3E}">
        <p14:creationId xmlns:p14="http://schemas.microsoft.com/office/powerpoint/2010/main" val="18336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Dialog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9</a:t>
            </a:fld>
            <a:endParaRPr lang="en-US" dirty="0"/>
          </a:p>
        </p:txBody>
      </p:sp>
      <p:pic>
        <p:nvPicPr>
          <p:cNvPr id="13314" name="Picture 2" descr="https://upload.wikimedia.org/wikipedia/commons/8/8b/Automated_online_assista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337899"/>
            <a:ext cx="38100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4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21851</TotalTime>
  <Words>2807</Words>
  <Application>Microsoft Macintosh PowerPoint</Application>
  <PresentationFormat>On-screen Show (4:3)</PresentationFormat>
  <Paragraphs>682</Paragraphs>
  <Slides>78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Bitstream Vera Sans</vt:lpstr>
      <vt:lpstr>HG Mincho Light J</vt:lpstr>
      <vt:lpstr>ＭＳ Ｐゴシック</vt:lpstr>
      <vt:lpstr>Times New Roman</vt:lpstr>
      <vt:lpstr>Verdana</vt:lpstr>
      <vt:lpstr>Wingdings</vt:lpstr>
      <vt:lpstr>Arial</vt:lpstr>
      <vt:lpstr>Arial</vt:lpstr>
      <vt:lpstr>Arial Unicode MS</vt:lpstr>
      <vt:lpstr>Calibri</vt:lpstr>
      <vt:lpstr>Cambria Math</vt:lpstr>
      <vt:lpstr>新細明體</vt:lpstr>
      <vt:lpstr>Office Theme</vt:lpstr>
      <vt:lpstr>Lecture 1: Introduction</vt:lpstr>
      <vt:lpstr>Announcements</vt:lpstr>
      <vt:lpstr>Staff</vt:lpstr>
      <vt:lpstr>This lecture</vt:lpstr>
      <vt:lpstr>What is NLP </vt:lpstr>
      <vt:lpstr>Go beyond the keyword matching</vt:lpstr>
      <vt:lpstr>Machine translation</vt:lpstr>
      <vt:lpstr>Statistical machine translation</vt:lpstr>
      <vt:lpstr>Dialog Systems</vt:lpstr>
      <vt:lpstr>Sentiment/Opinion Analysis</vt:lpstr>
      <vt:lpstr>Text Classification </vt:lpstr>
      <vt:lpstr>Question answering</vt:lpstr>
      <vt:lpstr>Question answering</vt:lpstr>
      <vt:lpstr>Natural language instruction </vt:lpstr>
      <vt:lpstr>Digital personal assistant</vt:lpstr>
      <vt:lpstr>Information Extraction </vt:lpstr>
      <vt:lpstr>Language Comprehension</vt:lpstr>
      <vt:lpstr>What will you learn from this course</vt:lpstr>
      <vt:lpstr>What’s not covered by this course</vt:lpstr>
      <vt:lpstr>This lecture</vt:lpstr>
      <vt:lpstr>Overview </vt:lpstr>
      <vt:lpstr>Grading</vt:lpstr>
      <vt:lpstr>Paper summarization</vt:lpstr>
      <vt:lpstr>PowerPoint Presentation</vt:lpstr>
      <vt:lpstr>PowerPoint Presentation</vt:lpstr>
      <vt:lpstr>Paper presentation</vt:lpstr>
      <vt:lpstr>Final Project</vt:lpstr>
      <vt:lpstr>Late Policy</vt:lpstr>
      <vt:lpstr>Cheating/Plagiarism</vt:lpstr>
      <vt:lpstr>Lectures and office hours</vt:lpstr>
      <vt:lpstr>Topics of this class</vt:lpstr>
      <vt:lpstr>What to Read?</vt:lpstr>
      <vt:lpstr>Questions?</vt:lpstr>
      <vt:lpstr>This lecture</vt:lpstr>
      <vt:lpstr>Challenges – ambiguity </vt:lpstr>
      <vt:lpstr>Challenges – ambiguity </vt:lpstr>
      <vt:lpstr>Challenges – ambiguity </vt:lpstr>
      <vt:lpstr>Challenges -- ambiguity</vt:lpstr>
      <vt:lpstr>Challenges – ambiguity </vt:lpstr>
      <vt:lpstr>Challenges – language is not static</vt:lpstr>
      <vt:lpstr>Challenges--language is compositional </vt:lpstr>
      <vt:lpstr>Challenges--language is compositional </vt:lpstr>
      <vt:lpstr>Challenges – scale</vt:lpstr>
      <vt:lpstr>This lecture</vt:lpstr>
      <vt:lpstr>Part of speech tagging</vt:lpstr>
      <vt:lpstr>Syntactic (Constituency) parsing</vt:lpstr>
      <vt:lpstr>Syntactic structure =&gt; meaning</vt:lpstr>
      <vt:lpstr>Dependency Parsing</vt:lpstr>
      <vt:lpstr>Semantic analysis</vt:lpstr>
      <vt:lpstr>PowerPoint Presentation</vt:lpstr>
      <vt:lpstr>Co-reference Resolution</vt:lpstr>
      <vt:lpstr>This lecture</vt:lpstr>
      <vt:lpstr>Machine learning 101</vt:lpstr>
      <vt:lpstr>PowerPoint Presentation</vt:lpstr>
      <vt:lpstr>PowerPoint Presentation</vt:lpstr>
      <vt:lpstr>Classification is generally well-understood</vt:lpstr>
      <vt:lpstr>Reading Comprehension</vt:lpstr>
      <vt:lpstr>Challenges</vt:lpstr>
      <vt:lpstr>Modeling Challenges</vt:lpstr>
      <vt:lpstr>Language is structural</vt:lpstr>
      <vt:lpstr>Hand written recognition </vt:lpstr>
      <vt:lpstr>Hand written recognition </vt:lpstr>
      <vt:lpstr>Visual recognition</vt:lpstr>
      <vt:lpstr>Human body recognition</vt:lpstr>
      <vt:lpstr>Bridge the gap</vt:lpstr>
      <vt:lpstr>Make multiple decisions jointly</vt:lpstr>
      <vt:lpstr>Structured prediction problems</vt:lpstr>
      <vt:lpstr>A General learning setting</vt:lpstr>
      <vt:lpstr>Combinatorial output space</vt:lpstr>
      <vt:lpstr>Representation of interdependent output variables </vt:lpstr>
      <vt:lpstr>Algorithms/models for structured prediction </vt:lpstr>
      <vt:lpstr>Representation Challenges</vt:lpstr>
      <vt:lpstr>Representation Challenges</vt:lpstr>
      <vt:lpstr>Representation Challenges</vt:lpstr>
      <vt:lpstr>Representation Challenges</vt:lpstr>
      <vt:lpstr>Representation learning</vt:lpstr>
      <vt:lpstr>Representation learning</vt:lpstr>
      <vt:lpstr>What will learn from this course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Kai-Wei Chang</dc:creator>
  <cp:lastModifiedBy>Kai-Wei Chang</cp:lastModifiedBy>
  <cp:revision>104</cp:revision>
  <dcterms:created xsi:type="dcterms:W3CDTF">2015-09-15T19:03:29Z</dcterms:created>
  <dcterms:modified xsi:type="dcterms:W3CDTF">2017-09-28T23:52:49Z</dcterms:modified>
</cp:coreProperties>
</file>