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bin" ContentType="application/vnd.openxmlformats-officedocument.oleObjec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5" r:id="rId2"/>
  </p:sldMasterIdLst>
  <p:notesMasterIdLst>
    <p:notesMasterId r:id="rId91"/>
  </p:notesMasterIdLst>
  <p:sldIdLst>
    <p:sldId id="256" r:id="rId3"/>
    <p:sldId id="328" r:id="rId4"/>
    <p:sldId id="329" r:id="rId5"/>
    <p:sldId id="330" r:id="rId6"/>
    <p:sldId id="331" r:id="rId7"/>
    <p:sldId id="332" r:id="rId8"/>
    <p:sldId id="333" r:id="rId9"/>
    <p:sldId id="334" r:id="rId10"/>
    <p:sldId id="335" r:id="rId11"/>
    <p:sldId id="336" r:id="rId12"/>
    <p:sldId id="337" r:id="rId13"/>
    <p:sldId id="338" r:id="rId14"/>
    <p:sldId id="339" r:id="rId15"/>
    <p:sldId id="340" r:id="rId16"/>
    <p:sldId id="341" r:id="rId17"/>
    <p:sldId id="342" r:id="rId18"/>
    <p:sldId id="343" r:id="rId19"/>
    <p:sldId id="344" r:id="rId20"/>
    <p:sldId id="345" r:id="rId21"/>
    <p:sldId id="346" r:id="rId22"/>
    <p:sldId id="347" r:id="rId23"/>
    <p:sldId id="351" r:id="rId24"/>
    <p:sldId id="348" r:id="rId25"/>
    <p:sldId id="349" r:id="rId26"/>
    <p:sldId id="350" r:id="rId27"/>
    <p:sldId id="420" r:id="rId28"/>
    <p:sldId id="352" r:id="rId29"/>
    <p:sldId id="353" r:id="rId30"/>
    <p:sldId id="354" r:id="rId31"/>
    <p:sldId id="355" r:id="rId32"/>
    <p:sldId id="356" r:id="rId33"/>
    <p:sldId id="357" r:id="rId34"/>
    <p:sldId id="358" r:id="rId35"/>
    <p:sldId id="359" r:id="rId36"/>
    <p:sldId id="360" r:id="rId37"/>
    <p:sldId id="361" r:id="rId38"/>
    <p:sldId id="362" r:id="rId39"/>
    <p:sldId id="363" r:id="rId40"/>
    <p:sldId id="364" r:id="rId41"/>
    <p:sldId id="365" r:id="rId42"/>
    <p:sldId id="366" r:id="rId43"/>
    <p:sldId id="367" r:id="rId44"/>
    <p:sldId id="368" r:id="rId45"/>
    <p:sldId id="369" r:id="rId46"/>
    <p:sldId id="370" r:id="rId47"/>
    <p:sldId id="371" r:id="rId48"/>
    <p:sldId id="372" r:id="rId49"/>
    <p:sldId id="373" r:id="rId50"/>
    <p:sldId id="374" r:id="rId51"/>
    <p:sldId id="381" r:id="rId52"/>
    <p:sldId id="382" r:id="rId53"/>
    <p:sldId id="383" r:id="rId54"/>
    <p:sldId id="384" r:id="rId55"/>
    <p:sldId id="385" r:id="rId56"/>
    <p:sldId id="386" r:id="rId57"/>
    <p:sldId id="387" r:id="rId58"/>
    <p:sldId id="388" r:id="rId59"/>
    <p:sldId id="389" r:id="rId60"/>
    <p:sldId id="390" r:id="rId61"/>
    <p:sldId id="391" r:id="rId62"/>
    <p:sldId id="392" r:id="rId63"/>
    <p:sldId id="393" r:id="rId64"/>
    <p:sldId id="394" r:id="rId65"/>
    <p:sldId id="395" r:id="rId66"/>
    <p:sldId id="396" r:id="rId67"/>
    <p:sldId id="397" r:id="rId68"/>
    <p:sldId id="398" r:id="rId69"/>
    <p:sldId id="399" r:id="rId70"/>
    <p:sldId id="400" r:id="rId71"/>
    <p:sldId id="401" r:id="rId72"/>
    <p:sldId id="402" r:id="rId73"/>
    <p:sldId id="403" r:id="rId74"/>
    <p:sldId id="404" r:id="rId75"/>
    <p:sldId id="405" r:id="rId76"/>
    <p:sldId id="406" r:id="rId77"/>
    <p:sldId id="407" r:id="rId78"/>
    <p:sldId id="408" r:id="rId79"/>
    <p:sldId id="409" r:id="rId80"/>
    <p:sldId id="410" r:id="rId81"/>
    <p:sldId id="411" r:id="rId82"/>
    <p:sldId id="412" r:id="rId83"/>
    <p:sldId id="413" r:id="rId84"/>
    <p:sldId id="414" r:id="rId85"/>
    <p:sldId id="415" r:id="rId86"/>
    <p:sldId id="416" r:id="rId87"/>
    <p:sldId id="417" r:id="rId88"/>
    <p:sldId id="418" r:id="rId89"/>
    <p:sldId id="419" r:id="rId9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C58AD"/>
    <a:srgbClr val="D557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94" autoAdjust="0"/>
    <p:restoredTop sz="53153" autoAdjust="0"/>
  </p:normalViewPr>
  <p:slideViewPr>
    <p:cSldViewPr snapToGrid="0">
      <p:cViewPr varScale="1">
        <p:scale>
          <a:sx n="80" d="100"/>
          <a:sy n="80" d="100"/>
        </p:scale>
        <p:origin x="232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70" Type="http://schemas.openxmlformats.org/officeDocument/2006/relationships/slide" Target="slides/slide68.xml"/><Relationship Id="rId71" Type="http://schemas.openxmlformats.org/officeDocument/2006/relationships/slide" Target="slides/slide69.xml"/><Relationship Id="rId72" Type="http://schemas.openxmlformats.org/officeDocument/2006/relationships/slide" Target="slides/slide70.xml"/><Relationship Id="rId73" Type="http://schemas.openxmlformats.org/officeDocument/2006/relationships/slide" Target="slides/slide71.xml"/><Relationship Id="rId74" Type="http://schemas.openxmlformats.org/officeDocument/2006/relationships/slide" Target="slides/slide72.xml"/><Relationship Id="rId75" Type="http://schemas.openxmlformats.org/officeDocument/2006/relationships/slide" Target="slides/slide73.xml"/><Relationship Id="rId76" Type="http://schemas.openxmlformats.org/officeDocument/2006/relationships/slide" Target="slides/slide74.xml"/><Relationship Id="rId77" Type="http://schemas.openxmlformats.org/officeDocument/2006/relationships/slide" Target="slides/slide75.xml"/><Relationship Id="rId78" Type="http://schemas.openxmlformats.org/officeDocument/2006/relationships/slide" Target="slides/slide76.xml"/><Relationship Id="rId79" Type="http://schemas.openxmlformats.org/officeDocument/2006/relationships/slide" Target="slides/slide77.xml"/><Relationship Id="rId90" Type="http://schemas.openxmlformats.org/officeDocument/2006/relationships/slide" Target="slides/slide88.xml"/><Relationship Id="rId91" Type="http://schemas.openxmlformats.org/officeDocument/2006/relationships/notesMaster" Target="notesMasters/notesMaster1.xml"/><Relationship Id="rId92" Type="http://schemas.openxmlformats.org/officeDocument/2006/relationships/presProps" Target="presProps.xml"/><Relationship Id="rId93" Type="http://schemas.openxmlformats.org/officeDocument/2006/relationships/viewProps" Target="viewProps.xml"/><Relationship Id="rId94" Type="http://schemas.openxmlformats.org/officeDocument/2006/relationships/theme" Target="theme/theme1.xml"/><Relationship Id="rId95" Type="http://schemas.openxmlformats.org/officeDocument/2006/relationships/tableStyles" Target="tableStyle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1" Type="http://schemas.openxmlformats.org/officeDocument/2006/relationships/slide" Target="slides/slide79.xml"/><Relationship Id="rId82" Type="http://schemas.openxmlformats.org/officeDocument/2006/relationships/slide" Target="slides/slide80.xml"/><Relationship Id="rId83" Type="http://schemas.openxmlformats.org/officeDocument/2006/relationships/slide" Target="slides/slide81.xml"/><Relationship Id="rId84" Type="http://schemas.openxmlformats.org/officeDocument/2006/relationships/slide" Target="slides/slide82.xml"/><Relationship Id="rId85" Type="http://schemas.openxmlformats.org/officeDocument/2006/relationships/slide" Target="slides/slide83.xml"/><Relationship Id="rId86" Type="http://schemas.openxmlformats.org/officeDocument/2006/relationships/slide" Target="slides/slide84.xml"/><Relationship Id="rId87" Type="http://schemas.openxmlformats.org/officeDocument/2006/relationships/slide" Target="slides/slide85.xml"/><Relationship Id="rId88" Type="http://schemas.openxmlformats.org/officeDocument/2006/relationships/slide" Target="slides/slide86.xml"/><Relationship Id="rId89" Type="http://schemas.openxmlformats.org/officeDocument/2006/relationships/slide" Target="slides/slide87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4" Type="http://schemas.openxmlformats.org/officeDocument/2006/relationships/image" Target="../media/image18.wmf"/><Relationship Id="rId5" Type="http://schemas.openxmlformats.org/officeDocument/2006/relationships/image" Target="../media/image19.wmf"/><Relationship Id="rId6" Type="http://schemas.openxmlformats.org/officeDocument/2006/relationships/image" Target="../media/image20.wmf"/><Relationship Id="rId1" Type="http://schemas.openxmlformats.org/officeDocument/2006/relationships/image" Target="../media/image15.wmf"/><Relationship Id="rId2" Type="http://schemas.openxmlformats.org/officeDocument/2006/relationships/image" Target="../media/image1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A9829A-C801-414B-9062-70F3EA61D97A}" type="datetimeFigureOut">
              <a:rPr lang="en-US" smtClean="0"/>
              <a:t>9/27/17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CA99D1-313B-447B-B1F7-051EC4AE5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87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CA99D1-313B-447B-B1F7-051EC4AE5B8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7901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CA99D1-313B-447B-B1F7-051EC4AE5B8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9682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BDFD7A5-AF9A-4307-9593-B14F1CABF72E}" type="slidenum">
              <a:rPr lang="en-US"/>
              <a:pPr/>
              <a:t>60</a:t>
            </a:fld>
            <a:endParaRPr lang="en-US"/>
          </a:p>
        </p:txBody>
      </p:sp>
      <p:sp>
        <p:nvSpPr>
          <p:cNvPr id="628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8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9051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BDFD7A5-AF9A-4307-9593-B14F1CABF72E}" type="slidenum">
              <a:rPr lang="en-US"/>
              <a:pPr/>
              <a:t>74</a:t>
            </a:fld>
            <a:endParaRPr lang="en-US"/>
          </a:p>
        </p:txBody>
      </p:sp>
      <p:sp>
        <p:nvSpPr>
          <p:cNvPr id="628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8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471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070516"/>
            <a:ext cx="6858000" cy="2164383"/>
          </a:xfrm>
        </p:spPr>
        <p:txBody>
          <a:bodyPr anchor="ctr"/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49" y="6356351"/>
            <a:ext cx="3993287" cy="365125"/>
          </a:xfrm>
        </p:spPr>
        <p:txBody>
          <a:bodyPr/>
          <a:lstStyle/>
          <a:p>
            <a:r>
              <a:rPr lang="en-US" smtClean="0"/>
              <a:t>ML in NLP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61934" y="6356351"/>
            <a:ext cx="1253416" cy="365125"/>
          </a:xfrm>
        </p:spPr>
        <p:txBody>
          <a:bodyPr/>
          <a:lstStyle>
            <a:lvl1pPr>
              <a:defRPr sz="1400">
                <a:solidFill>
                  <a:srgbClr val="3C58A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E6A3C3A-A029-4573-BC04-5DA27903A7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4250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AD02-2487-1F4E-8626-1EF6A5DACCFF}" type="datetime1">
              <a:rPr lang="en-US" smtClean="0"/>
              <a:t>9/27/17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ML in NLP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8866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91CD4-33F6-274F-AA38-FDD883D8247F}" type="datetime1">
              <a:rPr lang="en-US" smtClean="0"/>
              <a:t>9/27/17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ML in NLP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396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73260"/>
          </a:xfrm>
        </p:spPr>
        <p:txBody>
          <a:bodyPr/>
          <a:lstStyle>
            <a:lvl1pPr>
              <a:defRPr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5412658"/>
            <a:ext cx="7886700" cy="764304"/>
          </a:xfrm>
        </p:spPr>
        <p:txBody>
          <a:bodyPr/>
          <a:lstStyle>
            <a:lvl1pPr marL="403225" indent="-403225">
              <a:lnSpc>
                <a:spcPct val="110000"/>
              </a:lnSpc>
              <a:buClr>
                <a:srgbClr val="3C58AD"/>
              </a:buClr>
              <a:buFont typeface="Wingdings" panose="05000000000000000000" pitchFamily="2" charset="2"/>
              <a:buChar char="v"/>
              <a:defRPr/>
            </a:lvl1pPr>
            <a:lvl2pPr marL="688975" indent="-346075">
              <a:lnSpc>
                <a:spcPct val="110000"/>
              </a:lnSpc>
              <a:buClr>
                <a:srgbClr val="3C58AD"/>
              </a:buClr>
              <a:buFont typeface="Wingdings" panose="05000000000000000000" pitchFamily="2" charset="2"/>
              <a:buChar char="v"/>
              <a:defRPr/>
            </a:lvl2pPr>
            <a:lvl3pPr marL="1030288" indent="-344488">
              <a:lnSpc>
                <a:spcPct val="110000"/>
              </a:lnSpc>
              <a:buClr>
                <a:srgbClr val="3C58AD"/>
              </a:buClr>
              <a:buFont typeface="Wingdings" panose="05000000000000000000" pitchFamily="2" charset="2"/>
              <a:buChar char="v"/>
              <a:defRPr/>
            </a:lvl3pPr>
            <a:lvl4pPr marL="1317625" indent="-288925">
              <a:lnSpc>
                <a:spcPct val="110000"/>
              </a:lnSpc>
              <a:buClr>
                <a:srgbClr val="3C58AD"/>
              </a:buClr>
              <a:buFont typeface="Wingdings" panose="05000000000000000000" pitchFamily="2" charset="2"/>
              <a:buChar char="v"/>
              <a:defRPr/>
            </a:lvl4pPr>
            <a:lvl5pPr marL="1658938" indent="-287338">
              <a:lnSpc>
                <a:spcPct val="110000"/>
              </a:lnSpc>
              <a:buClr>
                <a:srgbClr val="3C58AD"/>
              </a:buClr>
              <a:buFont typeface="Wingdings" panose="05000000000000000000" pitchFamily="2" charset="2"/>
              <a:buChar char="v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CS6501 Lecture 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1144844" y="1769806"/>
            <a:ext cx="609600" cy="3554669"/>
          </a:xfrm>
        </p:spPr>
        <p:txBody>
          <a:bodyPr>
            <a:normAutofit/>
          </a:bodyPr>
          <a:lstStyle>
            <a:lvl1pPr marL="514350" indent="-514350">
              <a:buFont typeface="+mj-lt"/>
              <a:buAutoNum type="arabicPeriod"/>
              <a:defRPr sz="2600" spc="-150" baseline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1754444" y="1762432"/>
            <a:ext cx="6760906" cy="3576484"/>
          </a:xfrm>
        </p:spPr>
        <p:txBody>
          <a:bodyPr/>
          <a:lstStyle>
            <a:lvl1pPr marL="0" indent="0">
              <a:buNone/>
              <a:defRPr sz="26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5"/>
          </p:nvPr>
        </p:nvSpPr>
        <p:spPr>
          <a:xfrm>
            <a:off x="1144588" y="1276350"/>
            <a:ext cx="7370762" cy="485775"/>
          </a:xfrm>
        </p:spPr>
        <p:txBody>
          <a:bodyPr/>
          <a:lstStyle>
            <a:lvl1pPr marL="0" indent="0">
              <a:buNone/>
              <a:defRPr spc="-150">
                <a:latin typeface="Consolas" panose="020B0609020204030204" pitchFamily="49" charset="0"/>
                <a:cs typeface="Consolas" panose="020B0609020204030204" pitchFamily="49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271013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070516"/>
            <a:ext cx="6858000" cy="2164383"/>
          </a:xfrm>
        </p:spPr>
        <p:txBody>
          <a:bodyPr anchor="ctr"/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49" y="6356351"/>
            <a:ext cx="3993287" cy="365125"/>
          </a:xfrm>
        </p:spPr>
        <p:txBody>
          <a:bodyPr/>
          <a:lstStyle/>
          <a:p>
            <a:r>
              <a:rPr lang="en-US" smtClean="0"/>
              <a:t>Kai-Wei Chang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61934" y="6356351"/>
            <a:ext cx="1253416" cy="365125"/>
          </a:xfrm>
        </p:spPr>
        <p:txBody>
          <a:bodyPr/>
          <a:lstStyle>
            <a:lvl1pPr>
              <a:defRPr sz="1400">
                <a:solidFill>
                  <a:srgbClr val="3C58A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E6A3C3A-A029-4573-BC04-5DA27903A743}" type="slidenum">
              <a:rPr lang="en-US" smtClean="0"/>
              <a:pPr/>
              <a:t>‹#›</a:t>
            </a:fld>
            <a:endParaRPr lang="en-US" dirty="0"/>
          </a:p>
        </p:txBody>
      </p:sp>
    </p:spTree>
    <p:extLst/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73260"/>
          </a:xfrm>
        </p:spPr>
        <p:txBody>
          <a:bodyPr/>
          <a:lstStyle>
            <a:lvl1pPr>
              <a:defRPr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70861"/>
            <a:ext cx="7886700" cy="4906102"/>
          </a:xfrm>
        </p:spPr>
        <p:txBody>
          <a:bodyPr/>
          <a:lstStyle>
            <a:lvl1pPr marL="403225" indent="-403225">
              <a:lnSpc>
                <a:spcPct val="110000"/>
              </a:lnSpc>
              <a:buClr>
                <a:srgbClr val="3C58AD"/>
              </a:buClr>
              <a:buFont typeface="Wingdings" panose="05000000000000000000" pitchFamily="2" charset="2"/>
              <a:buChar char="v"/>
              <a:defRPr/>
            </a:lvl1pPr>
            <a:lvl2pPr marL="688975" indent="-346075">
              <a:lnSpc>
                <a:spcPct val="110000"/>
              </a:lnSpc>
              <a:buClr>
                <a:srgbClr val="3C58AD"/>
              </a:buClr>
              <a:buFont typeface="Wingdings" panose="05000000000000000000" pitchFamily="2" charset="2"/>
              <a:buChar char="v"/>
              <a:defRPr/>
            </a:lvl2pPr>
            <a:lvl3pPr marL="1030288" indent="-344488">
              <a:lnSpc>
                <a:spcPct val="110000"/>
              </a:lnSpc>
              <a:buClr>
                <a:srgbClr val="3C58AD"/>
              </a:buClr>
              <a:buFont typeface="Wingdings" panose="05000000000000000000" pitchFamily="2" charset="2"/>
              <a:buChar char="v"/>
              <a:defRPr/>
            </a:lvl3pPr>
            <a:lvl4pPr marL="1317625" indent="-288925">
              <a:lnSpc>
                <a:spcPct val="110000"/>
              </a:lnSpc>
              <a:buClr>
                <a:srgbClr val="3C58AD"/>
              </a:buClr>
              <a:buFont typeface="Wingdings" panose="05000000000000000000" pitchFamily="2" charset="2"/>
              <a:buChar char="v"/>
              <a:defRPr/>
            </a:lvl4pPr>
            <a:lvl5pPr marL="1658938" indent="-287338">
              <a:lnSpc>
                <a:spcPct val="110000"/>
              </a:lnSpc>
              <a:buClr>
                <a:srgbClr val="3C58AD"/>
              </a:buClr>
              <a:buFont typeface="Wingdings" panose="05000000000000000000" pitchFamily="2" charset="2"/>
              <a:buChar char="v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486150" cy="365125"/>
          </a:xfrm>
        </p:spPr>
        <p:txBody>
          <a:bodyPr/>
          <a:lstStyle>
            <a:lvl1pPr>
              <a:defRPr>
                <a:solidFill>
                  <a:srgbClr val="3C58AD"/>
                </a:solidFill>
              </a:defRPr>
            </a:lvl1pPr>
          </a:lstStyle>
          <a:p>
            <a:r>
              <a:rPr lang="en-US" smtClean="0"/>
              <a:t>Kai-Wei Chang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80118" y="6356351"/>
            <a:ext cx="1335232" cy="365125"/>
          </a:xfrm>
        </p:spPr>
        <p:txBody>
          <a:bodyPr/>
          <a:lstStyle/>
          <a:p>
            <a:fld id="{5E6A3C3A-A029-4573-BC04-5DA27903A743}" type="slidenum">
              <a:rPr lang="en-US" smtClean="0"/>
              <a:t>‹#›</a:t>
            </a:fld>
            <a:endParaRPr lang="en-US" dirty="0"/>
          </a:p>
        </p:txBody>
      </p:sp>
    </p:spTree>
    <p:extLst/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735532" cy="365125"/>
          </a:xfrm>
        </p:spPr>
        <p:txBody>
          <a:bodyPr/>
          <a:lstStyle/>
          <a:p>
            <a:r>
              <a:rPr lang="en-US" smtClean="0"/>
              <a:t>Kai-Wei Chang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45036" y="6356351"/>
            <a:ext cx="1470314" cy="365125"/>
          </a:xfrm>
        </p:spPr>
        <p:txBody>
          <a:bodyPr/>
          <a:lstStyle/>
          <a:p>
            <a:fld id="{5E6A3C3A-A029-4573-BC04-5DA27903A743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Kai-Wei Chang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Kai-Wei Chang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Kai-Wei Chang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Kai-Wei Chang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73260"/>
          </a:xfrm>
        </p:spPr>
        <p:txBody>
          <a:bodyPr/>
          <a:lstStyle>
            <a:lvl1pPr>
              <a:defRPr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70861"/>
            <a:ext cx="7886700" cy="4906102"/>
          </a:xfrm>
        </p:spPr>
        <p:txBody>
          <a:bodyPr/>
          <a:lstStyle>
            <a:lvl1pPr marL="403225" indent="-403225">
              <a:lnSpc>
                <a:spcPct val="110000"/>
              </a:lnSpc>
              <a:buClr>
                <a:srgbClr val="3C58AD"/>
              </a:buClr>
              <a:buFont typeface="Wingdings" panose="05000000000000000000" pitchFamily="2" charset="2"/>
              <a:buChar char="v"/>
              <a:defRPr/>
            </a:lvl1pPr>
            <a:lvl2pPr marL="688975" indent="-346075">
              <a:lnSpc>
                <a:spcPct val="110000"/>
              </a:lnSpc>
              <a:buClr>
                <a:srgbClr val="3C58AD"/>
              </a:buClr>
              <a:buFont typeface="Wingdings" panose="05000000000000000000" pitchFamily="2" charset="2"/>
              <a:buChar char="v"/>
              <a:defRPr/>
            </a:lvl2pPr>
            <a:lvl3pPr marL="1030288" indent="-344488">
              <a:lnSpc>
                <a:spcPct val="110000"/>
              </a:lnSpc>
              <a:buClr>
                <a:srgbClr val="3C58AD"/>
              </a:buClr>
              <a:buFont typeface="Wingdings" panose="05000000000000000000" pitchFamily="2" charset="2"/>
              <a:buChar char="v"/>
              <a:defRPr/>
            </a:lvl3pPr>
            <a:lvl4pPr marL="1317625" indent="-288925">
              <a:lnSpc>
                <a:spcPct val="110000"/>
              </a:lnSpc>
              <a:buClr>
                <a:srgbClr val="3C58AD"/>
              </a:buClr>
              <a:buFont typeface="Wingdings" panose="05000000000000000000" pitchFamily="2" charset="2"/>
              <a:buChar char="v"/>
              <a:defRPr/>
            </a:lvl4pPr>
            <a:lvl5pPr marL="1658938" indent="-287338">
              <a:lnSpc>
                <a:spcPct val="110000"/>
              </a:lnSpc>
              <a:buClr>
                <a:srgbClr val="3C58AD"/>
              </a:buClr>
              <a:buFont typeface="Wingdings" panose="05000000000000000000" pitchFamily="2" charset="2"/>
              <a:buChar char="v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486150" cy="365125"/>
          </a:xfrm>
        </p:spPr>
        <p:txBody>
          <a:bodyPr/>
          <a:lstStyle/>
          <a:p>
            <a:r>
              <a:rPr lang="en-US" smtClean="0"/>
              <a:t>ML in NLP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80118" y="6356351"/>
            <a:ext cx="1335232" cy="365125"/>
          </a:xfrm>
        </p:spPr>
        <p:txBody>
          <a:bodyPr/>
          <a:lstStyle/>
          <a:p>
            <a:fld id="{5E6A3C3A-A029-4573-BC04-5DA27903A7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13649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Kai-Wei Chang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Kai-Wei Chang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Kai-Wei Chang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Kai-Wei Chang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5004048" y="6553200"/>
            <a:ext cx="3048000" cy="228600"/>
          </a:xfrm>
          <a:prstGeom prst="rect">
            <a:avLst/>
          </a:prstGeo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zh-TW" alt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5004048" y="6248400"/>
            <a:ext cx="4038600" cy="228600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altLang="zh-TW" smtClean="0"/>
              <a:t>Kai-Wei Chang</a:t>
            </a:r>
            <a:endParaRPr lang="zh-TW" alt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128248" y="6553200"/>
            <a:ext cx="914400" cy="228600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AF71DC22-0103-4060-B7D8-ECD9AE0F749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DC342-BAB6-084D-A746-C05E2622B1F7}" type="datetime1">
              <a:rPr lang="en-US" smtClean="0"/>
              <a:t>9/27/17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735532" cy="365125"/>
          </a:xfrm>
        </p:spPr>
        <p:txBody>
          <a:bodyPr/>
          <a:lstStyle/>
          <a:p>
            <a:r>
              <a:rPr lang="en-US" smtClean="0"/>
              <a:t>ML in NLP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45036" y="6356351"/>
            <a:ext cx="1470314" cy="365125"/>
          </a:xfrm>
        </p:spPr>
        <p:txBody>
          <a:bodyPr/>
          <a:lstStyle/>
          <a:p>
            <a:fld id="{5E6A3C3A-A029-4573-BC04-5DA27903A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382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26FF7-AC7D-9D46-B2C8-49547B09EB09}" type="datetime1">
              <a:rPr lang="en-US" smtClean="0"/>
              <a:t>9/27/17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ML in NLP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926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DDC85-A0C7-304F-8302-432F68F14DF3}" type="datetime1">
              <a:rPr lang="en-US" smtClean="0"/>
              <a:t>9/27/17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ML in NLP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289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650F5-DDD8-EB4B-8144-26241D6F4F64}" type="datetime1">
              <a:rPr lang="en-US" smtClean="0"/>
              <a:t>9/27/17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ML in NLP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775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82859-8B3F-4F43-A4D7-79C78B60652D}" type="datetime1">
              <a:rPr lang="en-US" smtClean="0"/>
              <a:t>9/27/17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ML in NLP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794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B1920-61ED-A245-9F69-59C491149472}" type="datetime1">
              <a:rPr lang="en-US" smtClean="0"/>
              <a:t>9/27/17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ML in NLP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7414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0C779-4538-9A40-88BB-F36AF0E35A1D}" type="datetime1">
              <a:rPr lang="en-US" smtClean="0"/>
              <a:t>9/27/17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ML in NLP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204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E4B93C-05F6-DE45-86D0-16A786FFDD79}" type="datetime1">
              <a:rPr lang="en-US" smtClean="0"/>
              <a:t>9/27/17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rgbClr val="3C58A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ML in NLP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3C58A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E6A3C3A-A029-4573-BC04-5DA27903A7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89210" cy="6858000"/>
          </a:xfrm>
          <a:prstGeom prst="rect">
            <a:avLst/>
          </a:prstGeom>
          <a:solidFill>
            <a:srgbClr val="3C58AD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78907" y="6311899"/>
            <a:ext cx="1440782" cy="43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013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98" r:id="rId12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rgbClr val="3C58AD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rgbClr val="3C58A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Kai-Wei Chang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3C58A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E6A3C3A-A029-4573-BC04-5DA27903A7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89210" cy="6858000"/>
          </a:xfrm>
          <a:prstGeom prst="rect">
            <a:avLst/>
          </a:prstGeom>
          <a:solidFill>
            <a:srgbClr val="3C58AD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78907" y="6311899"/>
            <a:ext cx="1440782" cy="43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774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rgbClr val="3C58AD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kw@kwchang.net" TargetMode="External"/><Relationship Id="rId4" Type="http://schemas.openxmlformats.org/officeDocument/2006/relationships/hyperlink" Target="https://uclanlp.github.io/CS269-17/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4.bin"/><Relationship Id="rId12" Type="http://schemas.openxmlformats.org/officeDocument/2006/relationships/image" Target="../media/image18.wmf"/><Relationship Id="rId13" Type="http://schemas.openxmlformats.org/officeDocument/2006/relationships/oleObject" Target="../embeddings/oleObject5.bin"/><Relationship Id="rId14" Type="http://schemas.openxmlformats.org/officeDocument/2006/relationships/image" Target="../media/image19.wmf"/><Relationship Id="rId15" Type="http://schemas.openxmlformats.org/officeDocument/2006/relationships/oleObject" Target="../embeddings/oleObject6.bin"/><Relationship Id="rId16" Type="http://schemas.openxmlformats.org/officeDocument/2006/relationships/image" Target="../media/image20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15.wmf"/><Relationship Id="rId7" Type="http://schemas.openxmlformats.org/officeDocument/2006/relationships/oleObject" Target="../embeddings/oleObject2.bin"/><Relationship Id="rId8" Type="http://schemas.openxmlformats.org/officeDocument/2006/relationships/image" Target="../media/image16.wmf"/><Relationship Id="rId9" Type="http://schemas.openxmlformats.org/officeDocument/2006/relationships/oleObject" Target="../embeddings/oleObject3.bin"/><Relationship Id="rId10" Type="http://schemas.openxmlformats.org/officeDocument/2006/relationships/image" Target="../media/image17.w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4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29.png"/><Relationship Id="rId5" Type="http://schemas.openxmlformats.org/officeDocument/2006/relationships/image" Target="../media/image36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48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48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tif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f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0.em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1.emf"/><Relationship Id="rId3" Type="http://schemas.openxmlformats.org/officeDocument/2006/relationships/hyperlink" Target="http://www.csie.ntu.edu.tw/~cjlin/libsvm/js-toy/example.html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1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Relationship Id="rId3" Type="http://schemas.openxmlformats.org/officeDocument/2006/relationships/image" Target="../media/image66.tiff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Relationship Id="rId3" Type="http://schemas.openxmlformats.org/officeDocument/2006/relationships/image" Target="../media/image67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Relationship Id="rId3" Type="http://schemas.openxmlformats.org/officeDocument/2006/relationships/image" Target="../media/image72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0.png"/><Relationship Id="rId3" Type="http://schemas.openxmlformats.org/officeDocument/2006/relationships/image" Target="../media/image73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Relationship Id="rId3" Type="http://schemas.openxmlformats.org/officeDocument/2006/relationships/image" Target="../media/image7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2" Type="http://schemas.openxmlformats.org/officeDocument/2006/relationships/image" Target="NUL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0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0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8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1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Relationship Id="rId3" Type="http://schemas.openxmlformats.org/officeDocument/2006/relationships/image" Target="../media/image4.tiff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4" Type="http://schemas.openxmlformats.org/officeDocument/2006/relationships/image" Target="../media/image101.png"/><Relationship Id="rId5" Type="http://schemas.openxmlformats.org/officeDocument/2006/relationships/image" Target="../media/image102.png"/><Relationship Id="rId6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0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png"/><Relationship Id="rId3" Type="http://schemas.openxmlformats.org/officeDocument/2006/relationships/image" Target="../media/image105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970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50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60.png"/><Relationship Id="rId6" Type="http://schemas.openxmlformats.org/officeDocument/2006/relationships/image" Target="../media/image29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29.png"/><Relationship Id="rId5" Type="http://schemas.openxmlformats.org/officeDocument/2006/relationships/image" Target="../media/image850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Lecture </a:t>
            </a:r>
            <a:r>
              <a:rPr lang="en-US" dirty="0" smtClean="0"/>
              <a:t>2: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Binary </a:t>
            </a:r>
            <a:r>
              <a:rPr lang="en-US" dirty="0" smtClean="0"/>
              <a:t>Classification</a:t>
            </a:r>
            <a:r>
              <a:rPr lang="en-US" dirty="0"/>
              <a:t> 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7103076" cy="2073832"/>
          </a:xfrm>
        </p:spPr>
        <p:txBody>
          <a:bodyPr>
            <a:normAutofit lnSpcReduction="10000"/>
          </a:bodyPr>
          <a:lstStyle/>
          <a:p>
            <a:endParaRPr lang="en-US" dirty="0"/>
          </a:p>
          <a:p>
            <a:r>
              <a:rPr lang="en-US" dirty="0"/>
              <a:t>Kai-Wei Chang</a:t>
            </a:r>
          </a:p>
          <a:p>
            <a:r>
              <a:rPr lang="en-US" dirty="0"/>
              <a:t>CS @ </a:t>
            </a:r>
            <a:r>
              <a:rPr lang="en-US" dirty="0" smtClean="0"/>
              <a:t>UCLA</a:t>
            </a:r>
            <a:endParaRPr lang="en-US" dirty="0"/>
          </a:p>
          <a:p>
            <a:r>
              <a:rPr lang="en-US" dirty="0">
                <a:hlinkClick r:id="rId3"/>
              </a:rPr>
              <a:t>kw@kwchang.net</a:t>
            </a:r>
            <a:endParaRPr lang="en-US" dirty="0"/>
          </a:p>
          <a:p>
            <a:endParaRPr lang="en-US" dirty="0"/>
          </a:p>
          <a:p>
            <a:r>
              <a:rPr lang="en-US" dirty="0"/>
              <a:t>Couse webpage: </a:t>
            </a:r>
            <a:r>
              <a:rPr lang="en-US" dirty="0">
                <a:hlinkClick r:id="rId4"/>
              </a:rPr>
              <a:t>https://uclanlp.github.io/CS269-17</a:t>
            </a:r>
            <a:r>
              <a:rPr lang="en-US" dirty="0" smtClean="0">
                <a:hlinkClick r:id="rId4"/>
              </a:rPr>
              <a:t>/</a:t>
            </a: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ML in NLP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5064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5231536" y="1299355"/>
            <a:ext cx="3318299" cy="4965977"/>
          </a:xfrm>
          <a:prstGeom prst="roundRect">
            <a:avLst>
              <a:gd name="adj" fmla="val 7897"/>
            </a:avLst>
          </a:prstGeom>
          <a:solidFill>
            <a:srgbClr val="FFFFCC"/>
          </a:solidFill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tIns="0" rIns="0" rtlCol="0" anchor="t" anchorCtr="1"/>
          <a:lstStyle/>
          <a:p>
            <a:pPr algn="ctr"/>
            <a:r>
              <a:rPr lang="en-US" sz="3600" dirty="0" smtClean="0"/>
              <a:t>Output</a:t>
            </a:r>
            <a:endParaRPr lang="en-US" sz="3600" dirty="0"/>
          </a:p>
          <a:p>
            <a:pPr algn="ctr"/>
            <a:endParaRPr lang="en-US" sz="3600" dirty="0"/>
          </a:p>
          <a:p>
            <a:pPr algn="ctr"/>
            <a:endParaRPr lang="en-US" sz="3600" dirty="0" smtClean="0"/>
          </a:p>
          <a:p>
            <a:pPr algn="ctr"/>
            <a:r>
              <a:rPr lang="en-US" sz="3600" dirty="0" smtClean="0"/>
              <a:t>y∈ </a:t>
            </a:r>
            <a:r>
              <a:rPr lang="en-US" sz="3600" b="1" dirty="0">
                <a:latin typeface="Lucida Calligraphy"/>
                <a:cs typeface="Lucida Calligraphy"/>
              </a:rPr>
              <a:t>Y</a:t>
            </a:r>
            <a:endParaRPr lang="en-US" sz="3600" b="1" dirty="0" smtClean="0">
              <a:latin typeface="Lucida Calligraphy"/>
              <a:cs typeface="Lucida Calligraphy"/>
            </a:endParaRPr>
          </a:p>
          <a:p>
            <a:pPr algn="ctr"/>
            <a:endParaRPr lang="en-US" sz="3200" dirty="0" smtClean="0"/>
          </a:p>
          <a:p>
            <a:pPr algn="ctr"/>
            <a:r>
              <a:rPr lang="en-US" sz="3200" dirty="0" smtClean="0"/>
              <a:t>An item </a:t>
            </a:r>
            <a:r>
              <a:rPr lang="en-US" sz="3200" b="1" dirty="0" smtClean="0"/>
              <a:t>y</a:t>
            </a:r>
            <a:r>
              <a:rPr lang="en-US" sz="3200" dirty="0" smtClean="0"/>
              <a:t> </a:t>
            </a:r>
            <a:br>
              <a:rPr lang="en-US" sz="3200" dirty="0" smtClean="0"/>
            </a:br>
            <a:r>
              <a:rPr lang="en-US" sz="3200" dirty="0" smtClean="0"/>
              <a:t>drawn from a </a:t>
            </a:r>
            <a:r>
              <a:rPr lang="en-US" sz="3200" dirty="0" smtClean="0">
                <a:solidFill>
                  <a:srgbClr val="C00000"/>
                </a:solidFill>
              </a:rPr>
              <a:t>label space </a:t>
            </a:r>
            <a:r>
              <a:rPr lang="en-US" sz="3200" b="1" dirty="0" smtClean="0">
                <a:solidFill>
                  <a:srgbClr val="C00000"/>
                </a:solidFill>
                <a:latin typeface="Lucida Calligraphy"/>
                <a:cs typeface="Lucida Calligraphy"/>
              </a:rPr>
              <a:t>Y</a:t>
            </a:r>
            <a:endParaRPr lang="en-US" sz="3200" dirty="0">
              <a:solidFill>
                <a:srgbClr val="C00000"/>
              </a:solidFill>
              <a:latin typeface="Lucida Calligraphy"/>
              <a:cs typeface="Lucida Calligraphy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63426" y="1299355"/>
            <a:ext cx="3318299" cy="4965977"/>
          </a:xfrm>
          <a:prstGeom prst="roundRect">
            <a:avLst>
              <a:gd name="adj" fmla="val 7897"/>
            </a:avLst>
          </a:prstGeom>
          <a:solidFill>
            <a:srgbClr val="FFFFCC"/>
          </a:solidFill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tIns="0" rIns="0" rtlCol="0" anchor="t" anchorCtr="1"/>
          <a:lstStyle/>
          <a:p>
            <a:pPr algn="ctr"/>
            <a:r>
              <a:rPr lang="en-US" sz="3600" dirty="0" smtClean="0"/>
              <a:t>Input</a:t>
            </a:r>
          </a:p>
          <a:p>
            <a:pPr algn="ctr"/>
            <a:endParaRPr lang="en-US" sz="3600" dirty="0" smtClean="0"/>
          </a:p>
          <a:p>
            <a:pPr algn="ctr"/>
            <a:endParaRPr lang="en-US" sz="3600" dirty="0"/>
          </a:p>
          <a:p>
            <a:pPr algn="ctr"/>
            <a:r>
              <a:rPr lang="en-US" sz="3600" b="1" dirty="0" smtClean="0"/>
              <a:t>x</a:t>
            </a:r>
            <a:r>
              <a:rPr lang="en-US" sz="3600" dirty="0" smtClean="0"/>
              <a:t>∈ </a:t>
            </a:r>
            <a:r>
              <a:rPr lang="en-US" sz="3600" b="1" dirty="0" smtClean="0">
                <a:latin typeface="Lucida Calligraphy"/>
                <a:cs typeface="Lucida Calligraphy"/>
              </a:rPr>
              <a:t>X</a:t>
            </a:r>
          </a:p>
          <a:p>
            <a:pPr algn="ctr"/>
            <a:endParaRPr lang="en-US" sz="3600" b="1" dirty="0" smtClean="0"/>
          </a:p>
          <a:p>
            <a:pPr algn="ctr"/>
            <a:r>
              <a:rPr lang="en-US" sz="3200" dirty="0" smtClean="0"/>
              <a:t>An item </a:t>
            </a:r>
            <a:r>
              <a:rPr lang="en-US" sz="3200" b="1" dirty="0" smtClean="0"/>
              <a:t>x</a:t>
            </a:r>
            <a:r>
              <a:rPr lang="en-US" sz="3200" dirty="0" smtClean="0"/>
              <a:t> </a:t>
            </a:r>
            <a:br>
              <a:rPr lang="en-US" sz="3200" dirty="0" smtClean="0"/>
            </a:br>
            <a:r>
              <a:rPr lang="en-US" sz="3200" dirty="0" smtClean="0"/>
              <a:t>drawn from an </a:t>
            </a:r>
            <a:r>
              <a:rPr lang="en-US" sz="3200" dirty="0" smtClean="0">
                <a:solidFill>
                  <a:srgbClr val="C00000"/>
                </a:solidFill>
              </a:rPr>
              <a:t>instance space </a:t>
            </a:r>
            <a:r>
              <a:rPr lang="en-US" sz="3200" b="1" dirty="0" smtClean="0">
                <a:solidFill>
                  <a:srgbClr val="C00000"/>
                </a:solidFill>
                <a:latin typeface="Lucida Calligraphy"/>
                <a:cs typeface="Lucida Calligraphy"/>
              </a:rPr>
              <a:t>X</a:t>
            </a:r>
            <a:endParaRPr lang="en-US" sz="3200" b="1" dirty="0">
              <a:solidFill>
                <a:srgbClr val="C00000"/>
              </a:solidFill>
              <a:latin typeface="Lucida Calligraphy"/>
              <a:cs typeface="Lucida Calligraphy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ight Arrow 4"/>
              <p:cNvSpPr/>
              <p:nvPr/>
            </p:nvSpPr>
            <p:spPr>
              <a:xfrm>
                <a:off x="3113612" y="2881410"/>
                <a:ext cx="3193143" cy="1659956"/>
              </a:xfrm>
              <a:prstGeom prst="rightArrow">
                <a:avLst>
                  <a:gd name="adj1" fmla="val 62469"/>
                  <a:gd name="adj2" fmla="val 40368"/>
                </a:avLst>
              </a:prstGeom>
              <a:solidFill>
                <a:srgbClr val="FF9900"/>
              </a:solidFill>
              <a:ln w="38100" cmpd="sng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3200" dirty="0" smtClean="0"/>
                  <a:t>Learned Model</a:t>
                </a:r>
                <a:r>
                  <a:rPr lang="en-US" sz="3200" b="1" dirty="0" smtClean="0"/>
                  <a:t/>
                </a:r>
                <a:br>
                  <a:rPr lang="en-US" sz="3200" b="1" dirty="0" smtClean="0"/>
                </a:br>
                <a:r>
                  <a:rPr lang="en-US" sz="3200" b="1" dirty="0" smtClean="0"/>
                  <a:t>y </a:t>
                </a:r>
                <a:r>
                  <a:rPr lang="en-US" sz="3200" dirty="0" smtClean="0"/>
                  <a:t>=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charset="0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charset="0"/>
                          </a:rPr>
                          <m:t>𝑥</m:t>
                        </m:r>
                      </m:e>
                    </m:d>
                  </m:oMath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5" name="Right Arrow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3612" y="2881410"/>
                <a:ext cx="3193143" cy="1659956"/>
              </a:xfrm>
              <a:prstGeom prst="rightArrow">
                <a:avLst>
                  <a:gd name="adj1" fmla="val 62469"/>
                  <a:gd name="adj2" fmla="val 40368"/>
                </a:avLst>
              </a:prstGeom>
              <a:blipFill rotWithShape="0">
                <a:blip r:embed="rId2"/>
                <a:stretch>
                  <a:fillRect/>
                </a:stretch>
              </a:blipFill>
              <a:ln w="38100" cmpd="sng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Supervised learning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0C921938-476A-4922-BE24-3B8F6A2854D9}" type="slidenum">
              <a:rPr lang="en-US" smtClean="0"/>
              <a:pPr/>
              <a:t>10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ight Arrow 9"/>
              <p:cNvSpPr/>
              <p:nvPr/>
            </p:nvSpPr>
            <p:spPr>
              <a:xfrm>
                <a:off x="3113612" y="1417638"/>
                <a:ext cx="3193143" cy="1659956"/>
              </a:xfrm>
              <a:prstGeom prst="rightArrow">
                <a:avLst>
                  <a:gd name="adj1" fmla="val 62469"/>
                  <a:gd name="adj2" fmla="val 40368"/>
                </a:avLst>
              </a:prstGeom>
              <a:solidFill>
                <a:schemeClr val="bg1"/>
              </a:solidFill>
              <a:ln w="53975" cmpd="sng">
                <a:solidFill>
                  <a:schemeClr val="tx1"/>
                </a:solidFill>
                <a:prstDash val="sysDot"/>
              </a:ln>
              <a:effec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2800" dirty="0" smtClean="0"/>
                  <a:t>Target function</a:t>
                </a:r>
              </a:p>
              <a:p>
                <a:pPr algn="ctr"/>
                <a:r>
                  <a:rPr lang="en-US" sz="3200" b="1" dirty="0" smtClean="0"/>
                  <a:t>y </a:t>
                </a:r>
                <a:r>
                  <a:rPr lang="en-US" sz="3200" dirty="0" smtClean="0"/>
                  <a:t>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b="0" i="1" dirty="0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3200" b="0" i="1" dirty="0" smtClean="0">
                            <a:latin typeface="Cambria Math" charset="0"/>
                          </a:rPr>
                          <m:t>𝑓</m:t>
                        </m:r>
                      </m:e>
                      <m:sup>
                        <m:r>
                          <a:rPr lang="en-US" sz="3200" b="0" i="1" dirty="0" smtClean="0">
                            <a:latin typeface="Cambria Math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3200" dirty="0" smtClean="0"/>
                  <a:t>(</a:t>
                </a:r>
                <a:r>
                  <a:rPr lang="en-US" sz="3200" b="1" dirty="0" smtClean="0"/>
                  <a:t>x</a:t>
                </a:r>
                <a:r>
                  <a:rPr lang="en-US" sz="3200" dirty="0" smtClean="0"/>
                  <a:t>)</a:t>
                </a:r>
                <a:r>
                  <a:rPr lang="en-US" sz="3200" b="1" dirty="0" smtClean="0"/>
                  <a:t> </a:t>
                </a:r>
                <a:endParaRPr lang="en-US" sz="3200" b="1" dirty="0"/>
              </a:p>
            </p:txBody>
          </p:sp>
        </mc:Choice>
        <mc:Fallback xmlns="">
          <p:sp>
            <p:nvSpPr>
              <p:cNvPr id="10" name="Right Arrow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3612" y="1417638"/>
                <a:ext cx="3193143" cy="1659956"/>
              </a:xfrm>
              <a:prstGeom prst="rightArrow">
                <a:avLst>
                  <a:gd name="adj1" fmla="val 62469"/>
                  <a:gd name="adj2" fmla="val 40368"/>
                </a:avLst>
              </a:prstGeom>
              <a:blipFill rotWithShape="0">
                <a:blip r:embed="rId3"/>
                <a:stretch>
                  <a:fillRect/>
                </a:stretch>
              </a:blipFill>
              <a:ln w="53975" cmpd="sng">
                <a:solidFill>
                  <a:schemeClr val="tx1"/>
                </a:solidFill>
                <a:prstDash val="sysDot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CS6501 Lecture 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558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463426" y="1299355"/>
            <a:ext cx="3318299" cy="4965977"/>
          </a:xfrm>
          <a:prstGeom prst="roundRect">
            <a:avLst>
              <a:gd name="adj" fmla="val 7897"/>
            </a:avLst>
          </a:prstGeom>
          <a:solidFill>
            <a:srgbClr val="FFFFCC"/>
          </a:solidFill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tIns="0" rIns="0" rtlCol="0" anchor="t" anchorCtr="1"/>
          <a:lstStyle/>
          <a:p>
            <a:pPr algn="ctr"/>
            <a:r>
              <a:rPr lang="en-US" sz="3600" dirty="0" smtClean="0"/>
              <a:t>Input</a:t>
            </a:r>
          </a:p>
          <a:p>
            <a:pPr algn="ctr"/>
            <a:endParaRPr lang="en-US" sz="3600" dirty="0" smtClean="0"/>
          </a:p>
          <a:p>
            <a:pPr algn="ctr"/>
            <a:endParaRPr lang="en-US" sz="3600" dirty="0"/>
          </a:p>
          <a:p>
            <a:pPr algn="ctr"/>
            <a:r>
              <a:rPr lang="en-US" sz="3600" b="1" smtClean="0"/>
              <a:t>x</a:t>
            </a:r>
            <a:r>
              <a:rPr lang="en-US" sz="3600" dirty="0" smtClean="0"/>
              <a:t>∈ </a:t>
            </a:r>
            <a:r>
              <a:rPr lang="en-US" sz="3600" b="1" dirty="0" smtClean="0">
                <a:latin typeface="Lucida Calligraphy"/>
                <a:cs typeface="Lucida Calligraphy"/>
              </a:rPr>
              <a:t>X</a:t>
            </a:r>
          </a:p>
          <a:p>
            <a:pPr algn="ctr"/>
            <a:endParaRPr lang="en-US" sz="3600" b="1" dirty="0" smtClean="0"/>
          </a:p>
          <a:p>
            <a:pPr algn="ctr"/>
            <a:r>
              <a:rPr lang="en-US" sz="3200" dirty="0" smtClean="0"/>
              <a:t>An item </a:t>
            </a:r>
            <a:r>
              <a:rPr lang="en-US" sz="3200" b="1" dirty="0" smtClean="0"/>
              <a:t>x</a:t>
            </a:r>
            <a:r>
              <a:rPr lang="en-US" sz="3200" dirty="0" smtClean="0"/>
              <a:t> </a:t>
            </a:r>
            <a:br>
              <a:rPr lang="en-US" sz="3200" dirty="0" smtClean="0"/>
            </a:br>
            <a:r>
              <a:rPr lang="en-US" sz="3200" dirty="0" smtClean="0"/>
              <a:t>drawn from an </a:t>
            </a:r>
            <a:r>
              <a:rPr lang="en-US" sz="3200" dirty="0" smtClean="0">
                <a:solidFill>
                  <a:srgbClr val="C00000"/>
                </a:solidFill>
              </a:rPr>
              <a:t>instance space </a:t>
            </a:r>
            <a:r>
              <a:rPr lang="en-US" sz="3200" b="1" dirty="0" smtClean="0">
                <a:solidFill>
                  <a:srgbClr val="C00000"/>
                </a:solidFill>
                <a:latin typeface="Lucida Calligraphy"/>
                <a:cs typeface="Lucida Calligraphy"/>
              </a:rPr>
              <a:t>X</a:t>
            </a:r>
            <a:endParaRPr lang="en-US" sz="3200" b="1" dirty="0">
              <a:solidFill>
                <a:srgbClr val="C00000"/>
              </a:solidFill>
              <a:latin typeface="Lucida Calligraphy"/>
              <a:cs typeface="Lucida Calligraphy"/>
            </a:endParaRPr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Supervised learning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0C921938-476A-4922-BE24-3B8F6A2854D9}" type="slidenum">
              <a:rPr lang="en-US" smtClean="0"/>
              <a:pPr/>
              <a:t>11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4114065" y="2687972"/>
                <a:ext cx="4401285" cy="2123658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 smtClean="0"/>
                  <a:t>x is represented in a </a:t>
                </a:r>
                <a:r>
                  <a:rPr lang="en-US" sz="2200" dirty="0">
                    <a:solidFill>
                      <a:srgbClr val="3C58AD"/>
                    </a:solidFill>
                  </a:rPr>
                  <a:t>feature </a:t>
                </a:r>
                <a:r>
                  <a:rPr lang="en-US" sz="2200" dirty="0" smtClean="0">
                    <a:solidFill>
                      <a:srgbClr val="3C58AD"/>
                    </a:solidFill>
                  </a:rPr>
                  <a:t>space</a:t>
                </a:r>
              </a:p>
              <a:p>
                <a:pPr marL="342900" indent="-342900">
                  <a:buFontTx/>
                  <a:buChar char="-"/>
                </a:pPr>
                <a:r>
                  <a:rPr lang="en-US" sz="2200" dirty="0" smtClean="0"/>
                  <a:t>Typically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charset="0"/>
                      </a:rPr>
                      <m:t>𝑥</m:t>
                    </m:r>
                    <m:r>
                      <a:rPr lang="en-US" sz="2200" b="0" i="1" smtClean="0">
                        <a:latin typeface="Cambria Math" charset="0"/>
                      </a:rPr>
                      <m:t>∈</m:t>
                    </m:r>
                    <m:sSup>
                      <m:sSupPr>
                        <m:ctrlPr>
                          <a:rPr lang="en-US" sz="2200" b="0" i="1" smtClean="0">
                            <a:latin typeface="Cambria Math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200" b="0" i="1" smtClean="0"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sz="2200" b="0" i="1" smtClean="0">
                                <a:latin typeface="Cambria Math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en-US" sz="2200" b="0" i="1" smtClean="0">
                            <a:latin typeface="Cambria Math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2200" dirty="0" smtClean="0"/>
                  <a:t> 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latin typeface="Cambria Math" charset="0"/>
                          </a:rPr>
                          <m:t>𝑅</m:t>
                        </m:r>
                      </m:e>
                      <m:sup>
                        <m:r>
                          <a:rPr lang="en-US" sz="2200" b="0" i="1" smtClean="0">
                            <a:latin typeface="Cambria Math" charset="0"/>
                          </a:rPr>
                          <m:t>𝑁</m:t>
                        </m:r>
                      </m:sup>
                    </m:sSup>
                  </m:oMath>
                </a14:m>
                <a:endParaRPr lang="en-US" sz="2200" b="0" dirty="0" smtClean="0"/>
              </a:p>
              <a:p>
                <a:pPr marL="342900" indent="-342900">
                  <a:buFontTx/>
                  <a:buChar char="-"/>
                </a:pPr>
                <a:r>
                  <a:rPr lang="en-US" sz="2200" dirty="0" smtClean="0"/>
                  <a:t>Usually represented as a </a:t>
                </a:r>
                <a:r>
                  <a:rPr lang="en-US" sz="2200" dirty="0" smtClean="0">
                    <a:solidFill>
                      <a:srgbClr val="3C58AD"/>
                    </a:solidFill>
                  </a:rPr>
                  <a:t>vector</a:t>
                </a:r>
              </a:p>
              <a:p>
                <a:pPr marL="342900" indent="-342900">
                  <a:buFontTx/>
                  <a:buChar char="-"/>
                </a:pPr>
                <a:r>
                  <a:rPr lang="en-US" sz="2200" b="0" dirty="0" smtClean="0"/>
                  <a:t>We call it </a:t>
                </a:r>
                <a:r>
                  <a:rPr lang="en-US" sz="2200" b="0" dirty="0" smtClean="0">
                    <a:solidFill>
                      <a:srgbClr val="3C58AD"/>
                    </a:solidFill>
                  </a:rPr>
                  <a:t>input vector</a:t>
                </a:r>
              </a:p>
              <a:p>
                <a:endParaRPr lang="en-US" sz="2200" dirty="0" smtClean="0"/>
              </a:p>
              <a:p>
                <a:endParaRPr lang="en-US" sz="22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065" y="2687972"/>
                <a:ext cx="4401285" cy="2123658"/>
              </a:xfrm>
              <a:prstGeom prst="rect">
                <a:avLst/>
              </a:prstGeom>
              <a:blipFill rotWithShape="0">
                <a:blip r:embed="rId2"/>
                <a:stretch>
                  <a:fillRect l="-1511" t="-1130"/>
                </a:stretch>
              </a:blipFill>
              <a:ln w="3810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CS6501 Lecture 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0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5231536" y="1299355"/>
            <a:ext cx="3318299" cy="4965977"/>
          </a:xfrm>
          <a:prstGeom prst="roundRect">
            <a:avLst>
              <a:gd name="adj" fmla="val 7897"/>
            </a:avLst>
          </a:prstGeom>
          <a:solidFill>
            <a:srgbClr val="FFFFCC"/>
          </a:solidFill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tIns="0" rIns="0" rtlCol="0" anchor="t" anchorCtr="1"/>
          <a:lstStyle/>
          <a:p>
            <a:pPr algn="ctr"/>
            <a:r>
              <a:rPr lang="en-US" sz="3600" dirty="0" smtClean="0"/>
              <a:t>Output</a:t>
            </a:r>
            <a:endParaRPr lang="en-US" sz="3600" dirty="0"/>
          </a:p>
          <a:p>
            <a:pPr algn="ctr"/>
            <a:endParaRPr lang="en-US" sz="3600" dirty="0"/>
          </a:p>
          <a:p>
            <a:pPr algn="ctr"/>
            <a:endParaRPr lang="en-US" sz="3600" dirty="0" smtClean="0"/>
          </a:p>
          <a:p>
            <a:pPr algn="ctr"/>
            <a:r>
              <a:rPr lang="en-US" sz="3600" dirty="0" smtClean="0"/>
              <a:t>y∈ </a:t>
            </a:r>
            <a:r>
              <a:rPr lang="en-US" sz="3600" b="1" dirty="0">
                <a:latin typeface="Lucida Calligraphy"/>
                <a:cs typeface="Lucida Calligraphy"/>
              </a:rPr>
              <a:t>Y</a:t>
            </a:r>
            <a:endParaRPr lang="en-US" sz="3600" b="1" dirty="0" smtClean="0">
              <a:latin typeface="Lucida Calligraphy"/>
              <a:cs typeface="Lucida Calligraphy"/>
            </a:endParaRPr>
          </a:p>
          <a:p>
            <a:pPr algn="ctr"/>
            <a:endParaRPr lang="en-US" sz="3200" dirty="0" smtClean="0"/>
          </a:p>
          <a:p>
            <a:pPr algn="ctr"/>
            <a:r>
              <a:rPr lang="en-US" sz="3200" dirty="0" smtClean="0"/>
              <a:t>An item </a:t>
            </a:r>
            <a:r>
              <a:rPr lang="en-US" sz="3200" b="1" dirty="0" smtClean="0"/>
              <a:t>y</a:t>
            </a:r>
            <a:r>
              <a:rPr lang="en-US" sz="3200" dirty="0" smtClean="0"/>
              <a:t> </a:t>
            </a:r>
            <a:br>
              <a:rPr lang="en-US" sz="3200" dirty="0" smtClean="0"/>
            </a:br>
            <a:r>
              <a:rPr lang="en-US" sz="3200" dirty="0" smtClean="0"/>
              <a:t>drawn from a </a:t>
            </a:r>
            <a:r>
              <a:rPr lang="en-US" sz="3200" dirty="0" smtClean="0">
                <a:solidFill>
                  <a:srgbClr val="C00000"/>
                </a:solidFill>
              </a:rPr>
              <a:t>label space </a:t>
            </a:r>
            <a:r>
              <a:rPr lang="en-US" sz="3200" b="1" dirty="0" smtClean="0">
                <a:solidFill>
                  <a:srgbClr val="C00000"/>
                </a:solidFill>
                <a:latin typeface="Lucida Calligraphy"/>
                <a:cs typeface="Lucida Calligraphy"/>
              </a:rPr>
              <a:t>Y</a:t>
            </a:r>
            <a:endParaRPr lang="en-US" sz="3200" dirty="0">
              <a:solidFill>
                <a:srgbClr val="C00000"/>
              </a:solidFill>
              <a:latin typeface="Lucida Calligraphy"/>
              <a:cs typeface="Lucida Calligraphy"/>
            </a:endParaRPr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Supervised learning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0C921938-476A-4922-BE24-3B8F6A2854D9}" type="slidenum">
              <a:rPr lang="en-US" smtClean="0"/>
              <a:pPr/>
              <a:t>12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34056" y="1405710"/>
                <a:ext cx="4401285" cy="4647426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 smtClean="0"/>
                  <a:t>y is represented in </a:t>
                </a:r>
                <a:r>
                  <a:rPr lang="en-US" sz="2200" dirty="0" smtClean="0">
                    <a:solidFill>
                      <a:srgbClr val="3C58AD"/>
                    </a:solidFill>
                  </a:rPr>
                  <a:t>output space (label space)</a:t>
                </a:r>
              </a:p>
              <a:p>
                <a:r>
                  <a:rPr lang="en-US" sz="2200" dirty="0" smtClean="0"/>
                  <a:t>Different kinds of output:</a:t>
                </a:r>
              </a:p>
              <a:p>
                <a:endParaRPr lang="en-US" sz="2200" b="0" dirty="0" smtClean="0">
                  <a:solidFill>
                    <a:srgbClr val="3C58AD"/>
                  </a:solidFill>
                </a:endParaRPr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sz="2400" dirty="0" smtClean="0"/>
                  <a:t>Binary </a:t>
                </a:r>
                <a:r>
                  <a:rPr lang="en-US" sz="2400" dirty="0"/>
                  <a:t>classification: </a:t>
                </a:r>
                <a:r>
                  <a:rPr lang="en-US" sz="2400" dirty="0" smtClean="0"/>
                  <a:t> </a:t>
                </a:r>
                <a:r>
                  <a:rPr lang="en-US" sz="2400" b="0" i="1" dirty="0" smtClean="0">
                    <a:latin typeface="Cambria Math" charset="0"/>
                  </a:rPr>
                  <a:t/>
                </a:r>
                <a:br>
                  <a:rPr lang="en-US" sz="2400" b="0" i="1" dirty="0" smtClean="0">
                    <a:latin typeface="Cambria Math" charset="0"/>
                  </a:rPr>
                </a:br>
                <a:r>
                  <a:rPr lang="en-US" sz="2400" b="0" i="1" dirty="0" smtClean="0">
                    <a:latin typeface="Cambria Math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</a:rPr>
                      <m:t>𝑦</m:t>
                    </m:r>
                    <m:r>
                      <m:rPr>
                        <m:lit/>
                      </m:rPr>
                      <a:rPr lang="en-US" sz="2400" b="0" i="1" smtClean="0">
                        <a:latin typeface="Cambria Math" charset="0"/>
                      </a:rPr>
                      <m:t> </m:t>
                    </m:r>
                    <m:r>
                      <a:rPr lang="en-US" sz="2400" b="0" i="1" smtClean="0">
                        <a:latin typeface="Cambria Math" charset="0"/>
                      </a:rPr>
                      <m:t>∈</m:t>
                    </m:r>
                  </m:oMath>
                </a14:m>
                <a:r>
                  <a:rPr lang="en-US" sz="2400" dirty="0" smtClean="0"/>
                  <a:t> {-</a:t>
                </a:r>
                <a:r>
                  <a:rPr lang="en-US" sz="2400" dirty="0"/>
                  <a:t>1,1} </a:t>
                </a:r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sz="2400" dirty="0" smtClean="0"/>
                  <a:t>Multiclass </a:t>
                </a:r>
                <a:r>
                  <a:rPr lang="en-US" sz="2400" dirty="0"/>
                  <a:t>classification</a:t>
                </a:r>
                <a:r>
                  <a:rPr lang="en-US" sz="2400" dirty="0" smtClean="0"/>
                  <a:t>:</a:t>
                </a:r>
                <a:br>
                  <a:rPr lang="en-US" sz="2400" dirty="0" smtClean="0"/>
                </a:br>
                <a:r>
                  <a:rPr lang="en-US" sz="2400" dirty="0" smtClean="0"/>
                  <a:t> 	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</a:rPr>
                      <m:t>𝑦</m:t>
                    </m:r>
                    <m:r>
                      <a:rPr lang="en-US" sz="2400" b="0" i="1" smtClean="0">
                        <a:latin typeface="Cambria Math" charset="0"/>
                      </a:rPr>
                      <m:t>∈{1,2,3,…</m:t>
                    </m:r>
                    <m:r>
                      <a:rPr lang="en-US" sz="2400" b="0" i="1" smtClean="0">
                        <a:latin typeface="Cambria Math" charset="0"/>
                      </a:rPr>
                      <m:t>𝐾</m:t>
                    </m:r>
                    <m:r>
                      <a:rPr lang="en-US" sz="2400" b="0" i="1" smtClean="0">
                        <a:latin typeface="Cambria Math" charset="0"/>
                      </a:rPr>
                      <m:t>}</m:t>
                    </m:r>
                  </m:oMath>
                </a14:m>
                <a:endParaRPr lang="en-US" sz="2400" dirty="0"/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sz="2400" dirty="0" smtClean="0"/>
                  <a:t>Regression:</a:t>
                </a:r>
                <a:br>
                  <a:rPr lang="en-US" sz="2400" dirty="0" smtClean="0"/>
                </a:br>
                <a:r>
                  <a:rPr lang="en-US" sz="2400" dirty="0" smtClean="0"/>
                  <a:t> 	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</a:rPr>
                      <m:t>𝑦</m:t>
                    </m:r>
                    <m:r>
                      <a:rPr lang="en-US" sz="2400" b="0" i="1" smtClean="0">
                        <a:latin typeface="Cambria Math" charset="0"/>
                      </a:rPr>
                      <m:t>∈</m:t>
                    </m:r>
                    <m:r>
                      <a:rPr lang="en-US" sz="2400" b="0" i="1" smtClean="0">
                        <a:latin typeface="Cambria Math" charset="0"/>
                      </a:rPr>
                      <m:t>𝑅</m:t>
                    </m:r>
                  </m:oMath>
                </a14:m>
                <a:endParaRPr lang="en-US" sz="2400" b="0" dirty="0" smtClean="0"/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sz="2200" dirty="0" smtClean="0"/>
                  <a:t>Structured output</a:t>
                </a:r>
                <a:br>
                  <a:rPr lang="en-US" sz="2200" dirty="0" smtClean="0"/>
                </a:br>
                <a:r>
                  <a:rPr lang="en-US" sz="2000" dirty="0"/>
                  <a:t>	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charset="0"/>
                      </a:rPr>
                      <m:t>𝑦</m:t>
                    </m:r>
                    <m:r>
                      <a:rPr lang="en-US" sz="2000" i="1">
                        <a:latin typeface="Cambria Math" charset="0"/>
                      </a:rPr>
                      <m:t>∈</m:t>
                    </m:r>
                    <m:sSup>
                      <m:sSupPr>
                        <m:ctrlPr>
                          <a:rPr lang="en-US" sz="2000" b="0" i="1" smtClean="0">
                            <a:latin typeface="Cambria Math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000" i="1"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 charset="0"/>
                              </a:rPr>
                              <m:t>1,2,3,…</m:t>
                            </m:r>
                            <m:r>
                              <a:rPr lang="en-US" sz="2000" i="1">
                                <a:latin typeface="Cambria Math" charset="0"/>
                              </a:rPr>
                              <m:t>𝐾</m:t>
                            </m:r>
                          </m:e>
                        </m:d>
                      </m:e>
                      <m:sup>
                        <m:r>
                          <a:rPr lang="en-US" sz="2000" b="0" i="1" smtClean="0">
                            <a:latin typeface="Cambria Math" charset="0"/>
                          </a:rPr>
                          <m:t>𝑁</m:t>
                        </m:r>
                      </m:sup>
                    </m:sSup>
                  </m:oMath>
                </a14:m>
                <a:endParaRPr lang="en-US" sz="2000" dirty="0"/>
              </a:p>
              <a:p>
                <a:pPr marL="342900" indent="-342900">
                  <a:buFontTx/>
                  <a:buChar char="-"/>
                </a:pPr>
                <a:endParaRPr lang="en-US" sz="22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056" y="1405710"/>
                <a:ext cx="4401285" cy="4647426"/>
              </a:xfrm>
              <a:prstGeom prst="rect">
                <a:avLst/>
              </a:prstGeom>
              <a:blipFill rotWithShape="0">
                <a:blip r:embed="rId2"/>
                <a:stretch>
                  <a:fillRect l="-1511" t="-521"/>
                </a:stretch>
              </a:blipFill>
              <a:ln w="3810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CS6501 Lecture 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52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5231536" y="1299355"/>
            <a:ext cx="3318299" cy="4965977"/>
          </a:xfrm>
          <a:prstGeom prst="roundRect">
            <a:avLst>
              <a:gd name="adj" fmla="val 7897"/>
            </a:avLst>
          </a:prstGeom>
          <a:solidFill>
            <a:srgbClr val="FFFFCC">
              <a:alpha val="17000"/>
            </a:srgbClr>
          </a:solidFill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tIns="0" rIns="0" rtlCol="0" anchor="t" anchorCtr="1"/>
          <a:lstStyle/>
          <a:p>
            <a:pPr algn="ctr"/>
            <a:r>
              <a:rPr lang="en-US" sz="3600" dirty="0" smtClean="0">
                <a:solidFill>
                  <a:schemeClr val="bg2">
                    <a:lumMod val="50000"/>
                  </a:schemeClr>
                </a:solidFill>
              </a:rPr>
              <a:t>Output</a:t>
            </a:r>
            <a:endParaRPr lang="en-US" sz="3600" dirty="0">
              <a:solidFill>
                <a:schemeClr val="bg2">
                  <a:lumMod val="50000"/>
                </a:schemeClr>
              </a:solidFill>
            </a:endParaRPr>
          </a:p>
          <a:p>
            <a:pPr algn="ctr"/>
            <a:endParaRPr lang="en-US" sz="3600" dirty="0">
              <a:solidFill>
                <a:schemeClr val="bg2">
                  <a:lumMod val="50000"/>
                </a:schemeClr>
              </a:solidFill>
            </a:endParaRPr>
          </a:p>
          <a:p>
            <a:pPr algn="ctr"/>
            <a:endParaRPr lang="en-US" sz="3600" dirty="0" smtClean="0">
              <a:solidFill>
                <a:schemeClr val="bg2">
                  <a:lumMod val="50000"/>
                </a:schemeClr>
              </a:solidFill>
            </a:endParaRPr>
          </a:p>
          <a:p>
            <a:pPr algn="ctr"/>
            <a:r>
              <a:rPr lang="en-US" sz="3600" dirty="0" smtClean="0">
                <a:solidFill>
                  <a:schemeClr val="bg2">
                    <a:lumMod val="50000"/>
                  </a:schemeClr>
                </a:solidFill>
              </a:rPr>
              <a:t>y∈ </a:t>
            </a:r>
            <a:r>
              <a:rPr lang="en-US" sz="3600" b="1" dirty="0">
                <a:solidFill>
                  <a:schemeClr val="bg2">
                    <a:lumMod val="50000"/>
                  </a:schemeClr>
                </a:solidFill>
                <a:latin typeface="Lucida Calligraphy"/>
                <a:cs typeface="Lucida Calligraphy"/>
              </a:rPr>
              <a:t>Y</a:t>
            </a:r>
            <a:endParaRPr lang="en-US" sz="3600" b="1" dirty="0" smtClean="0">
              <a:solidFill>
                <a:schemeClr val="bg2">
                  <a:lumMod val="50000"/>
                </a:schemeClr>
              </a:solidFill>
              <a:latin typeface="Lucida Calligraphy"/>
              <a:cs typeface="Lucida Calligraphy"/>
            </a:endParaRPr>
          </a:p>
          <a:p>
            <a:pPr algn="ctr"/>
            <a:endParaRPr lang="en-US" sz="3200" dirty="0" smtClean="0">
              <a:solidFill>
                <a:schemeClr val="bg2">
                  <a:lumMod val="50000"/>
                </a:schemeClr>
              </a:solidFill>
            </a:endParaRPr>
          </a:p>
          <a:p>
            <a:pPr algn="ctr"/>
            <a:r>
              <a:rPr lang="en-US" sz="3200" dirty="0" smtClean="0">
                <a:solidFill>
                  <a:schemeClr val="bg2">
                    <a:lumMod val="50000"/>
                  </a:schemeClr>
                </a:solidFill>
              </a:rPr>
              <a:t>An item </a:t>
            </a:r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</a:rPr>
              <a:t>y</a:t>
            </a:r>
            <a:r>
              <a:rPr lang="en-US" sz="32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br>
              <a:rPr lang="en-US" sz="3200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sz="3200" dirty="0" smtClean="0">
                <a:solidFill>
                  <a:schemeClr val="bg2">
                    <a:lumMod val="50000"/>
                  </a:schemeClr>
                </a:solidFill>
              </a:rPr>
              <a:t>drawn from a label space </a:t>
            </a:r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  <a:latin typeface="Lucida Calligraphy"/>
                <a:cs typeface="Lucida Calligraphy"/>
              </a:rPr>
              <a:t>Y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Lucida Calligraphy"/>
              <a:cs typeface="Lucida Calligraphy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63426" y="1299355"/>
            <a:ext cx="3318299" cy="4965977"/>
          </a:xfrm>
          <a:prstGeom prst="roundRect">
            <a:avLst>
              <a:gd name="adj" fmla="val 7897"/>
            </a:avLst>
          </a:prstGeom>
          <a:solidFill>
            <a:srgbClr val="FFFFCC">
              <a:alpha val="15000"/>
            </a:srgbClr>
          </a:solidFill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tIns="0" rIns="0" rtlCol="0" anchor="t" anchorCtr="1"/>
          <a:lstStyle/>
          <a:p>
            <a:pPr algn="ctr"/>
            <a:r>
              <a:rPr lang="en-US" sz="3600" dirty="0" smtClean="0">
                <a:solidFill>
                  <a:schemeClr val="bg2">
                    <a:lumMod val="50000"/>
                  </a:schemeClr>
                </a:solidFill>
              </a:rPr>
              <a:t>Input</a:t>
            </a:r>
          </a:p>
          <a:p>
            <a:pPr algn="ctr"/>
            <a:endParaRPr lang="en-US" sz="3600" dirty="0" smtClean="0">
              <a:solidFill>
                <a:schemeClr val="bg2">
                  <a:lumMod val="50000"/>
                </a:schemeClr>
              </a:solidFill>
            </a:endParaRPr>
          </a:p>
          <a:p>
            <a:pPr algn="ctr"/>
            <a:endParaRPr lang="en-US" sz="3600" dirty="0">
              <a:solidFill>
                <a:schemeClr val="bg2">
                  <a:lumMod val="50000"/>
                </a:schemeClr>
              </a:solidFill>
            </a:endParaRPr>
          </a:p>
          <a:p>
            <a:pPr algn="ctr"/>
            <a:r>
              <a:rPr lang="en-US" sz="3600" b="1" dirty="0" smtClean="0">
                <a:solidFill>
                  <a:schemeClr val="bg2">
                    <a:lumMod val="50000"/>
                  </a:schemeClr>
                </a:solidFill>
              </a:rPr>
              <a:t>x</a:t>
            </a:r>
            <a:r>
              <a:rPr lang="en-US" sz="3600" dirty="0" smtClean="0">
                <a:solidFill>
                  <a:schemeClr val="bg2">
                    <a:lumMod val="50000"/>
                  </a:schemeClr>
                </a:solidFill>
              </a:rPr>
              <a:t>∈ </a:t>
            </a:r>
            <a:r>
              <a:rPr lang="en-US" sz="3600" b="1" dirty="0" smtClean="0">
                <a:solidFill>
                  <a:schemeClr val="bg2">
                    <a:lumMod val="50000"/>
                  </a:schemeClr>
                </a:solidFill>
                <a:latin typeface="Lucida Calligraphy"/>
                <a:cs typeface="Lucida Calligraphy"/>
              </a:rPr>
              <a:t>X</a:t>
            </a:r>
          </a:p>
          <a:p>
            <a:pPr algn="ctr"/>
            <a:endParaRPr lang="en-US" sz="3600" b="1" dirty="0" smtClean="0">
              <a:solidFill>
                <a:schemeClr val="bg2">
                  <a:lumMod val="50000"/>
                </a:schemeClr>
              </a:solidFill>
            </a:endParaRPr>
          </a:p>
          <a:p>
            <a:pPr algn="ctr"/>
            <a:r>
              <a:rPr lang="en-US" sz="3200" dirty="0" smtClean="0">
                <a:solidFill>
                  <a:schemeClr val="bg2">
                    <a:lumMod val="50000"/>
                  </a:schemeClr>
                </a:solidFill>
              </a:rPr>
              <a:t>An item </a:t>
            </a:r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</a:rPr>
              <a:t>x</a:t>
            </a:r>
            <a:r>
              <a:rPr lang="en-US" sz="32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br>
              <a:rPr lang="en-US" sz="3200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sz="3200" dirty="0" smtClean="0">
                <a:solidFill>
                  <a:schemeClr val="bg2">
                    <a:lumMod val="50000"/>
                  </a:schemeClr>
                </a:solidFill>
              </a:rPr>
              <a:t>drawn from an instance space </a:t>
            </a:r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  <a:latin typeface="Lucida Calligraphy"/>
                <a:cs typeface="Lucida Calligraphy"/>
              </a:rPr>
              <a:t>X</a:t>
            </a:r>
            <a:endParaRPr lang="en-US" sz="3200" b="1" dirty="0">
              <a:solidFill>
                <a:schemeClr val="bg2">
                  <a:lumMod val="50000"/>
                </a:schemeClr>
              </a:solidFill>
              <a:latin typeface="Lucida Calligraphy"/>
              <a:cs typeface="Lucida Calligraphy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ight Arrow 4"/>
              <p:cNvSpPr/>
              <p:nvPr/>
            </p:nvSpPr>
            <p:spPr>
              <a:xfrm>
                <a:off x="3113612" y="2881410"/>
                <a:ext cx="3193143" cy="1659956"/>
              </a:xfrm>
              <a:prstGeom prst="rightArrow">
                <a:avLst>
                  <a:gd name="adj1" fmla="val 62469"/>
                  <a:gd name="adj2" fmla="val 40368"/>
                </a:avLst>
              </a:prstGeom>
              <a:solidFill>
                <a:srgbClr val="FF9900"/>
              </a:solidFill>
              <a:ln w="38100" cmpd="sng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3200" dirty="0" smtClean="0"/>
                  <a:t>Learned Model</a:t>
                </a:r>
                <a:r>
                  <a:rPr lang="en-US" sz="3200" b="1" dirty="0" smtClean="0"/>
                  <a:t/>
                </a:r>
                <a:br>
                  <a:rPr lang="en-US" sz="3200" b="1" dirty="0" smtClean="0"/>
                </a:br>
                <a:r>
                  <a:rPr lang="en-US" sz="3200" b="1" dirty="0" smtClean="0"/>
                  <a:t>y </a:t>
                </a:r>
                <a:r>
                  <a:rPr lang="en-US" sz="3200" dirty="0" smtClean="0"/>
                  <a:t>=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charset="0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charset="0"/>
                          </a:rPr>
                          <m:t>𝑥</m:t>
                        </m:r>
                      </m:e>
                    </m:d>
                  </m:oMath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5" name="Right Arrow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3612" y="2881410"/>
                <a:ext cx="3193143" cy="1659956"/>
              </a:xfrm>
              <a:prstGeom prst="rightArrow">
                <a:avLst>
                  <a:gd name="adj1" fmla="val 62469"/>
                  <a:gd name="adj2" fmla="val 40368"/>
                </a:avLst>
              </a:prstGeom>
              <a:blipFill rotWithShape="0">
                <a:blip r:embed="rId2"/>
                <a:stretch>
                  <a:fillRect/>
                </a:stretch>
              </a:blipFill>
              <a:ln w="38100" cmpd="sng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the mapping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0C921938-476A-4922-BE24-3B8F6A2854D9}" type="slidenum">
              <a:rPr lang="en-US" smtClean="0"/>
              <a:pPr/>
              <a:t>13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ight Arrow 9"/>
              <p:cNvSpPr/>
              <p:nvPr/>
            </p:nvSpPr>
            <p:spPr>
              <a:xfrm>
                <a:off x="3113612" y="1417638"/>
                <a:ext cx="3193143" cy="1659956"/>
              </a:xfrm>
              <a:prstGeom prst="rightArrow">
                <a:avLst>
                  <a:gd name="adj1" fmla="val 62469"/>
                  <a:gd name="adj2" fmla="val 40368"/>
                </a:avLst>
              </a:prstGeom>
              <a:solidFill>
                <a:schemeClr val="bg1"/>
              </a:solidFill>
              <a:ln w="53975" cmpd="sng">
                <a:solidFill>
                  <a:schemeClr val="tx1"/>
                </a:solidFill>
                <a:prstDash val="sysDot"/>
              </a:ln>
              <a:effec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2800" dirty="0" smtClean="0"/>
                  <a:t>Target function</a:t>
                </a:r>
              </a:p>
              <a:p>
                <a:pPr algn="ctr"/>
                <a:r>
                  <a:rPr lang="en-US" sz="3200" b="1" dirty="0" smtClean="0"/>
                  <a:t>y </a:t>
                </a:r>
                <a:r>
                  <a:rPr lang="en-US" sz="3200" dirty="0" smtClean="0"/>
                  <a:t>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b="0" i="1" dirty="0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3200" b="0" i="1" dirty="0" smtClean="0">
                            <a:latin typeface="Cambria Math" charset="0"/>
                          </a:rPr>
                          <m:t>𝑓</m:t>
                        </m:r>
                      </m:e>
                      <m:sup>
                        <m:r>
                          <a:rPr lang="en-US" sz="3200" b="0" i="1" dirty="0" smtClean="0">
                            <a:latin typeface="Cambria Math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3200" dirty="0" smtClean="0"/>
                  <a:t>(</a:t>
                </a:r>
                <a:r>
                  <a:rPr lang="en-US" sz="3200" b="1" dirty="0" smtClean="0"/>
                  <a:t>x</a:t>
                </a:r>
                <a:r>
                  <a:rPr lang="en-US" sz="3200" dirty="0" smtClean="0"/>
                  <a:t>)</a:t>
                </a:r>
                <a:r>
                  <a:rPr lang="en-US" sz="3200" b="1" dirty="0" smtClean="0"/>
                  <a:t> </a:t>
                </a:r>
                <a:endParaRPr lang="en-US" sz="3200" b="1" dirty="0"/>
              </a:p>
            </p:txBody>
          </p:sp>
        </mc:Choice>
        <mc:Fallback xmlns="">
          <p:sp>
            <p:nvSpPr>
              <p:cNvPr id="10" name="Right Arrow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3612" y="1417638"/>
                <a:ext cx="3193143" cy="1659956"/>
              </a:xfrm>
              <a:prstGeom prst="rightArrow">
                <a:avLst>
                  <a:gd name="adj1" fmla="val 62469"/>
                  <a:gd name="adj2" fmla="val 40368"/>
                </a:avLst>
              </a:prstGeom>
              <a:blipFill rotWithShape="0">
                <a:blip r:embed="rId3"/>
                <a:stretch>
                  <a:fillRect/>
                </a:stretch>
              </a:blipFill>
              <a:ln w="53975" cmpd="sng">
                <a:solidFill>
                  <a:schemeClr val="tx1"/>
                </a:solidFill>
                <a:prstDash val="sysDot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CS6501 Lecture 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276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Goal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TW" dirty="0" smtClean="0"/>
                  <a:t>Find</a:t>
                </a:r>
                <a:r>
                  <a:rPr lang="zh-TW" altLang="en-US" dirty="0" smtClean="0"/>
                  <a:t> </a:t>
                </a:r>
                <a:r>
                  <a:rPr lang="en-US" altLang="zh-TW" dirty="0" smtClean="0"/>
                  <a:t>a</a:t>
                </a:r>
                <a:r>
                  <a:rPr lang="zh-TW" altLang="en-US" dirty="0" smtClean="0"/>
                  <a:t> </a:t>
                </a:r>
                <a:r>
                  <a:rPr lang="en-US" altLang="zh-TW" dirty="0" smtClean="0">
                    <a:solidFill>
                      <a:srgbClr val="3C58AD"/>
                    </a:solidFill>
                  </a:rPr>
                  <a:t>good</a:t>
                </a:r>
                <a:r>
                  <a:rPr lang="zh-TW" altLang="en-US" dirty="0" smtClean="0">
                    <a:solidFill>
                      <a:srgbClr val="3C58AD"/>
                    </a:solidFill>
                  </a:rPr>
                  <a:t> </a:t>
                </a:r>
                <a:r>
                  <a:rPr lang="en-US" altLang="zh-TW" dirty="0" smtClean="0"/>
                  <a:t>approximation</a:t>
                </a:r>
                <a:r>
                  <a:rPr lang="zh-TW" altLang="en-US" dirty="0" smtClean="0"/>
                  <a:t> </a:t>
                </a:r>
                <a:r>
                  <a:rPr lang="en-US" altLang="zh-TW" dirty="0" smtClean="0"/>
                  <a:t>of</a:t>
                </a:r>
                <a:r>
                  <a:rPr lang="zh-TW" altLang="en-US" dirty="0" smtClean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latin typeface="Cambria Math" charset="0"/>
                          </a:rPr>
                          <m:t>𝑓</m:t>
                        </m:r>
                      </m:e>
                      <m:sup>
                        <m:r>
                          <a:rPr lang="zh-TW" altLang="en-US" b="0" i="1" smtClean="0">
                            <a:latin typeface="Cambria Math" charset="0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lang="en-US" altLang="zh-TW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charset="0"/>
                          </a:rPr>
                          <m:t>⋅</m:t>
                        </m:r>
                      </m:e>
                    </m:d>
                  </m:oMath>
                </a14:m>
                <a:endParaRPr lang="en-US" altLang="zh-TW" b="0" dirty="0" smtClean="0"/>
              </a:p>
              <a:p>
                <a:r>
                  <a:rPr lang="en-US" dirty="0" smtClean="0"/>
                  <a:t>Good in what sense?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546" t="-14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CS6501 Lecture 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955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Under-fitting and over-fitting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Which classifier (blue line) is the best one?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CS6501 Lecture 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15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234" y="2860659"/>
            <a:ext cx="8113986" cy="296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656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Bias V.S. Variance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300" dirty="0" smtClean="0"/>
              <a:t>Remember, training data are subsamples drawn from the true distribution</a:t>
            </a:r>
          </a:p>
          <a:p>
            <a:r>
              <a:rPr lang="en-US" sz="2300" dirty="0" smtClean="0"/>
              <a:t>Exam strategy:</a:t>
            </a:r>
          </a:p>
          <a:p>
            <a:pPr lvl="1"/>
            <a:r>
              <a:rPr lang="en-US" sz="1900" dirty="0" smtClean="0"/>
              <a:t>Study every chapter well</a:t>
            </a:r>
          </a:p>
          <a:p>
            <a:pPr lvl="2"/>
            <a:r>
              <a:rPr lang="en-US" sz="1700" dirty="0" smtClean="0"/>
              <a:t>A+: Low </a:t>
            </a:r>
            <a:r>
              <a:rPr lang="en-US" sz="1700" dirty="0" err="1"/>
              <a:t>v</a:t>
            </a:r>
            <a:r>
              <a:rPr lang="en-US" sz="1700" dirty="0" err="1" smtClean="0"/>
              <a:t>ar</a:t>
            </a:r>
            <a:r>
              <a:rPr lang="en-US" sz="1700" dirty="0" smtClean="0"/>
              <a:t> &amp; bias</a:t>
            </a:r>
          </a:p>
          <a:p>
            <a:pPr lvl="1"/>
            <a:r>
              <a:rPr lang="en-US" sz="1900" dirty="0" smtClean="0"/>
              <a:t>Study only a few chapters</a:t>
            </a:r>
          </a:p>
          <a:p>
            <a:pPr lvl="2"/>
            <a:r>
              <a:rPr lang="en-US" sz="1700" dirty="0" smtClean="0"/>
              <a:t>A+? B? C? Low bias; High </a:t>
            </a:r>
            <a:r>
              <a:rPr lang="en-US" sz="1700" dirty="0" err="1" smtClean="0"/>
              <a:t>var</a:t>
            </a:r>
            <a:endParaRPr lang="en-US" sz="1700" dirty="0" smtClean="0"/>
          </a:p>
          <a:p>
            <a:pPr lvl="1"/>
            <a:r>
              <a:rPr lang="en-US" sz="1900" dirty="0" smtClean="0"/>
              <a:t>Study every chapter roughly</a:t>
            </a:r>
          </a:p>
          <a:p>
            <a:pPr lvl="2"/>
            <a:r>
              <a:rPr lang="en-US" sz="1700" dirty="0" smtClean="0"/>
              <a:t>B+:  Low </a:t>
            </a:r>
            <a:r>
              <a:rPr lang="en-US" sz="1700" dirty="0" err="1"/>
              <a:t>v</a:t>
            </a:r>
            <a:r>
              <a:rPr lang="en-US" sz="1700" dirty="0" err="1" smtClean="0"/>
              <a:t>ar</a:t>
            </a:r>
            <a:r>
              <a:rPr lang="en-US" sz="1700" dirty="0" smtClean="0"/>
              <a:t>; high bias</a:t>
            </a:r>
          </a:p>
          <a:p>
            <a:pPr lvl="1"/>
            <a:r>
              <a:rPr lang="en-US" sz="1900" dirty="0" smtClean="0"/>
              <a:t>Go to sleep </a:t>
            </a:r>
          </a:p>
          <a:p>
            <a:pPr lvl="2"/>
            <a:r>
              <a:rPr lang="en-US" sz="1700" dirty="0" smtClean="0"/>
              <a:t>B ~D: High </a:t>
            </a:r>
            <a:r>
              <a:rPr lang="en-US" sz="1700" dirty="0" err="1" smtClean="0"/>
              <a:t>var</a:t>
            </a:r>
            <a:r>
              <a:rPr lang="en-US" sz="1700" dirty="0" smtClean="0"/>
              <a:t>, high bias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CS6501 Lecture 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16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9862" y="2033040"/>
            <a:ext cx="4128630" cy="3996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345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 of interest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sz="2400" dirty="0" smtClean="0"/>
                  <a:t>Representation</a:t>
                </a:r>
                <a:endParaRPr lang="en-US" sz="2400" dirty="0"/>
              </a:p>
              <a:p>
                <a:pPr lvl="1"/>
                <a:r>
                  <a:rPr lang="en-US" sz="2400" dirty="0" smtClean="0"/>
                  <a:t>How to represent x, y (and latent factors)</a:t>
                </a:r>
              </a:p>
              <a:p>
                <a:r>
                  <a:rPr lang="en-US" sz="2400" dirty="0" smtClean="0"/>
                  <a:t>Modeling</a:t>
                </a:r>
              </a:p>
              <a:p>
                <a:pPr lvl="1"/>
                <a:r>
                  <a:rPr lang="en-US" sz="2400" dirty="0" smtClean="0"/>
                  <a:t>What </a:t>
                </a:r>
                <a:r>
                  <a:rPr lang="en-US" sz="2400" dirty="0" smtClean="0">
                    <a:solidFill>
                      <a:srgbClr val="3C58AD"/>
                    </a:solidFill>
                  </a:rPr>
                  <a:t>assumptions</a:t>
                </a:r>
                <a:r>
                  <a:rPr lang="en-US" sz="2400" dirty="0" smtClean="0"/>
                  <a:t> we made</a:t>
                </a:r>
              </a:p>
              <a:p>
                <a:pPr lvl="1"/>
                <a:r>
                  <a:rPr lang="en-US" sz="2400" dirty="0" smtClean="0"/>
                  <a:t>i.e., what is the hypothesis set of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charset="0"/>
                      </a:rPr>
                      <m:t>𝑓</m:t>
                    </m:r>
                    <m:r>
                      <a:rPr lang="en-US" sz="2400" b="0" i="1" dirty="0" smtClean="0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2400" dirty="0" smtClean="0"/>
                  <a:t>?</a:t>
                </a:r>
              </a:p>
              <a:p>
                <a:r>
                  <a:rPr lang="en-US" sz="2400" dirty="0" smtClean="0"/>
                  <a:t>Algorithms</a:t>
                </a:r>
              </a:p>
              <a:p>
                <a:pPr lvl="1"/>
                <a:r>
                  <a:rPr lang="en-US" sz="2400" dirty="0" smtClean="0"/>
                  <a:t>(learn) Give data, how to learn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charset="0"/>
                      </a:rPr>
                      <m:t>𝑓</m:t>
                    </m:r>
                  </m:oMath>
                </a14:m>
                <a:r>
                  <a:rPr lang="en-US" sz="2400" dirty="0" smtClean="0"/>
                  <a:t>?</a:t>
                </a:r>
              </a:p>
              <a:p>
                <a:pPr lvl="1"/>
                <a:r>
                  <a:rPr lang="en-US" sz="2400" dirty="0" smtClean="0"/>
                  <a:t>(inference) Give test instance x and 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charset="0"/>
                      </a:rPr>
                      <m:t>𝑓</m:t>
                    </m:r>
                  </m:oMath>
                </a14:m>
                <a:r>
                  <a:rPr lang="en-US" sz="2400" dirty="0" smtClean="0"/>
                  <a:t>, how to evaluate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charset="0"/>
                      </a:rPr>
                      <m:t>𝑓</m:t>
                    </m:r>
                  </m:oMath>
                </a14:m>
                <a:r>
                  <a:rPr lang="en-US" sz="2400" dirty="0" smtClean="0"/>
                  <a:t>(x)?</a:t>
                </a:r>
              </a:p>
              <a:p>
                <a:r>
                  <a:rPr lang="en-US" sz="2600" dirty="0" smtClean="0"/>
                  <a:t>Learning protocols</a:t>
                </a:r>
              </a:p>
              <a:p>
                <a:pPr lvl="1"/>
                <a:r>
                  <a:rPr lang="en-US" sz="2400" dirty="0" smtClean="0"/>
                  <a:t>What is the goal of the learning algorithm?</a:t>
                </a:r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159" t="-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CS6501 Lecture 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774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Different learning protocols </a:t>
            </a:r>
            <a:br>
              <a:rPr lang="en-US" dirty="0" smtClean="0"/>
            </a:br>
            <a:r>
              <a:rPr lang="en-US" dirty="0" smtClean="0"/>
              <a:t>(more technical terms)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Supervision signals?</a:t>
            </a:r>
          </a:p>
          <a:p>
            <a:pPr lvl="1"/>
            <a:r>
              <a:rPr lang="en-US" dirty="0" smtClean="0"/>
              <a:t>Supervised learning, semi-supervised learning, unsupervised learning, bandit feedback</a:t>
            </a:r>
          </a:p>
          <a:p>
            <a:r>
              <a:rPr lang="en-US" dirty="0" smtClean="0"/>
              <a:t>What to be optimized?</a:t>
            </a:r>
          </a:p>
          <a:p>
            <a:pPr lvl="1"/>
            <a:r>
              <a:rPr lang="en-US" dirty="0" smtClean="0"/>
              <a:t>Batch learning: minimize the risk </a:t>
            </a:r>
            <a:br>
              <a:rPr lang="en-US" dirty="0" smtClean="0"/>
            </a:br>
            <a:r>
              <a:rPr lang="en-US" dirty="0" smtClean="0"/>
              <a:t>(expected average loss)</a:t>
            </a:r>
          </a:p>
          <a:p>
            <a:pPr lvl="1"/>
            <a:r>
              <a:rPr lang="en-US" dirty="0" smtClean="0"/>
              <a:t>Online learning:</a:t>
            </a:r>
            <a:br>
              <a:rPr lang="en-US" dirty="0" smtClean="0"/>
            </a:br>
            <a:r>
              <a:rPr lang="en-US" dirty="0" smtClean="0"/>
              <a:t>Receive one sample and make prediction</a:t>
            </a:r>
            <a:br>
              <a:rPr lang="en-US" dirty="0" smtClean="0"/>
            </a:br>
            <a:r>
              <a:rPr lang="en-US" dirty="0" smtClean="0"/>
              <a:t>Receive the label; then update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minimize the accumulated loss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CS6501 Lecture 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46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36524"/>
            <a:ext cx="7886700" cy="1443364"/>
          </a:xfrm>
        </p:spPr>
        <p:txBody>
          <a:bodyPr/>
          <a:lstStyle/>
          <a:p>
            <a:r>
              <a:rPr lang="en-US" dirty="0" smtClean="0"/>
              <a:t>Linear classification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CS6501 Lecture 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19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1765" y="1771835"/>
            <a:ext cx="4897821" cy="4767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727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600" dirty="0"/>
              <a:t>Waiting list: </a:t>
            </a:r>
            <a:r>
              <a:rPr lang="en-US" sz="2600" dirty="0" smtClean="0"/>
              <a:t>If you’re not enrolled, please sign up. </a:t>
            </a:r>
            <a:endParaRPr lang="en-US" sz="2600" dirty="0"/>
          </a:p>
          <a:p>
            <a:endParaRPr lang="en-US" sz="2600" dirty="0"/>
          </a:p>
          <a:p>
            <a:r>
              <a:rPr lang="en-US" sz="2600" dirty="0"/>
              <a:t>We will use </a:t>
            </a:r>
            <a:r>
              <a:rPr lang="en-US" sz="2600" dirty="0" smtClean="0"/>
              <a:t>Piazza as </a:t>
            </a:r>
            <a:r>
              <a:rPr lang="en-US" sz="2600" dirty="0"/>
              <a:t>an online discussion platform. Please </a:t>
            </a:r>
            <a:r>
              <a:rPr lang="en-US" sz="2600" dirty="0"/>
              <a:t>s</a:t>
            </a:r>
            <a:r>
              <a:rPr lang="en-US" sz="2600" dirty="0" smtClean="0"/>
              <a:t>ign up here: </a:t>
            </a:r>
            <a:r>
              <a:rPr lang="en-US" dirty="0" err="1" smtClean="0"/>
              <a:t>piazza.com</a:t>
            </a:r>
            <a:r>
              <a:rPr lang="en-US" dirty="0" smtClean="0"/>
              <a:t>/</a:t>
            </a:r>
            <a:r>
              <a:rPr lang="en-US" dirty="0" err="1" smtClean="0"/>
              <a:t>ucla</a:t>
            </a:r>
            <a:r>
              <a:rPr lang="en-US" dirty="0" smtClean="0"/>
              <a:t>/fall2017/cs269</a:t>
            </a:r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ML in NLP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553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Linear classifiers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For now, we consider binary classification</a:t>
                </a:r>
              </a:p>
              <a:p>
                <a:r>
                  <a:rPr lang="en-US" dirty="0" smtClean="0"/>
                  <a:t>Given </a:t>
                </a:r>
                <a:r>
                  <a:rPr lang="en-US" spc="-150" dirty="0">
                    <a:latin typeface="Consolas" panose="020B0609020204030204" pitchFamily="49" charset="0"/>
                    <a:cs typeface="Consolas" panose="020B0609020204030204" pitchFamily="49" charset="0"/>
                  </a:rPr>
                  <a:t>a training set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𝒟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={</m:t>
                    </m:r>
                    <m:d>
                      <m:dPr>
                        <m:ctrlPr>
                          <a:rPr lang="en-US" i="1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dirty="0" smtClean="0"/>
                  <a:t>, find a  linear threshold units classify an </a:t>
                </a:r>
                <a:r>
                  <a:rPr lang="en-US" dirty="0"/>
                  <a:t>example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𝑥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en-US" dirty="0"/>
                  <a:t>using the classification </a:t>
                </a:r>
                <a:r>
                  <a:rPr lang="en-US" dirty="0" smtClean="0"/>
                  <a:t>rule: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546" t="-1491" r="-17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CS6501 Lecture 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20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9291" y="3452461"/>
            <a:ext cx="5497402" cy="1292989"/>
          </a:xfrm>
          <a:prstGeom prst="rect">
            <a:avLst/>
          </a:prstGeom>
        </p:spPr>
      </p:pic>
      <p:grpSp>
        <p:nvGrpSpPr>
          <p:cNvPr id="7" name="Group 4"/>
          <p:cNvGrpSpPr>
            <a:grpSpLocks/>
          </p:cNvGrpSpPr>
          <p:nvPr/>
        </p:nvGrpSpPr>
        <p:grpSpPr bwMode="auto">
          <a:xfrm>
            <a:off x="2754367" y="4955001"/>
            <a:ext cx="4732283" cy="1221962"/>
            <a:chOff x="519" y="2784"/>
            <a:chExt cx="4405" cy="1232"/>
          </a:xfrm>
        </p:grpSpPr>
        <p:sp>
          <p:nvSpPr>
            <p:cNvPr id="8" name="Oval 5"/>
            <p:cNvSpPr>
              <a:spLocks noChangeArrowheads="1"/>
            </p:cNvSpPr>
            <p:nvPr/>
          </p:nvSpPr>
          <p:spPr bwMode="auto">
            <a:xfrm>
              <a:off x="1837" y="3438"/>
              <a:ext cx="48" cy="42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Oval 6"/>
            <p:cNvSpPr>
              <a:spLocks noChangeArrowheads="1"/>
            </p:cNvSpPr>
            <p:nvPr/>
          </p:nvSpPr>
          <p:spPr bwMode="auto">
            <a:xfrm>
              <a:off x="1067" y="3019"/>
              <a:ext cx="48" cy="42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Oval 7"/>
            <p:cNvSpPr>
              <a:spLocks noChangeArrowheads="1"/>
            </p:cNvSpPr>
            <p:nvPr/>
          </p:nvSpPr>
          <p:spPr bwMode="auto">
            <a:xfrm>
              <a:off x="1067" y="3187"/>
              <a:ext cx="48" cy="42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Oval 8"/>
            <p:cNvSpPr>
              <a:spLocks noChangeArrowheads="1"/>
            </p:cNvSpPr>
            <p:nvPr/>
          </p:nvSpPr>
          <p:spPr bwMode="auto">
            <a:xfrm>
              <a:off x="1067" y="3355"/>
              <a:ext cx="48" cy="42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Oval 9"/>
            <p:cNvSpPr>
              <a:spLocks noChangeArrowheads="1"/>
            </p:cNvSpPr>
            <p:nvPr/>
          </p:nvSpPr>
          <p:spPr bwMode="auto">
            <a:xfrm>
              <a:off x="1067" y="3522"/>
              <a:ext cx="48" cy="42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Oval 10"/>
            <p:cNvSpPr>
              <a:spLocks noChangeArrowheads="1"/>
            </p:cNvSpPr>
            <p:nvPr/>
          </p:nvSpPr>
          <p:spPr bwMode="auto">
            <a:xfrm>
              <a:off x="1067" y="3690"/>
              <a:ext cx="48" cy="42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Oval 11"/>
            <p:cNvSpPr>
              <a:spLocks noChangeArrowheads="1"/>
            </p:cNvSpPr>
            <p:nvPr/>
          </p:nvSpPr>
          <p:spPr bwMode="auto">
            <a:xfrm>
              <a:off x="1067" y="3858"/>
              <a:ext cx="48" cy="42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cxnSp>
          <p:nvCxnSpPr>
            <p:cNvPr id="15" name="AutoShape 12"/>
            <p:cNvCxnSpPr>
              <a:cxnSpLocks noChangeShapeType="1"/>
            </p:cNvCxnSpPr>
            <p:nvPr/>
          </p:nvCxnSpPr>
          <p:spPr bwMode="auto">
            <a:xfrm>
              <a:off x="1108" y="3063"/>
              <a:ext cx="736" cy="37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" name="AutoShape 13"/>
            <p:cNvCxnSpPr>
              <a:cxnSpLocks noChangeShapeType="1"/>
            </p:cNvCxnSpPr>
            <p:nvPr/>
          </p:nvCxnSpPr>
          <p:spPr bwMode="auto">
            <a:xfrm flipH="1" flipV="1">
              <a:off x="1124" y="3208"/>
              <a:ext cx="704" cy="251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" name="AutoShape 14"/>
            <p:cNvCxnSpPr>
              <a:cxnSpLocks noChangeShapeType="1"/>
            </p:cNvCxnSpPr>
            <p:nvPr/>
          </p:nvCxnSpPr>
          <p:spPr bwMode="auto">
            <a:xfrm>
              <a:off x="1124" y="3376"/>
              <a:ext cx="704" cy="83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" name="AutoShape 15"/>
            <p:cNvCxnSpPr>
              <a:cxnSpLocks noChangeShapeType="1"/>
            </p:cNvCxnSpPr>
            <p:nvPr/>
          </p:nvCxnSpPr>
          <p:spPr bwMode="auto">
            <a:xfrm flipV="1">
              <a:off x="1124" y="3459"/>
              <a:ext cx="704" cy="8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" name="AutoShape 16"/>
            <p:cNvCxnSpPr>
              <a:cxnSpLocks noChangeShapeType="1"/>
            </p:cNvCxnSpPr>
            <p:nvPr/>
          </p:nvCxnSpPr>
          <p:spPr bwMode="auto">
            <a:xfrm flipV="1">
              <a:off x="1124" y="3459"/>
              <a:ext cx="704" cy="252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" name="AutoShape 17"/>
            <p:cNvCxnSpPr>
              <a:cxnSpLocks noChangeShapeType="1"/>
            </p:cNvCxnSpPr>
            <p:nvPr/>
          </p:nvCxnSpPr>
          <p:spPr bwMode="auto">
            <a:xfrm flipV="1">
              <a:off x="1115" y="3483"/>
              <a:ext cx="729" cy="42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1" name="Text Box 18"/>
            <p:cNvSpPr txBox="1">
              <a:spLocks noChangeArrowheads="1"/>
            </p:cNvSpPr>
            <p:nvPr/>
          </p:nvSpPr>
          <p:spPr bwMode="auto">
            <a:xfrm>
              <a:off x="828" y="2885"/>
              <a:ext cx="189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u="none">
                  <a:solidFill>
                    <a:srgbClr val="000066"/>
                  </a:solidFill>
                  <a:latin typeface="Arial Narrow" pitchFamily="34" charset="0"/>
                </a:rPr>
                <a:t>1</a:t>
              </a:r>
              <a:endParaRPr lang="en-US" sz="2800" u="none">
                <a:solidFill>
                  <a:srgbClr val="000066"/>
                </a:solidFill>
                <a:latin typeface="Arial Narrow" pitchFamily="34" charset="0"/>
              </a:endParaRPr>
            </a:p>
          </p:txBody>
        </p:sp>
        <p:sp>
          <p:nvSpPr>
            <p:cNvPr id="22" name="Text Box 19"/>
            <p:cNvSpPr txBox="1">
              <a:spLocks noChangeArrowheads="1"/>
            </p:cNvSpPr>
            <p:nvPr/>
          </p:nvSpPr>
          <p:spPr bwMode="auto">
            <a:xfrm>
              <a:off x="826" y="3061"/>
              <a:ext cx="189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u="none">
                  <a:solidFill>
                    <a:srgbClr val="000066"/>
                  </a:solidFill>
                  <a:latin typeface="Arial Narrow" pitchFamily="34" charset="0"/>
                </a:rPr>
                <a:t>2</a:t>
              </a:r>
              <a:endParaRPr lang="en-US" sz="2800" u="none">
                <a:solidFill>
                  <a:srgbClr val="000066"/>
                </a:solidFill>
                <a:latin typeface="Arial Narrow" pitchFamily="34" charset="0"/>
              </a:endParaRPr>
            </a:p>
          </p:txBody>
        </p:sp>
        <p:sp>
          <p:nvSpPr>
            <p:cNvPr id="23" name="Text Box 20"/>
            <p:cNvSpPr txBox="1">
              <a:spLocks noChangeArrowheads="1"/>
            </p:cNvSpPr>
            <p:nvPr/>
          </p:nvSpPr>
          <p:spPr bwMode="auto">
            <a:xfrm>
              <a:off x="826" y="3766"/>
              <a:ext cx="189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u="none">
                  <a:solidFill>
                    <a:srgbClr val="000066"/>
                  </a:solidFill>
                  <a:latin typeface="Arial Narrow" pitchFamily="34" charset="0"/>
                </a:rPr>
                <a:t>6</a:t>
              </a:r>
              <a:endParaRPr lang="en-US" sz="2800" u="none">
                <a:solidFill>
                  <a:srgbClr val="000066"/>
                </a:solidFill>
                <a:latin typeface="Arial Narrow" pitchFamily="34" charset="0"/>
              </a:endParaRPr>
            </a:p>
          </p:txBody>
        </p:sp>
        <p:sp>
          <p:nvSpPr>
            <p:cNvPr id="24" name="Text Box 21"/>
            <p:cNvSpPr txBox="1">
              <a:spLocks noChangeArrowheads="1"/>
            </p:cNvSpPr>
            <p:nvPr/>
          </p:nvSpPr>
          <p:spPr bwMode="auto">
            <a:xfrm>
              <a:off x="828" y="3262"/>
              <a:ext cx="189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u="none">
                  <a:solidFill>
                    <a:srgbClr val="000066"/>
                  </a:solidFill>
                  <a:latin typeface="Arial Narrow" pitchFamily="34" charset="0"/>
                </a:rPr>
                <a:t>3</a:t>
              </a:r>
              <a:endParaRPr lang="en-US" sz="2800" u="none">
                <a:solidFill>
                  <a:srgbClr val="000066"/>
                </a:solidFill>
                <a:latin typeface="Arial Narrow" pitchFamily="34" charset="0"/>
              </a:endParaRPr>
            </a:p>
          </p:txBody>
        </p:sp>
        <p:sp>
          <p:nvSpPr>
            <p:cNvPr id="25" name="Text Box 22"/>
            <p:cNvSpPr txBox="1">
              <a:spLocks noChangeArrowheads="1"/>
            </p:cNvSpPr>
            <p:nvPr/>
          </p:nvSpPr>
          <p:spPr bwMode="auto">
            <a:xfrm>
              <a:off x="828" y="3430"/>
              <a:ext cx="189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u="none">
                  <a:solidFill>
                    <a:srgbClr val="000066"/>
                  </a:solidFill>
                  <a:latin typeface="Arial Narrow" pitchFamily="34" charset="0"/>
                </a:rPr>
                <a:t>4</a:t>
              </a:r>
              <a:endParaRPr lang="en-US" sz="2800" u="none">
                <a:solidFill>
                  <a:srgbClr val="000066"/>
                </a:solidFill>
                <a:latin typeface="Arial Narrow" pitchFamily="34" charset="0"/>
              </a:endParaRPr>
            </a:p>
          </p:txBody>
        </p:sp>
        <p:sp>
          <p:nvSpPr>
            <p:cNvPr id="26" name="Text Box 23"/>
            <p:cNvSpPr txBox="1">
              <a:spLocks noChangeArrowheads="1"/>
            </p:cNvSpPr>
            <p:nvPr/>
          </p:nvSpPr>
          <p:spPr bwMode="auto">
            <a:xfrm>
              <a:off x="828" y="3597"/>
              <a:ext cx="189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u="none">
                  <a:solidFill>
                    <a:srgbClr val="000066"/>
                  </a:solidFill>
                  <a:latin typeface="Arial Narrow" pitchFamily="34" charset="0"/>
                </a:rPr>
                <a:t>5</a:t>
              </a:r>
              <a:endParaRPr lang="en-US" sz="2800" u="none">
                <a:solidFill>
                  <a:srgbClr val="000066"/>
                </a:solidFill>
                <a:latin typeface="Arial Narrow" pitchFamily="34" charset="0"/>
              </a:endParaRPr>
            </a:p>
          </p:txBody>
        </p:sp>
        <p:sp>
          <p:nvSpPr>
            <p:cNvPr id="27" name="Text Box 24"/>
            <p:cNvSpPr txBox="1">
              <a:spLocks noChangeArrowheads="1"/>
            </p:cNvSpPr>
            <p:nvPr/>
          </p:nvSpPr>
          <p:spPr bwMode="auto">
            <a:xfrm>
              <a:off x="1791" y="3145"/>
              <a:ext cx="189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u="none">
                  <a:solidFill>
                    <a:srgbClr val="000066"/>
                  </a:solidFill>
                  <a:latin typeface="Arial Narrow" pitchFamily="34" charset="0"/>
                </a:rPr>
                <a:t>7</a:t>
              </a:r>
              <a:endParaRPr lang="en-US" sz="2800" u="none">
                <a:solidFill>
                  <a:srgbClr val="000066"/>
                </a:solidFill>
                <a:latin typeface="Arial Narrow" pitchFamily="34" charset="0"/>
              </a:endParaRPr>
            </a:p>
          </p:txBody>
        </p:sp>
        <p:graphicFrame>
          <p:nvGraphicFramePr>
            <p:cNvPr id="28" name="Object 25"/>
            <p:cNvGraphicFramePr>
              <a:graphicFrameLocks noChangeAspect="1"/>
            </p:cNvGraphicFramePr>
            <p:nvPr/>
          </p:nvGraphicFramePr>
          <p:xfrm>
            <a:off x="1328" y="3682"/>
            <a:ext cx="345" cy="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5" name="Equation" r:id="rId5" imgW="228600" imgH="228600" progId="Equation.3">
                    <p:embed/>
                  </p:oleObj>
                </mc:Choice>
                <mc:Fallback>
                  <p:oleObj name="Equation" r:id="rId5" imgW="22860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28" y="3682"/>
                          <a:ext cx="345" cy="3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9" name="Object 26"/>
            <p:cNvGraphicFramePr>
              <a:graphicFrameLocks noChangeAspect="1"/>
            </p:cNvGraphicFramePr>
            <p:nvPr/>
          </p:nvGraphicFramePr>
          <p:xfrm>
            <a:off x="1326" y="2977"/>
            <a:ext cx="325" cy="2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6" name="Equation" r:id="rId7" imgW="215640" imgH="215640" progId="Equation.3">
                    <p:embed/>
                  </p:oleObj>
                </mc:Choice>
                <mc:Fallback>
                  <p:oleObj name="Equation" r:id="rId7" imgW="21564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26" y="2977"/>
                          <a:ext cx="325" cy="28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" name="Object 27"/>
            <p:cNvGraphicFramePr>
              <a:graphicFrameLocks noChangeAspect="1"/>
            </p:cNvGraphicFramePr>
            <p:nvPr/>
          </p:nvGraphicFramePr>
          <p:xfrm>
            <a:off x="1885" y="3288"/>
            <a:ext cx="558" cy="33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7" name="Equation" r:id="rId9" imgW="368280" imgH="253800" progId="Equation.3">
                    <p:embed/>
                  </p:oleObj>
                </mc:Choice>
                <mc:Fallback>
                  <p:oleObj name="Equation" r:id="rId9" imgW="368280" imgH="253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85" y="3288"/>
                          <a:ext cx="558" cy="33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1" name="Oval 28"/>
            <p:cNvSpPr>
              <a:spLocks noChangeArrowheads="1"/>
            </p:cNvSpPr>
            <p:nvPr/>
          </p:nvSpPr>
          <p:spPr bwMode="auto">
            <a:xfrm>
              <a:off x="1885" y="3271"/>
              <a:ext cx="530" cy="419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Line 29"/>
            <p:cNvSpPr>
              <a:spLocks noChangeShapeType="1"/>
            </p:cNvSpPr>
            <p:nvPr/>
          </p:nvSpPr>
          <p:spPr bwMode="auto">
            <a:xfrm>
              <a:off x="2415" y="3480"/>
              <a:ext cx="81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Oval 30"/>
            <p:cNvSpPr>
              <a:spLocks noChangeArrowheads="1"/>
            </p:cNvSpPr>
            <p:nvPr/>
          </p:nvSpPr>
          <p:spPr bwMode="auto">
            <a:xfrm>
              <a:off x="3233" y="3061"/>
              <a:ext cx="1011" cy="839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Line 31"/>
            <p:cNvSpPr>
              <a:spLocks noChangeShapeType="1"/>
            </p:cNvSpPr>
            <p:nvPr/>
          </p:nvSpPr>
          <p:spPr bwMode="auto">
            <a:xfrm>
              <a:off x="3313" y="3480"/>
              <a:ext cx="777" cy="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Line 32"/>
            <p:cNvSpPr>
              <a:spLocks noChangeShapeType="1"/>
            </p:cNvSpPr>
            <p:nvPr/>
          </p:nvSpPr>
          <p:spPr bwMode="auto">
            <a:xfrm>
              <a:off x="3474" y="3145"/>
              <a:ext cx="2" cy="4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Line 33"/>
            <p:cNvSpPr>
              <a:spLocks noChangeShapeType="1"/>
            </p:cNvSpPr>
            <p:nvPr/>
          </p:nvSpPr>
          <p:spPr bwMode="auto">
            <a:xfrm>
              <a:off x="3474" y="3480"/>
              <a:ext cx="233" cy="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Line 34"/>
            <p:cNvSpPr>
              <a:spLocks noChangeShapeType="1"/>
            </p:cNvSpPr>
            <p:nvPr/>
          </p:nvSpPr>
          <p:spPr bwMode="auto">
            <a:xfrm>
              <a:off x="3721" y="3201"/>
              <a:ext cx="234" cy="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Line 35"/>
            <p:cNvSpPr>
              <a:spLocks noChangeShapeType="1"/>
            </p:cNvSpPr>
            <p:nvPr/>
          </p:nvSpPr>
          <p:spPr bwMode="auto">
            <a:xfrm flipV="1">
              <a:off x="3713" y="3201"/>
              <a:ext cx="2" cy="27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Line 36"/>
            <p:cNvSpPr>
              <a:spLocks noChangeShapeType="1"/>
            </p:cNvSpPr>
            <p:nvPr/>
          </p:nvSpPr>
          <p:spPr bwMode="auto">
            <a:xfrm>
              <a:off x="3426" y="3187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Text Box 37"/>
            <p:cNvSpPr txBox="1">
              <a:spLocks noChangeArrowheads="1"/>
            </p:cNvSpPr>
            <p:nvPr/>
          </p:nvSpPr>
          <p:spPr bwMode="auto">
            <a:xfrm>
              <a:off x="3281" y="3061"/>
              <a:ext cx="1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u="none">
                  <a:solidFill>
                    <a:srgbClr val="000066"/>
                  </a:solidFill>
                  <a:latin typeface="Arial Narrow" pitchFamily="34" charset="0"/>
                </a:rPr>
                <a:t>T</a:t>
              </a:r>
              <a:endParaRPr lang="en-US" sz="2800" u="none">
                <a:solidFill>
                  <a:srgbClr val="000066"/>
                </a:solidFill>
                <a:latin typeface="Arial Narrow" pitchFamily="34" charset="0"/>
              </a:endParaRPr>
            </a:p>
          </p:txBody>
        </p:sp>
        <p:sp>
          <p:nvSpPr>
            <p:cNvPr id="41" name="Line 38"/>
            <p:cNvSpPr>
              <a:spLocks noChangeShapeType="1"/>
            </p:cNvSpPr>
            <p:nvPr/>
          </p:nvSpPr>
          <p:spPr bwMode="auto">
            <a:xfrm>
              <a:off x="4244" y="3480"/>
              <a:ext cx="38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42" name="Object 39"/>
            <p:cNvGraphicFramePr>
              <a:graphicFrameLocks noChangeAspect="1"/>
            </p:cNvGraphicFramePr>
            <p:nvPr/>
          </p:nvGraphicFramePr>
          <p:xfrm>
            <a:off x="4715" y="3270"/>
            <a:ext cx="209" cy="23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8" name="Equation" r:id="rId11" imgW="139680" imgH="177480" progId="Equation.3">
                    <p:embed/>
                  </p:oleObj>
                </mc:Choice>
                <mc:Fallback>
                  <p:oleObj name="Equation" r:id="rId11" imgW="139680" imgH="1774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15" y="3270"/>
                          <a:ext cx="209" cy="23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3" name="Object 40"/>
            <p:cNvGraphicFramePr>
              <a:graphicFrameLocks noChangeAspect="1"/>
            </p:cNvGraphicFramePr>
            <p:nvPr/>
          </p:nvGraphicFramePr>
          <p:xfrm>
            <a:off x="576" y="2784"/>
            <a:ext cx="267" cy="2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9" name="Equation" r:id="rId13" imgW="177480" imgH="215640" progId="Equation.3">
                    <p:embed/>
                  </p:oleObj>
                </mc:Choice>
                <mc:Fallback>
                  <p:oleObj name="Equation" r:id="rId13" imgW="17748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76" y="2784"/>
                          <a:ext cx="267" cy="28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4" name="Object 41"/>
            <p:cNvGraphicFramePr>
              <a:graphicFrameLocks noChangeAspect="1"/>
            </p:cNvGraphicFramePr>
            <p:nvPr/>
          </p:nvGraphicFramePr>
          <p:xfrm>
            <a:off x="519" y="3682"/>
            <a:ext cx="286" cy="3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60" name="Equation" r:id="rId15" imgW="190440" imgH="228600" progId="Equation.3">
                    <p:embed/>
                  </p:oleObj>
                </mc:Choice>
                <mc:Fallback>
                  <p:oleObj name="Equation" r:id="rId15" imgW="19044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9" y="3682"/>
                          <a:ext cx="286" cy="30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81151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geometry interpretation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CS6501 Lecture 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21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967" y="1376855"/>
            <a:ext cx="6949549" cy="4400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932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A simple trick to remove the bias term b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     </m:t>
                      </m:r>
                      <m:sSup>
                        <m:sSup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𝑤</m:t>
                          </m:r>
                        </m:e>
                        <m:sup>
                          <m:r>
                            <a:rPr lang="en-US" b="0" i="1" smtClean="0">
                              <a:latin typeface="Cambria Math" charset="0"/>
                            </a:rPr>
                            <m:t>𝑇</m:t>
                          </m:r>
                        </m:sup>
                      </m:sSup>
                      <m:r>
                        <a:rPr lang="en-US" b="0" i="1" smtClean="0">
                          <a:latin typeface="Cambria Math" charset="0"/>
                        </a:rPr>
                        <m:t>𝑥</m:t>
                      </m:r>
                      <m:r>
                        <a:rPr lang="en-US" b="0" i="1" smtClean="0">
                          <a:latin typeface="Cambria Math" charset="0"/>
                        </a:rPr>
                        <m:t>+</m:t>
                      </m:r>
                      <m:r>
                        <a:rPr lang="en-US" b="0" i="1" smtClean="0">
                          <a:latin typeface="Cambria Math" charset="0"/>
                        </a:rPr>
                        <m:t>𝑏</m:t>
                      </m:r>
                    </m:oMath>
                    <m:oMath xmlns:m="http://schemas.openxmlformats.org/officeDocument/2006/math">
                      <m:r>
                        <a:rPr lang="en-US">
                          <a:latin typeface="Cambria Math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𝑤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charset="0"/>
                                </a:rPr>
                                <m:t>𝑇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𝑏</m:t>
                          </m:r>
                        </m:e>
                      </m:d>
                      <m:r>
                        <a:rPr lang="en-US" b="0" i="1" smtClean="0">
                          <a:latin typeface="Cambria Math" charset="0"/>
                        </a:rPr>
                        <m:t>⋅ </m:t>
                      </m:r>
                      <m:d>
                        <m:dPr>
                          <m:begChr m:val="["/>
                          <m:endChr m:val="]"/>
                          <m:ctrlPr>
                            <a:rPr lang="uk-UA" b="0" i="1" smtClean="0">
                              <a:latin typeface="Cambria Math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cs-CZ" b="0" i="1" smtClean="0">
                                  <a:latin typeface="Cambria Math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charset="0"/>
                                  </a:rPr>
                                  <m:t>𝑥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acc>
                        <m:accPr>
                          <m:chr m:val="̃"/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𝑤</m:t>
                          </m:r>
                        </m:e>
                      </m:acc>
                      <m:r>
                        <a:rPr lang="en-US" b="0" i="1" smtClean="0">
                          <a:latin typeface="Cambria Math" charset="0"/>
                        </a:rPr>
                        <m:t>⋅</m:t>
                      </m:r>
                      <m:acc>
                        <m:accPr>
                          <m:chr m:val="̃"/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𝑥</m:t>
                          </m:r>
                        </m:e>
                      </m:acc>
                    </m:oMath>
                  </m:oMathPara>
                </a14:m>
                <a:endParaRPr lang="en-US" b="0" dirty="0" smtClean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i="1"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charset="0"/>
                            </a:rPr>
                            <m:t>𝑤</m:t>
                          </m:r>
                        </m:e>
                      </m:acc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𝑤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𝑇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𝑏</m:t>
                              </m:r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charset="0"/>
                            </a:rPr>
                            <m:t>𝑇</m:t>
                          </m:r>
                        </m:sup>
                      </m:sSup>
                    </m:oMath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𝑥</m:t>
                          </m:r>
                        </m:e>
                      </m:acc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  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𝑇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charset="0"/>
                                </a:rPr>
                                <m:t>  1</m:t>
                              </m:r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charset="0"/>
                            </a:rPr>
                            <m:t>𝑇</m:t>
                          </m:r>
                        </m:sup>
                      </m:sSup>
                      <m:r>
                        <a:rPr lang="en-US" b="0" i="1" smtClean="0">
                          <a:latin typeface="Cambria Math" charset="0"/>
                        </a:rPr>
                        <m:t>   </m:t>
                      </m:r>
                    </m:oMath>
                  </m:oMathPara>
                </a14:m>
                <a:endParaRPr lang="en-US" b="0" dirty="0" smtClean="0"/>
              </a:p>
              <a:p>
                <a:pPr marL="0" indent="0">
                  <a:buNone/>
                </a:pPr>
                <a:r>
                  <a:rPr lang="en-US" b="0" dirty="0" smtClean="0"/>
                  <a:t>For simplicity, I’ll write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i="1">
                            <a:latin typeface="Cambria Math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charset="0"/>
                          </a:rPr>
                          <m:t>𝑤</m:t>
                        </m:r>
                      </m:e>
                    </m:acc>
                  </m:oMath>
                </a14:m>
                <a:r>
                  <a:rPr lang="en-US" b="0" dirty="0" smtClean="0"/>
                  <a:t> and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i="1">
                            <a:latin typeface="Cambria Math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b="0" dirty="0" smtClean="0"/>
                  <a:t> as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𝑤</m:t>
                    </m:r>
                  </m:oMath>
                </a14:m>
                <a:r>
                  <a:rPr lang="en-US" b="0" dirty="0" smtClean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𝑥</m:t>
                    </m:r>
                  </m:oMath>
                </a14:m>
                <a:r>
                  <a:rPr lang="en-US" b="0" dirty="0" smtClean="0"/>
                  <a:t> when there is no confusion  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7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CS6501 Lecture 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31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034" y="1306366"/>
            <a:ext cx="7041931" cy="4782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Some data are not linearly separable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CS6501 Lecture 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122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 they can be </a:t>
            </a:r>
            <a:r>
              <a:rPr lang="en-US" b="1" dirty="0" smtClean="0"/>
              <a:t>made</a:t>
            </a:r>
            <a:r>
              <a:rPr lang="en-US" dirty="0" smtClean="0"/>
              <a:t> liner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CS6501 Lecture 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24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883" y="1270861"/>
            <a:ext cx="8366234" cy="945223"/>
          </a:xfrm>
          <a:prstGeom prst="rect">
            <a:avLst/>
          </a:prstGeom>
        </p:spPr>
      </p:pic>
      <p:sp>
        <p:nvSpPr>
          <p:cNvPr id="7" name="Down Arrow 6"/>
          <p:cNvSpPr/>
          <p:nvPr/>
        </p:nvSpPr>
        <p:spPr>
          <a:xfrm>
            <a:off x="3499944" y="2297462"/>
            <a:ext cx="840828" cy="155553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9275" y="3987458"/>
            <a:ext cx="6115050" cy="236889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26380" y="2662244"/>
            <a:ext cx="4008854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dirty="0" smtClean="0">
                <a:solidFill>
                  <a:srgbClr val="3C58AD"/>
                </a:solidFill>
              </a:rPr>
              <a:t>Using a different representation</a:t>
            </a:r>
          </a:p>
          <a:p>
            <a:r>
              <a:rPr lang="en-US" sz="2300" dirty="0" smtClean="0">
                <a:solidFill>
                  <a:srgbClr val="3C58AD"/>
                </a:solidFill>
              </a:rPr>
              <a:t>e.g</a:t>
            </a:r>
            <a:r>
              <a:rPr lang="en-US" sz="2300" dirty="0">
                <a:solidFill>
                  <a:srgbClr val="3C58AD"/>
                </a:solidFill>
              </a:rPr>
              <a:t>.</a:t>
            </a:r>
            <a:r>
              <a:rPr lang="en-US" sz="2300" dirty="0" smtClean="0">
                <a:solidFill>
                  <a:srgbClr val="3C58AD"/>
                </a:solidFill>
              </a:rPr>
              <a:t>, feature conjunctions, </a:t>
            </a:r>
            <a:br>
              <a:rPr lang="en-US" sz="2300" dirty="0" smtClean="0">
                <a:solidFill>
                  <a:srgbClr val="3C58AD"/>
                </a:solidFill>
              </a:rPr>
            </a:br>
            <a:r>
              <a:rPr lang="en-US" sz="2300" dirty="0" smtClean="0">
                <a:solidFill>
                  <a:srgbClr val="3C58AD"/>
                </a:solidFill>
              </a:rPr>
              <a:t>         non-linear mapping</a:t>
            </a:r>
            <a:endParaRPr lang="en-US" sz="2300" dirty="0">
              <a:solidFill>
                <a:srgbClr val="3C58A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73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034" y="1306366"/>
            <a:ext cx="7041931" cy="4782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Exercise: can you make these data points linearly separable?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CS6501 Lecture 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038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034" y="1306366"/>
            <a:ext cx="7041931" cy="4782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Exercise: can you make these data points linearly separable?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CS6501 Lecture 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26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5710989" y="5903495"/>
                <a:ext cx="218713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Adding feature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 smtClean="0"/>
                  <a:t> </a:t>
                </a:r>
                <a:endParaRPr lang="en-US" dirty="0"/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0989" y="5903495"/>
                <a:ext cx="2187137" cy="369332"/>
              </a:xfrm>
              <a:prstGeom prst="rect">
                <a:avLst/>
              </a:prstGeom>
              <a:blipFill rotWithShape="0">
                <a:blip r:embed="rId3"/>
                <a:stretch>
                  <a:fillRect l="-2507" t="-95082" b="-1213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45063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Linear classifiers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Let’s take a look at a few linear classifiers</a:t>
            </a:r>
          </a:p>
          <a:p>
            <a:r>
              <a:rPr lang="en-US" dirty="0" smtClean="0"/>
              <a:t>We will show later, they can be written in the same framework!</a:t>
            </a:r>
          </a:p>
          <a:p>
            <a:endParaRPr lang="en-US" dirty="0"/>
          </a:p>
          <a:p>
            <a:r>
              <a:rPr lang="en-US" dirty="0" smtClean="0"/>
              <a:t>Perceptron</a:t>
            </a:r>
          </a:p>
          <a:p>
            <a:r>
              <a:rPr lang="en-US" dirty="0" smtClean="0"/>
              <a:t>(Linear) Support Vector Machines</a:t>
            </a:r>
          </a:p>
          <a:p>
            <a:r>
              <a:rPr lang="en-US" dirty="0" smtClean="0"/>
              <a:t>Logistic Regression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CS6501 Lecture 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703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Perceptron Algorithm </a:t>
            </a:r>
            <a:r>
              <a:rPr lang="en-US" sz="2200" dirty="0" smtClean="0">
                <a:solidFill>
                  <a:srgbClr val="D5570C"/>
                </a:solidFill>
              </a:rPr>
              <a:t>[Rosenblatt 1958]</a:t>
            </a:r>
            <a:endParaRPr lang="en-US" sz="2200" dirty="0">
              <a:solidFill>
                <a:srgbClr val="D5570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Goal: find a </a:t>
            </a:r>
            <a:r>
              <a:rPr lang="en-US" dirty="0" smtClean="0">
                <a:solidFill>
                  <a:srgbClr val="D5570C"/>
                </a:solidFill>
              </a:rPr>
              <a:t>separating hyperplane</a:t>
            </a:r>
          </a:p>
          <a:p>
            <a:r>
              <a:rPr lang="en-US" dirty="0" smtClean="0"/>
              <a:t>Can be used in an </a:t>
            </a:r>
            <a:r>
              <a:rPr lang="en-US" dirty="0" smtClean="0">
                <a:solidFill>
                  <a:srgbClr val="D5570C"/>
                </a:solidFill>
              </a:rPr>
              <a:t>online</a:t>
            </a:r>
            <a:r>
              <a:rPr lang="en-US" dirty="0" smtClean="0"/>
              <a:t> setting:</a:t>
            </a:r>
            <a:br>
              <a:rPr lang="en-US" dirty="0" smtClean="0"/>
            </a:br>
            <a:r>
              <a:rPr lang="en-US" dirty="0" smtClean="0"/>
              <a:t>considers one example at a time</a:t>
            </a:r>
          </a:p>
          <a:p>
            <a:r>
              <a:rPr lang="en-US" dirty="0" smtClean="0"/>
              <a:t>Converges if data is separable</a:t>
            </a:r>
            <a:br>
              <a:rPr lang="en-US" dirty="0" smtClean="0"/>
            </a:br>
            <a:r>
              <a:rPr lang="en-US" dirty="0" smtClean="0"/>
              <a:t>-- mistake bound 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CS6501 Lecture 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72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Perceptron Algorithm </a:t>
            </a:r>
            <a:r>
              <a:rPr lang="en-US" sz="2200" dirty="0">
                <a:solidFill>
                  <a:srgbClr val="D5570C"/>
                </a:solidFill>
              </a:rPr>
              <a:t>[Rosenblatt 1958]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13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5226475"/>
                <a:ext cx="7886700" cy="764304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 smtClean="0"/>
                  <a:t>    Prediction: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pc="-150" dirty="0" smtClean="0">
                            <a:latin typeface="Cambria Math" charset="0"/>
                            <a:cs typeface="Consolas" panose="020B0609020204030204" pitchFamily="49" charset="0"/>
                          </a:rPr>
                        </m:ctrlPr>
                      </m:sSupPr>
                      <m:e>
                        <m:r>
                          <a:rPr lang="en-US" i="1" spc="-150" dirty="0">
                            <a:latin typeface="Cambria Math" panose="02040503050406030204" pitchFamily="18" charset="0"/>
                            <a:cs typeface="Consolas" panose="020B0609020204030204" pitchFamily="49" charset="0"/>
                          </a:rPr>
                          <m:t>𝑦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b="0" i="0" spc="-150" dirty="0" smtClean="0">
                            <a:latin typeface="Cambria Math" panose="02040503050406030204" pitchFamily="18" charset="0"/>
                            <a:cs typeface="Consolas" panose="020B0609020204030204" pitchFamily="49" charset="0"/>
                          </a:rPr>
                          <m:t>test</m:t>
                        </m:r>
                      </m:sup>
                    </m:sSup>
                    <m:r>
                      <a:rPr lang="en-US" b="0" i="1" spc="-150" dirty="0" smtClean="0"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←</m:t>
                    </m:r>
                    <m:func>
                      <m:funcPr>
                        <m:ctrlPr>
                          <a:rPr lang="en-US" i="1" spc="-150" dirty="0">
                            <a:latin typeface="Cambria Math" charset="0"/>
                            <a:cs typeface="Consolas" panose="020B0609020204030204" pitchFamily="49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pc="-150" dirty="0">
                            <a:latin typeface="Cambria Math" panose="02040503050406030204" pitchFamily="18" charset="0"/>
                            <a:cs typeface="Consolas" panose="020B0609020204030204" pitchFamily="49" charset="0"/>
                          </a:rPr>
                          <m:t>sg</m:t>
                        </m:r>
                        <m:r>
                          <a:rPr lang="en-US" i="1" spc="-150" dirty="0">
                            <a:latin typeface="Cambria Math" panose="02040503050406030204" pitchFamily="18" charset="0"/>
                            <a:cs typeface="Consolas" panose="020B0609020204030204" pitchFamily="49" charset="0"/>
                          </a:rPr>
                          <m:t>𝑛</m:t>
                        </m:r>
                      </m:fName>
                      <m:e>
                        <m:r>
                          <a:rPr lang="en-US" i="1" spc="-150" dirty="0">
                            <a:latin typeface="Cambria Math" panose="02040503050406030204" pitchFamily="18" charset="0"/>
                            <a:cs typeface="Consolas" panose="020B0609020204030204" pitchFamily="49" charset="0"/>
                          </a:rPr>
                          <m:t>(</m:t>
                        </m:r>
                        <m:sSup>
                          <m:sSupPr>
                            <m:ctrlPr>
                              <a:rPr lang="en-US" i="1" spc="-150" dirty="0">
                                <a:latin typeface="Cambria Math" charset="0"/>
                                <a:cs typeface="Consolas" panose="020B0609020204030204" pitchFamily="49" charset="0"/>
                              </a:rPr>
                            </m:ctrlPr>
                          </m:sSupPr>
                          <m:e>
                            <m:r>
                              <a:rPr lang="en-US" b="1" i="1" spc="-150" dirty="0">
                                <a:latin typeface="Cambria Math" panose="02040503050406030204" pitchFamily="18" charset="0"/>
                                <a:cs typeface="Consolas" panose="020B0609020204030204" pitchFamily="49" charset="0"/>
                              </a:rPr>
                              <m:t>𝒘</m:t>
                            </m:r>
                          </m:e>
                          <m:sup>
                            <m:r>
                              <a:rPr lang="en-US" i="1" spc="-150" dirty="0">
                                <a:latin typeface="Cambria Math" panose="02040503050406030204" pitchFamily="18" charset="0"/>
                                <a:cs typeface="Consolas" panose="020B0609020204030204" pitchFamily="49" charset="0"/>
                              </a:rPr>
                              <m:t>⊤</m:t>
                            </m:r>
                          </m:sup>
                        </m:sSup>
                        <m:sSup>
                          <m:sSupPr>
                            <m:ctrlPr>
                              <a:rPr lang="en-US" b="1" i="1" spc="-150" dirty="0" smtClean="0">
                                <a:latin typeface="Cambria Math" charset="0"/>
                                <a:cs typeface="Consolas" panose="020B0609020204030204" pitchFamily="49" charset="0"/>
                              </a:rPr>
                            </m:ctrlPr>
                          </m:sSupPr>
                          <m:e>
                            <m:r>
                              <a:rPr lang="en-US" b="1" i="1" spc="-150" dirty="0">
                                <a:latin typeface="Cambria Math" panose="02040503050406030204" pitchFamily="18" charset="0"/>
                                <a:cs typeface="Consolas" panose="020B0609020204030204" pitchFamily="49" charset="0"/>
                              </a:rPr>
                              <m:t>𝒙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b="0" i="0" spc="-150" dirty="0" smtClean="0">
                                <a:latin typeface="Cambria Math" panose="02040503050406030204" pitchFamily="18" charset="0"/>
                                <a:cs typeface="Consolas" panose="020B0609020204030204" pitchFamily="49" charset="0"/>
                              </a:rPr>
                              <m:t>test</m:t>
                            </m:r>
                          </m:sup>
                        </m:sSup>
                      </m:e>
                    </m:func>
                    <m:r>
                      <a:rPr lang="en-US" i="1" spc="-150" dirty="0"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4" name="Content Placeholder 1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5226475"/>
                <a:ext cx="7886700" cy="764304"/>
              </a:xfrm>
              <a:blipFill rotWithShape="0">
                <a:blip r:embed="rId2"/>
                <a:stretch>
                  <a:fillRect t="-9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CS6501 Lecture 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29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 </a:t>
            </a:r>
          </a:p>
          <a:p>
            <a:r>
              <a:rPr lang="en-US" dirty="0"/>
              <a:t> </a:t>
            </a:r>
            <a:endParaRPr lang="en-US" dirty="0" smtClean="0"/>
          </a:p>
          <a:p>
            <a:r>
              <a:rPr lang="en-US" dirty="0"/>
              <a:t> </a:t>
            </a:r>
            <a:endParaRPr lang="en-US" dirty="0" smtClean="0"/>
          </a:p>
          <a:p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 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Placeholder 8"/>
              <p:cNvSpPr>
                <a:spLocks noGrp="1"/>
              </p:cNvSpPr>
              <p:nvPr>
                <p:ph type="body" sz="quarter" idx="14"/>
              </p:nvPr>
            </p:nvSpPr>
            <p:spPr/>
            <p:txBody>
              <a:bodyPr/>
              <a:lstStyle/>
              <a:p>
                <a:r>
                  <a:rPr lang="en-US" spc="-150" dirty="0" smtClean="0">
                    <a:solidFill>
                      <a:srgbClr val="3C58AD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Initialize</a:t>
                </a:r>
                <a:r>
                  <a:rPr lang="en-US" dirty="0" smtClean="0">
                    <a:solidFill>
                      <a:srgbClr val="3C58AD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←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1" i="1" smtClean="0">
                            <a:latin typeface="Cambria Math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endParaRPr lang="en-US" b="1" dirty="0" smtClean="0"/>
              </a:p>
              <a:p>
                <a:r>
                  <a:rPr lang="en-US" spc="-150" dirty="0" smtClean="0">
                    <a:solidFill>
                      <a:srgbClr val="3C58AD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For </a:t>
                </a:r>
                <a:r>
                  <a:rPr lang="en-US" spc="-150" dirty="0" smtClean="0">
                    <a:latin typeface="Consolas" panose="020B0609020204030204" pitchFamily="49" charset="0"/>
                    <a:cs typeface="Consolas" panose="020B0609020204030204" pitchFamily="49" charset="0"/>
                  </a:rPr>
                  <a:t>epoch </a:t>
                </a:r>
                <a14:m>
                  <m:oMath xmlns:m="http://schemas.openxmlformats.org/officeDocument/2006/math">
                    <m:r>
                      <a:rPr lang="en-US" b="0" i="1" spc="-150" smtClean="0"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1…</m:t>
                    </m:r>
                    <m:r>
                      <a:rPr lang="en-US" b="0" i="1" spc="-150" smtClean="0"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𝑇</m:t>
                    </m:r>
                  </m:oMath>
                </a14:m>
                <a:r>
                  <a:rPr lang="en-US" spc="-150" dirty="0" smtClean="0">
                    <a:latin typeface="Consolas" panose="020B0609020204030204" pitchFamily="49" charset="0"/>
                    <a:cs typeface="Consolas" panose="020B0609020204030204" pitchFamily="49" charset="0"/>
                  </a:rPr>
                  <a:t>:</a:t>
                </a:r>
              </a:p>
              <a:p>
                <a:r>
                  <a:rPr lang="en-US" spc="-150" dirty="0">
                    <a:latin typeface="Consolas" panose="020B0609020204030204" pitchFamily="49" charset="0"/>
                    <a:cs typeface="Consolas" panose="020B0609020204030204" pitchFamily="49" charset="0"/>
                  </a:rPr>
                  <a:t>	</a:t>
                </a:r>
                <a:r>
                  <a:rPr lang="en-US" spc="-150" dirty="0" smtClean="0">
                    <a:solidFill>
                      <a:srgbClr val="3C58AD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For</a:t>
                </a:r>
                <a:r>
                  <a:rPr lang="en-US" spc="-150" dirty="0" smtClean="0">
                    <a:latin typeface="Consolas" panose="020B0609020204030204" pitchFamily="49" charset="0"/>
                    <a:cs typeface="Consolas" panose="020B0609020204030204" pitchFamily="49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pc="-150" smtClean="0"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(</m:t>
                    </m:r>
                    <m:r>
                      <a:rPr lang="en-US" b="1" i="1" spc="-150" smtClean="0"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𝒙</m:t>
                    </m:r>
                    <m:r>
                      <a:rPr lang="en-US" b="0" i="1" spc="-150" smtClean="0"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,</m:t>
                    </m:r>
                    <m:r>
                      <a:rPr lang="zh-TW" altLang="en-US" b="0" i="1" spc="-150" smtClean="0">
                        <a:latin typeface="Cambria Math" charset="0"/>
                        <a:cs typeface="Consolas" panose="020B0609020204030204" pitchFamily="49" charset="0"/>
                      </a:rPr>
                      <m:t>  </m:t>
                    </m:r>
                    <m:r>
                      <a:rPr lang="en-US" b="0" i="1" spc="-150" smtClean="0"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𝑦</m:t>
                    </m:r>
                    <m:r>
                      <a:rPr lang="en-US" b="0" i="1" spc="-150" smtClean="0"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)</m:t>
                    </m:r>
                  </m:oMath>
                </a14:m>
                <a:r>
                  <a:rPr lang="en-US" spc="-150" dirty="0" smtClean="0">
                    <a:latin typeface="Consolas" panose="020B0609020204030204" pitchFamily="49" charset="0"/>
                    <a:cs typeface="Consolas" panose="020B0609020204030204" pitchFamily="49" charset="0"/>
                  </a:rPr>
                  <a:t> </a:t>
                </a:r>
                <a:r>
                  <a:rPr lang="en-US" spc="-150" dirty="0" smtClean="0">
                    <a:solidFill>
                      <a:srgbClr val="3C58AD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in</a:t>
                </a:r>
                <a:r>
                  <a:rPr lang="en-US" spc="-150" dirty="0" smtClean="0">
                    <a:latin typeface="Consolas" panose="020B0609020204030204" pitchFamily="49" charset="0"/>
                    <a:cs typeface="Consolas" panose="020B0609020204030204" pitchFamily="49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𝒟</m:t>
                    </m:r>
                  </m:oMath>
                </a14:m>
                <a:r>
                  <a:rPr lang="en-US" spc="-150" dirty="0" smtClean="0">
                    <a:latin typeface="Consolas" panose="020B0609020204030204" pitchFamily="49" charset="0"/>
                    <a:cs typeface="Consolas" panose="020B0609020204030204" pitchFamily="49" charset="0"/>
                  </a:rPr>
                  <a:t>:</a:t>
                </a:r>
              </a:p>
              <a:p>
                <a:r>
                  <a:rPr lang="en-US" spc="-150" dirty="0">
                    <a:latin typeface="Consolas" panose="020B0609020204030204" pitchFamily="49" charset="0"/>
                    <a:cs typeface="Consolas" panose="020B0609020204030204" pitchFamily="49" charset="0"/>
                  </a:rPr>
                  <a:t>	</a:t>
                </a:r>
                <a:r>
                  <a:rPr lang="en-US" spc="-150" dirty="0" smtClean="0">
                    <a:latin typeface="Consolas" panose="020B0609020204030204" pitchFamily="49" charset="0"/>
                    <a:cs typeface="Consolas" panose="020B0609020204030204" pitchFamily="49" charset="0"/>
                  </a:rPr>
                  <a:t>	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pc="-150" smtClean="0">
                            <a:latin typeface="Cambria Math" charset="0"/>
                            <a:cs typeface="Consolas" panose="020B0609020204030204" pitchFamily="49" charset="0"/>
                          </a:rPr>
                        </m:ctrlPr>
                      </m:accPr>
                      <m:e>
                        <m:r>
                          <a:rPr lang="en-US" b="0" i="1" spc="-150" smtClean="0">
                            <a:latin typeface="Cambria Math" panose="02040503050406030204" pitchFamily="18" charset="0"/>
                            <a:cs typeface="Consolas" panose="020B0609020204030204" pitchFamily="49" charset="0"/>
                          </a:rPr>
                          <m:t>𝑦</m:t>
                        </m:r>
                      </m:e>
                    </m:acc>
                    <m:r>
                      <a:rPr lang="en-US" b="0" i="1" spc="-150" dirty="0" smtClean="0"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=</m:t>
                    </m:r>
                    <m:func>
                      <m:funcPr>
                        <m:ctrlPr>
                          <a:rPr lang="en-US" b="0" i="1" spc="-150" dirty="0" smtClean="0">
                            <a:latin typeface="Cambria Math" charset="0"/>
                            <a:cs typeface="Consolas" panose="020B0609020204030204" pitchFamily="49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pc="-150" dirty="0" smtClean="0">
                            <a:latin typeface="Cambria Math" panose="02040503050406030204" pitchFamily="18" charset="0"/>
                            <a:cs typeface="Consolas" panose="020B0609020204030204" pitchFamily="49" charset="0"/>
                          </a:rPr>
                          <m:t>sg</m:t>
                        </m:r>
                        <m:r>
                          <a:rPr lang="en-US" b="0" i="1" spc="-150" dirty="0" smtClean="0">
                            <a:latin typeface="Cambria Math" panose="02040503050406030204" pitchFamily="18" charset="0"/>
                            <a:cs typeface="Consolas" panose="020B0609020204030204" pitchFamily="49" charset="0"/>
                          </a:rPr>
                          <m:t>𝑛</m:t>
                        </m:r>
                      </m:fName>
                      <m:e>
                        <m:r>
                          <a:rPr lang="en-US" b="0" i="1" spc="-150" dirty="0" smtClean="0">
                            <a:latin typeface="Cambria Math" panose="02040503050406030204" pitchFamily="18" charset="0"/>
                            <a:cs typeface="Consolas" panose="020B0609020204030204" pitchFamily="49" charset="0"/>
                          </a:rPr>
                          <m:t>(</m:t>
                        </m:r>
                        <m:sSup>
                          <m:sSupPr>
                            <m:ctrlPr>
                              <a:rPr lang="en-US" b="0" i="1" spc="-150" dirty="0" smtClean="0">
                                <a:latin typeface="Cambria Math" charset="0"/>
                                <a:cs typeface="Consolas" panose="020B0609020204030204" pitchFamily="49" charset="0"/>
                              </a:rPr>
                            </m:ctrlPr>
                          </m:sSupPr>
                          <m:e>
                            <m:r>
                              <a:rPr lang="en-US" b="1" i="1" spc="-150" dirty="0" smtClean="0">
                                <a:latin typeface="Cambria Math" panose="02040503050406030204" pitchFamily="18" charset="0"/>
                                <a:cs typeface="Consolas" panose="020B0609020204030204" pitchFamily="49" charset="0"/>
                              </a:rPr>
                              <m:t>𝒘</m:t>
                            </m:r>
                          </m:e>
                          <m:sup>
                            <m:r>
                              <a:rPr lang="en-US" b="0" i="1" spc="-150" dirty="0" smtClean="0">
                                <a:latin typeface="Cambria Math" panose="02040503050406030204" pitchFamily="18" charset="0"/>
                                <a:cs typeface="Consolas" panose="020B0609020204030204" pitchFamily="49" charset="0"/>
                              </a:rPr>
                              <m:t>⊤</m:t>
                            </m:r>
                          </m:sup>
                        </m:sSup>
                        <m:r>
                          <a:rPr lang="en-US" b="1" i="1" spc="-150" dirty="0" smtClean="0">
                            <a:latin typeface="Cambria Math" panose="02040503050406030204" pitchFamily="18" charset="0"/>
                            <a:cs typeface="Consolas" panose="020B0609020204030204" pitchFamily="49" charset="0"/>
                          </a:rPr>
                          <m:t>𝒙</m:t>
                        </m:r>
                      </m:e>
                    </m:func>
                    <m:r>
                      <a:rPr lang="en-US" b="0" i="1" spc="-150" dirty="0" smtClean="0"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)</m:t>
                    </m:r>
                  </m:oMath>
                </a14:m>
                <a:r>
                  <a:rPr lang="en-US" spc="-150" dirty="0" smtClean="0">
                    <a:latin typeface="Consolas" panose="020B0609020204030204" pitchFamily="49" charset="0"/>
                    <a:cs typeface="Consolas" panose="020B0609020204030204" pitchFamily="49" charset="0"/>
                  </a:rPr>
                  <a:t>		</a:t>
                </a:r>
                <a:r>
                  <a:rPr lang="en-US" sz="2400" spc="-150" dirty="0" smtClean="0">
                    <a:solidFill>
                      <a:srgbClr val="D5570C"/>
                    </a:solidFill>
                  </a:rPr>
                  <a:t>	           </a:t>
                </a:r>
                <a:r>
                  <a:rPr lang="en-US" sz="2200" dirty="0" smtClean="0">
                    <a:solidFill>
                      <a:srgbClr val="D5570C"/>
                    </a:solidFill>
                  </a:rPr>
                  <a:t>(predict)</a:t>
                </a:r>
              </a:p>
              <a:p>
                <a:r>
                  <a:rPr lang="en-US" spc="-150" dirty="0">
                    <a:latin typeface="Consolas" panose="020B0609020204030204" pitchFamily="49" charset="0"/>
                    <a:cs typeface="Consolas" panose="020B0609020204030204" pitchFamily="49" charset="0"/>
                  </a:rPr>
                  <a:t>	</a:t>
                </a:r>
                <a:r>
                  <a:rPr lang="en-US" spc="-150" dirty="0" smtClean="0">
                    <a:latin typeface="Consolas" panose="020B0609020204030204" pitchFamily="49" charset="0"/>
                    <a:cs typeface="Consolas" panose="020B0609020204030204" pitchFamily="49" charset="0"/>
                  </a:rPr>
                  <a:t>	</a:t>
                </a:r>
                <a:r>
                  <a:rPr lang="en-US" spc="-150" dirty="0" smtClean="0">
                    <a:solidFill>
                      <a:srgbClr val="3C58AD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if</a:t>
                </a:r>
                <a:r>
                  <a:rPr lang="en-US" spc="-150" dirty="0" smtClean="0">
                    <a:latin typeface="Consolas" panose="020B0609020204030204" pitchFamily="49" charset="0"/>
                    <a:cs typeface="Consolas" panose="020B0609020204030204" pitchFamily="49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pc="-150" smtClean="0">
                            <a:latin typeface="Cambria Math" charset="0"/>
                            <a:cs typeface="Consolas" panose="020B0609020204030204" pitchFamily="49" charset="0"/>
                          </a:rPr>
                        </m:ctrlPr>
                      </m:accPr>
                      <m:e>
                        <m:r>
                          <a:rPr lang="en-US" b="0" i="1" spc="-150" smtClean="0">
                            <a:latin typeface="Cambria Math" panose="02040503050406030204" pitchFamily="18" charset="0"/>
                            <a:cs typeface="Consolas" panose="020B0609020204030204" pitchFamily="49" charset="0"/>
                          </a:rPr>
                          <m:t>𝑦</m:t>
                        </m:r>
                      </m:e>
                    </m:acc>
                    <m:r>
                      <a:rPr lang="en-US" b="0" i="1" spc="-150" dirty="0" smtClean="0"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≠</m:t>
                    </m:r>
                    <m:r>
                      <a:rPr lang="en-US" b="0" i="1" spc="-150" dirty="0" smtClean="0"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𝑦</m:t>
                    </m:r>
                  </m:oMath>
                </a14:m>
                <a:r>
                  <a:rPr lang="en-US" spc="-150" dirty="0" smtClean="0">
                    <a:latin typeface="Consolas" panose="020B0609020204030204" pitchFamily="49" charset="0"/>
                    <a:cs typeface="Consolas" panose="020B0609020204030204" pitchFamily="49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b="1" i="1" spc="-150" dirty="0"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𝒘</m:t>
                    </m:r>
                    <m:r>
                      <a:rPr lang="en-US" b="1" i="1" spc="-150" dirty="0" smtClean="0"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←</m:t>
                    </m:r>
                    <m:r>
                      <a:rPr lang="en-US" b="1" i="1" spc="-150" dirty="0" smtClean="0"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𝒘</m:t>
                    </m:r>
                    <m:r>
                      <a:rPr lang="en-US" b="1" i="1" spc="-150" dirty="0" smtClean="0"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+</m:t>
                    </m:r>
                    <m:r>
                      <a:rPr lang="en-US" b="0" i="1" spc="-150" dirty="0" smtClean="0"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𝜂</m:t>
                    </m:r>
                    <m:r>
                      <a:rPr lang="en-US" b="0" i="1" spc="-150" dirty="0" smtClean="0"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𝑦</m:t>
                    </m:r>
                    <m:r>
                      <a:rPr lang="en-US" b="1" i="1" spc="-150" dirty="0" smtClean="0"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𝒙</m:t>
                    </m:r>
                  </m:oMath>
                </a14:m>
                <a:r>
                  <a:rPr lang="en-US" spc="-150" dirty="0" smtClean="0">
                    <a:latin typeface="Consolas" panose="020B0609020204030204" pitchFamily="49" charset="0"/>
                    <a:cs typeface="Consolas" panose="020B0609020204030204" pitchFamily="49" charset="0"/>
                  </a:rPr>
                  <a:t>		</a:t>
                </a:r>
                <a:r>
                  <a:rPr lang="en-US" sz="2200" dirty="0">
                    <a:solidFill>
                      <a:srgbClr val="D5570C"/>
                    </a:solidFill>
                  </a:rPr>
                  <a:t>(update</a:t>
                </a:r>
                <a:r>
                  <a:rPr lang="en-US" sz="2200" dirty="0" smtClean="0">
                    <a:solidFill>
                      <a:srgbClr val="D5570C"/>
                    </a:solidFill>
                  </a:rPr>
                  <a:t>)</a:t>
                </a:r>
              </a:p>
              <a:p>
                <a:r>
                  <a:rPr lang="en-US" spc="-150" dirty="0" smtClean="0">
                    <a:solidFill>
                      <a:srgbClr val="3C58AD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Return</a:t>
                </a:r>
                <a:r>
                  <a:rPr lang="en-US" spc="-150" dirty="0" smtClean="0">
                    <a:latin typeface="Consolas" panose="020B0609020204030204" pitchFamily="49" charset="0"/>
                    <a:cs typeface="Consolas" panose="020B0609020204030204" pitchFamily="49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𝒘</m:t>
                    </m:r>
                  </m:oMath>
                </a14:m>
                <a:endParaRPr lang="en-US" spc="-150" dirty="0">
                  <a:latin typeface="Consolas" panose="020B0609020204030204" pitchFamily="49" charset="0"/>
                  <a:cs typeface="Consolas" panose="020B0609020204030204" pitchFamily="49" charset="0"/>
                </a:endParaRPr>
              </a:p>
            </p:txBody>
          </p:sp>
        </mc:Choice>
        <mc:Fallback xmlns="">
          <p:sp>
            <p:nvSpPr>
              <p:cNvPr id="9" name="Text Placeholder 8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4"/>
              </p:nvPr>
            </p:nvSpPr>
            <p:spPr>
              <a:blipFill rotWithShape="0">
                <a:blip r:embed="rId3"/>
                <a:stretch>
                  <a:fillRect l="-1623" r="-721" b="-5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 Placeholder 9"/>
              <p:cNvSpPr>
                <a:spLocks noGrp="1"/>
              </p:cNvSpPr>
              <p:nvPr>
                <p:ph type="body" sz="quarter" idx="15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spc="-150" dirty="0" smtClean="0">
                    <a:latin typeface="Consolas" panose="020B0609020204030204" pitchFamily="49" charset="0"/>
                    <a:cs typeface="Consolas" panose="020B0609020204030204" pitchFamily="49" charset="0"/>
                  </a:rPr>
                  <a:t>Given a training set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𝒟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={</m:t>
                    </m:r>
                    <m:d>
                      <m:d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10" name="Text Placeholder 9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5"/>
              </p:nvPr>
            </p:nvSpPr>
            <p:spPr>
              <a:blipFill rotWithShape="0">
                <a:blip r:embed="rId4"/>
                <a:stretch>
                  <a:fillRect l="-1985" t="-30000" b="-3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Line Callout 3 11"/>
          <p:cNvSpPr/>
          <p:nvPr/>
        </p:nvSpPr>
        <p:spPr>
          <a:xfrm>
            <a:off x="6001198" y="3682694"/>
            <a:ext cx="240223" cy="302217"/>
          </a:xfrm>
          <a:prstGeom prst="borderCallout3">
            <a:avLst>
              <a:gd name="adj1" fmla="val 93109"/>
              <a:gd name="adj2" fmla="val 88441"/>
              <a:gd name="adj3" fmla="val 246955"/>
              <a:gd name="adj4" fmla="val 205914"/>
              <a:gd name="adj5" fmla="val 277528"/>
              <a:gd name="adj6" fmla="val 229491"/>
              <a:gd name="adj7" fmla="val 272647"/>
              <a:gd name="adj8" fmla="val 338534"/>
            </a:avLst>
          </a:prstGeom>
          <a:noFill/>
          <a:ln w="28575">
            <a:solidFill>
              <a:srgbClr val="D5570C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815939" y="4342447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C5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 rate</a:t>
            </a:r>
            <a:endParaRPr lang="en-US" dirty="0">
              <a:solidFill>
                <a:srgbClr val="3C58A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4529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Lecture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Supervised Learning</a:t>
            </a:r>
          </a:p>
          <a:p>
            <a:r>
              <a:rPr lang="en-US" dirty="0" smtClean="0"/>
              <a:t>Linear Classifiers</a:t>
            </a:r>
          </a:p>
          <a:p>
            <a:pPr lvl="1"/>
            <a:r>
              <a:rPr lang="en-US" dirty="0" smtClean="0"/>
              <a:t>Perceptron Algorithm</a:t>
            </a:r>
          </a:p>
          <a:p>
            <a:pPr lvl="1"/>
            <a:r>
              <a:rPr lang="en-US" dirty="0" smtClean="0"/>
              <a:t>Support Vector Machine</a:t>
            </a:r>
          </a:p>
          <a:p>
            <a:pPr lvl="1"/>
            <a:r>
              <a:rPr lang="en-US" dirty="0" smtClean="0"/>
              <a:t>Logistic Regression </a:t>
            </a:r>
          </a:p>
          <a:p>
            <a:r>
              <a:rPr lang="en-US" dirty="0" smtClean="0"/>
              <a:t>Optimization in machine learning</a:t>
            </a:r>
          </a:p>
          <a:p>
            <a:pPr lvl="1"/>
            <a:endParaRPr lang="en-US" dirty="0"/>
          </a:p>
          <a:p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CS6501 Lecture 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482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Perceptron Algorithm </a:t>
            </a:r>
            <a:r>
              <a:rPr lang="en-US" sz="2200" dirty="0">
                <a:solidFill>
                  <a:srgbClr val="D5570C"/>
                </a:solidFill>
              </a:rPr>
              <a:t>[Rosenblatt 1958]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13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5226475"/>
                <a:ext cx="7886700" cy="764304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 smtClean="0"/>
                  <a:t>    Prediction: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pc="-150" dirty="0" smtClean="0">
                            <a:latin typeface="Cambria Math" charset="0"/>
                            <a:cs typeface="Consolas" panose="020B0609020204030204" pitchFamily="49" charset="0"/>
                          </a:rPr>
                        </m:ctrlPr>
                      </m:sSupPr>
                      <m:e>
                        <m:r>
                          <a:rPr lang="en-US" i="1" spc="-150" dirty="0">
                            <a:latin typeface="Cambria Math" panose="02040503050406030204" pitchFamily="18" charset="0"/>
                            <a:cs typeface="Consolas" panose="020B0609020204030204" pitchFamily="49" charset="0"/>
                          </a:rPr>
                          <m:t>𝑦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b="0" i="0" spc="-150" dirty="0" smtClean="0">
                            <a:latin typeface="Cambria Math" panose="02040503050406030204" pitchFamily="18" charset="0"/>
                            <a:cs typeface="Consolas" panose="020B0609020204030204" pitchFamily="49" charset="0"/>
                          </a:rPr>
                          <m:t>test</m:t>
                        </m:r>
                      </m:sup>
                    </m:sSup>
                    <m:r>
                      <a:rPr lang="en-US" b="0" i="1" spc="-150" dirty="0" smtClean="0"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←</m:t>
                    </m:r>
                    <m:func>
                      <m:funcPr>
                        <m:ctrlPr>
                          <a:rPr lang="en-US" i="1" spc="-150" dirty="0">
                            <a:latin typeface="Cambria Math" charset="0"/>
                            <a:cs typeface="Consolas" panose="020B0609020204030204" pitchFamily="49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pc="-150" dirty="0">
                            <a:latin typeface="Cambria Math" panose="02040503050406030204" pitchFamily="18" charset="0"/>
                            <a:cs typeface="Consolas" panose="020B0609020204030204" pitchFamily="49" charset="0"/>
                          </a:rPr>
                          <m:t>sg</m:t>
                        </m:r>
                        <m:r>
                          <a:rPr lang="en-US" i="1" spc="-150" dirty="0">
                            <a:latin typeface="Cambria Math" panose="02040503050406030204" pitchFamily="18" charset="0"/>
                            <a:cs typeface="Consolas" panose="020B0609020204030204" pitchFamily="49" charset="0"/>
                          </a:rPr>
                          <m:t>𝑛</m:t>
                        </m:r>
                      </m:fName>
                      <m:e>
                        <m:r>
                          <a:rPr lang="en-US" i="1" spc="-150" dirty="0">
                            <a:latin typeface="Cambria Math" panose="02040503050406030204" pitchFamily="18" charset="0"/>
                            <a:cs typeface="Consolas" panose="020B0609020204030204" pitchFamily="49" charset="0"/>
                          </a:rPr>
                          <m:t>(</m:t>
                        </m:r>
                        <m:sSup>
                          <m:sSupPr>
                            <m:ctrlPr>
                              <a:rPr lang="en-US" i="1" spc="-150" dirty="0">
                                <a:latin typeface="Cambria Math" charset="0"/>
                                <a:cs typeface="Consolas" panose="020B0609020204030204" pitchFamily="49" charset="0"/>
                              </a:rPr>
                            </m:ctrlPr>
                          </m:sSupPr>
                          <m:e>
                            <m:r>
                              <a:rPr lang="en-US" b="1" i="1" spc="-150" dirty="0">
                                <a:latin typeface="Cambria Math" panose="02040503050406030204" pitchFamily="18" charset="0"/>
                                <a:cs typeface="Consolas" panose="020B0609020204030204" pitchFamily="49" charset="0"/>
                              </a:rPr>
                              <m:t>𝒘</m:t>
                            </m:r>
                          </m:e>
                          <m:sup>
                            <m:r>
                              <a:rPr lang="en-US" i="1" spc="-150" dirty="0">
                                <a:latin typeface="Cambria Math" panose="02040503050406030204" pitchFamily="18" charset="0"/>
                                <a:cs typeface="Consolas" panose="020B0609020204030204" pitchFamily="49" charset="0"/>
                              </a:rPr>
                              <m:t>⊤</m:t>
                            </m:r>
                          </m:sup>
                        </m:sSup>
                        <m:sSup>
                          <m:sSupPr>
                            <m:ctrlPr>
                              <a:rPr lang="en-US" b="1" i="1" spc="-150" dirty="0" smtClean="0">
                                <a:latin typeface="Cambria Math" charset="0"/>
                                <a:cs typeface="Consolas" panose="020B0609020204030204" pitchFamily="49" charset="0"/>
                              </a:rPr>
                            </m:ctrlPr>
                          </m:sSupPr>
                          <m:e>
                            <m:r>
                              <a:rPr lang="en-US" b="1" i="1" spc="-150" dirty="0">
                                <a:latin typeface="Cambria Math" panose="02040503050406030204" pitchFamily="18" charset="0"/>
                                <a:cs typeface="Consolas" panose="020B0609020204030204" pitchFamily="49" charset="0"/>
                              </a:rPr>
                              <m:t>𝒙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b="0" i="0" spc="-150" dirty="0" smtClean="0">
                                <a:latin typeface="Cambria Math" panose="02040503050406030204" pitchFamily="18" charset="0"/>
                                <a:cs typeface="Consolas" panose="020B0609020204030204" pitchFamily="49" charset="0"/>
                              </a:rPr>
                              <m:t>test</m:t>
                            </m:r>
                          </m:sup>
                        </m:sSup>
                      </m:e>
                    </m:func>
                    <m:r>
                      <a:rPr lang="en-US" i="1" spc="-150" dirty="0"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4" name="Content Placeholder 1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5226475"/>
                <a:ext cx="7886700" cy="764304"/>
              </a:xfrm>
              <a:blipFill rotWithShape="0">
                <a:blip r:embed="rId2"/>
                <a:stretch>
                  <a:fillRect t="-9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CS6501 Lecture 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30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 </a:t>
            </a:r>
          </a:p>
          <a:p>
            <a:r>
              <a:rPr lang="en-US" dirty="0"/>
              <a:t> </a:t>
            </a:r>
            <a:endParaRPr lang="en-US" dirty="0" smtClean="0"/>
          </a:p>
          <a:p>
            <a:r>
              <a:rPr lang="en-US" dirty="0"/>
              <a:t> </a:t>
            </a:r>
            <a:endParaRPr lang="en-US" dirty="0" smtClean="0"/>
          </a:p>
          <a:p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 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Placeholder 8"/>
              <p:cNvSpPr>
                <a:spLocks noGrp="1"/>
              </p:cNvSpPr>
              <p:nvPr>
                <p:ph type="body" sz="quarter" idx="14"/>
              </p:nvPr>
            </p:nvSpPr>
            <p:spPr/>
            <p:txBody>
              <a:bodyPr/>
              <a:lstStyle/>
              <a:p>
                <a:r>
                  <a:rPr lang="en-US" spc="-150" dirty="0" smtClean="0">
                    <a:solidFill>
                      <a:srgbClr val="3C58AD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Initialize</a:t>
                </a:r>
                <a:r>
                  <a:rPr lang="en-US" dirty="0" smtClean="0">
                    <a:solidFill>
                      <a:srgbClr val="3C58AD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←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1" i="1" smtClean="0">
                            <a:latin typeface="Cambria Math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endParaRPr lang="en-US" b="1" dirty="0" smtClean="0"/>
              </a:p>
              <a:p>
                <a:r>
                  <a:rPr lang="en-US" spc="-150" dirty="0" smtClean="0">
                    <a:solidFill>
                      <a:srgbClr val="3C58AD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For </a:t>
                </a:r>
                <a:r>
                  <a:rPr lang="en-US" spc="-150" dirty="0" smtClean="0">
                    <a:latin typeface="Consolas" panose="020B0609020204030204" pitchFamily="49" charset="0"/>
                    <a:cs typeface="Consolas" panose="020B0609020204030204" pitchFamily="49" charset="0"/>
                  </a:rPr>
                  <a:t>epoch </a:t>
                </a:r>
                <a14:m>
                  <m:oMath xmlns:m="http://schemas.openxmlformats.org/officeDocument/2006/math">
                    <m:r>
                      <a:rPr lang="en-US" b="0" i="1" spc="-150" smtClean="0"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1…</m:t>
                    </m:r>
                    <m:r>
                      <a:rPr lang="en-US" b="0" i="1" spc="-150" smtClean="0"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𝑇</m:t>
                    </m:r>
                  </m:oMath>
                </a14:m>
                <a:r>
                  <a:rPr lang="en-US" spc="-150" dirty="0" smtClean="0">
                    <a:latin typeface="Consolas" panose="020B0609020204030204" pitchFamily="49" charset="0"/>
                    <a:cs typeface="Consolas" panose="020B0609020204030204" pitchFamily="49" charset="0"/>
                  </a:rPr>
                  <a:t>:</a:t>
                </a:r>
              </a:p>
              <a:p>
                <a:r>
                  <a:rPr lang="en-US" spc="-150" dirty="0">
                    <a:latin typeface="Consolas" panose="020B0609020204030204" pitchFamily="49" charset="0"/>
                    <a:cs typeface="Consolas" panose="020B0609020204030204" pitchFamily="49" charset="0"/>
                  </a:rPr>
                  <a:t>	</a:t>
                </a:r>
                <a:r>
                  <a:rPr lang="en-US" spc="-150" dirty="0" smtClean="0">
                    <a:solidFill>
                      <a:srgbClr val="3C58AD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For</a:t>
                </a:r>
                <a:r>
                  <a:rPr lang="en-US" spc="-150" dirty="0" smtClean="0">
                    <a:latin typeface="Consolas" panose="020B0609020204030204" pitchFamily="49" charset="0"/>
                    <a:cs typeface="Consolas" panose="020B0609020204030204" pitchFamily="49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pc="-150" smtClean="0"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(</m:t>
                    </m:r>
                    <m:r>
                      <a:rPr lang="en-US" b="1" i="1" spc="-150" smtClean="0"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𝒙</m:t>
                    </m:r>
                    <m:r>
                      <a:rPr lang="en-US" b="0" i="1" spc="-150" smtClean="0"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,</m:t>
                    </m:r>
                    <m:r>
                      <a:rPr lang="en-US" b="0" i="1" spc="-150" smtClean="0"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𝑦</m:t>
                    </m:r>
                    <m:r>
                      <a:rPr lang="en-US" b="0" i="1" spc="-150" smtClean="0"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)</m:t>
                    </m:r>
                  </m:oMath>
                </a14:m>
                <a:r>
                  <a:rPr lang="en-US" spc="-150" dirty="0" smtClean="0">
                    <a:latin typeface="Consolas" panose="020B0609020204030204" pitchFamily="49" charset="0"/>
                    <a:cs typeface="Consolas" panose="020B0609020204030204" pitchFamily="49" charset="0"/>
                  </a:rPr>
                  <a:t> </a:t>
                </a:r>
                <a:r>
                  <a:rPr lang="en-US" spc="-150" dirty="0" smtClean="0">
                    <a:solidFill>
                      <a:srgbClr val="3C58AD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in</a:t>
                </a:r>
                <a:r>
                  <a:rPr lang="en-US" spc="-150" dirty="0" smtClean="0">
                    <a:latin typeface="Consolas" panose="020B0609020204030204" pitchFamily="49" charset="0"/>
                    <a:cs typeface="Consolas" panose="020B0609020204030204" pitchFamily="49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𝒟</m:t>
                    </m:r>
                  </m:oMath>
                </a14:m>
                <a:r>
                  <a:rPr lang="en-US" spc="-150" dirty="0" smtClean="0">
                    <a:latin typeface="Consolas" panose="020B0609020204030204" pitchFamily="49" charset="0"/>
                    <a:cs typeface="Consolas" panose="020B0609020204030204" pitchFamily="49" charset="0"/>
                  </a:rPr>
                  <a:t>:</a:t>
                </a:r>
              </a:p>
              <a:p>
                <a:r>
                  <a:rPr lang="en-US" spc="-150" dirty="0">
                    <a:latin typeface="Consolas" panose="020B0609020204030204" pitchFamily="49" charset="0"/>
                    <a:cs typeface="Consolas" panose="020B0609020204030204" pitchFamily="49" charset="0"/>
                  </a:rPr>
                  <a:t>	 </a:t>
                </a:r>
                <a:r>
                  <a:rPr lang="en-US" spc="-150" dirty="0" smtClean="0">
                    <a:latin typeface="Consolas" panose="020B0609020204030204" pitchFamily="49" charset="0"/>
                    <a:cs typeface="Consolas" panose="020B0609020204030204" pitchFamily="49" charset="0"/>
                  </a:rPr>
                  <a:t>   </a:t>
                </a:r>
                <a:r>
                  <a:rPr lang="en-US" spc="-150" dirty="0" smtClean="0">
                    <a:solidFill>
                      <a:srgbClr val="FF0000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if </a:t>
                </a:r>
                <a14:m>
                  <m:oMath xmlns:m="http://schemas.openxmlformats.org/officeDocument/2006/math">
                    <m:r>
                      <a:rPr lang="en-US" b="0" i="1" spc="-15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𝑦</m:t>
                    </m:r>
                    <m:d>
                      <m:dPr>
                        <m:ctrlPr>
                          <a:rPr lang="en-US" b="0" i="1" spc="-150" dirty="0" smtClean="0">
                            <a:solidFill>
                              <a:srgbClr val="FF0000"/>
                            </a:solidFill>
                            <a:latin typeface="Cambria Math" charset="0"/>
                            <a:cs typeface="Consolas" panose="020B0609020204030204" pitchFamily="49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 spc="-150" dirty="0">
                                <a:solidFill>
                                  <a:srgbClr val="FF0000"/>
                                </a:solidFill>
                                <a:latin typeface="Cambria Math" charset="0"/>
                                <a:cs typeface="Consolas" panose="020B0609020204030204" pitchFamily="49" charset="0"/>
                              </a:rPr>
                            </m:ctrlPr>
                          </m:sSupPr>
                          <m:e>
                            <m:r>
                              <a:rPr lang="en-US" b="1" i="1" spc="-150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Consolas" panose="020B0609020204030204" pitchFamily="49" charset="0"/>
                              </a:rPr>
                              <m:t>𝒘</m:t>
                            </m:r>
                          </m:e>
                          <m:sup>
                            <m:r>
                              <a:rPr lang="en-US" i="1" spc="-150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Consolas" panose="020B0609020204030204" pitchFamily="49" charset="0"/>
                              </a:rPr>
                              <m:t>⊤</m:t>
                            </m:r>
                          </m:sup>
                        </m:sSup>
                        <m:r>
                          <a:rPr lang="en-US" b="1" i="1" spc="-15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onsolas" panose="020B0609020204030204" pitchFamily="49" charset="0"/>
                          </a:rPr>
                          <m:t>𝒙</m:t>
                        </m:r>
                      </m:e>
                    </m:d>
                    <m:r>
                      <a:rPr lang="en-US" b="1" i="1" spc="-15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&lt;</m:t>
                    </m:r>
                    <m:r>
                      <a:rPr lang="en-US" b="1" i="1" spc="-15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𝟎</m:t>
                    </m:r>
                  </m:oMath>
                </a14:m>
                <a:r>
                  <a:rPr lang="en-US" spc="-150" dirty="0" smtClean="0">
                    <a:latin typeface="Consolas" panose="020B0609020204030204" pitchFamily="49" charset="0"/>
                    <a:cs typeface="Consolas" panose="020B0609020204030204" pitchFamily="49" charset="0"/>
                  </a:rPr>
                  <a:t>	</a:t>
                </a:r>
                <a:endParaRPr lang="en-US" sz="2200" dirty="0" smtClean="0">
                  <a:solidFill>
                    <a:srgbClr val="D5570C"/>
                  </a:solidFill>
                </a:endParaRPr>
              </a:p>
              <a:p>
                <a:r>
                  <a:rPr lang="en-US" spc="-150" dirty="0">
                    <a:latin typeface="Consolas" panose="020B0609020204030204" pitchFamily="49" charset="0"/>
                    <a:cs typeface="Consolas" panose="020B0609020204030204" pitchFamily="49" charset="0"/>
                  </a:rPr>
                  <a:t>	</a:t>
                </a:r>
                <a:r>
                  <a:rPr lang="en-US" spc="-150" dirty="0" smtClean="0">
                    <a:latin typeface="Consolas" panose="020B0609020204030204" pitchFamily="49" charset="0"/>
                    <a:cs typeface="Consolas" panose="020B0609020204030204" pitchFamily="49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b="0" i="0" spc="-150" dirty="0" smtClean="0"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        </m:t>
                    </m:r>
                    <m:r>
                      <a:rPr lang="en-US" b="1" i="1" spc="-150" dirty="0"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𝒘</m:t>
                    </m:r>
                    <m:r>
                      <a:rPr lang="en-US" b="1" i="1" spc="-150" dirty="0" smtClean="0"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←</m:t>
                    </m:r>
                    <m:r>
                      <a:rPr lang="en-US" b="1" i="1" spc="-150" dirty="0" smtClean="0"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𝒘</m:t>
                    </m:r>
                    <m:r>
                      <a:rPr lang="en-US" b="1" i="1" spc="-150" dirty="0" smtClean="0"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+</m:t>
                    </m:r>
                    <m:r>
                      <a:rPr lang="en-US" b="0" i="1" spc="-150" dirty="0" smtClean="0"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𝜂</m:t>
                    </m:r>
                    <m:r>
                      <a:rPr lang="en-US" b="0" i="1" spc="-150" dirty="0" smtClean="0"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𝑦</m:t>
                    </m:r>
                    <m:r>
                      <a:rPr lang="en-US" b="1" i="1" spc="-150" dirty="0" smtClean="0"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𝒙</m:t>
                    </m:r>
                  </m:oMath>
                </a14:m>
                <a:endParaRPr lang="en-US" sz="2200" dirty="0" smtClean="0">
                  <a:solidFill>
                    <a:srgbClr val="D5570C"/>
                  </a:solidFill>
                </a:endParaRPr>
              </a:p>
              <a:p>
                <a:r>
                  <a:rPr lang="en-US" spc="-150" dirty="0" smtClean="0">
                    <a:solidFill>
                      <a:srgbClr val="3C58AD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Return</a:t>
                </a:r>
                <a:r>
                  <a:rPr lang="en-US" spc="-150" dirty="0" smtClean="0">
                    <a:latin typeface="Consolas" panose="020B0609020204030204" pitchFamily="49" charset="0"/>
                    <a:cs typeface="Consolas" panose="020B0609020204030204" pitchFamily="49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𝒘</m:t>
                    </m:r>
                  </m:oMath>
                </a14:m>
                <a:endParaRPr lang="en-US" spc="-150" dirty="0">
                  <a:latin typeface="Consolas" panose="020B0609020204030204" pitchFamily="49" charset="0"/>
                  <a:cs typeface="Consolas" panose="020B0609020204030204" pitchFamily="49" charset="0"/>
                </a:endParaRPr>
              </a:p>
            </p:txBody>
          </p:sp>
        </mc:Choice>
        <mc:Fallback xmlns="">
          <p:sp>
            <p:nvSpPr>
              <p:cNvPr id="9" name="Text Placeholder 8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4"/>
              </p:nvPr>
            </p:nvSpPr>
            <p:spPr>
              <a:blipFill rotWithShape="0">
                <a:blip r:embed="rId3"/>
                <a:stretch>
                  <a:fillRect l="-1623" t="-1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 Placeholder 9"/>
              <p:cNvSpPr>
                <a:spLocks noGrp="1"/>
              </p:cNvSpPr>
              <p:nvPr>
                <p:ph type="body" sz="quarter" idx="15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spc="-150" dirty="0" smtClean="0">
                    <a:latin typeface="Consolas" panose="020B0609020204030204" pitchFamily="49" charset="0"/>
                    <a:cs typeface="Consolas" panose="020B0609020204030204" pitchFamily="49" charset="0"/>
                  </a:rPr>
                  <a:t>Given a training set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𝒟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={</m:t>
                    </m:r>
                    <m:d>
                      <m:d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10" name="Text Placeholder 9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5"/>
              </p:nvPr>
            </p:nvSpPr>
            <p:spPr>
              <a:blipFill rotWithShape="0">
                <a:blip r:embed="rId4"/>
                <a:stretch>
                  <a:fillRect l="-1985" t="-30000" b="-3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3480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Geometry Interpretation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31</a:t>
            </a:fld>
            <a:endParaRPr lang="en-US" dirty="0"/>
          </a:p>
        </p:txBody>
      </p:sp>
      <p:pic>
        <p:nvPicPr>
          <p:cNvPr id="7" name="Picture 6" descr="Figure4.7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700" y="1316689"/>
            <a:ext cx="2705100" cy="2705100"/>
          </a:xfrm>
          <a:prstGeom prst="rect">
            <a:avLst/>
          </a:prstGeom>
        </p:spPr>
      </p:pic>
      <p:pic>
        <p:nvPicPr>
          <p:cNvPr id="8" name="Picture 7" descr="Figure4.7b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123" y="1337005"/>
            <a:ext cx="2705100" cy="27051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609600" y="1337005"/>
            <a:ext cx="2705100" cy="2705100"/>
            <a:chOff x="609600" y="1337005"/>
            <a:chExt cx="2705100" cy="2705100"/>
          </a:xfrm>
        </p:grpSpPr>
        <p:pic>
          <p:nvPicPr>
            <p:cNvPr id="11" name="Picture 10" descr="Figure4.7a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" y="1337005"/>
              <a:ext cx="2705100" cy="2705100"/>
            </a:xfrm>
            <a:prstGeom prst="rect">
              <a:avLst/>
            </a:prstGeom>
          </p:spPr>
        </p:pic>
        <p:sp>
          <p:nvSpPr>
            <p:cNvPr id="12" name="Donut 11"/>
            <p:cNvSpPr/>
            <p:nvPr/>
          </p:nvSpPr>
          <p:spPr>
            <a:xfrm>
              <a:off x="2291460" y="1679854"/>
              <a:ext cx="208314" cy="208302"/>
            </a:xfrm>
            <a:prstGeom prst="donut">
              <a:avLst>
                <a:gd name="adj" fmla="val 36299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 rot="1380000">
              <a:off x="2178025" y="1809305"/>
              <a:ext cx="155448" cy="77222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/>
          <p:cNvSpPr/>
          <p:nvPr/>
        </p:nvSpPr>
        <p:spPr>
          <a:xfrm rot="1380000">
            <a:off x="1727179" y="2628455"/>
            <a:ext cx="155448" cy="77222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ular Callout 16"/>
          <p:cNvSpPr/>
          <p:nvPr/>
        </p:nvSpPr>
        <p:spPr>
          <a:xfrm>
            <a:off x="125001" y="2260664"/>
            <a:ext cx="1209950" cy="1010745"/>
          </a:xfrm>
          <a:prstGeom prst="wedgeRoundRectCallout">
            <a:avLst>
              <a:gd name="adj1" fmla="val 88781"/>
              <a:gd name="adj2" fmla="val -31531"/>
              <a:gd name="adj3" fmla="val 16667"/>
            </a:avLst>
          </a:prstGeom>
          <a:solidFill>
            <a:srgbClr val="FFFFCC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u="none" dirty="0" err="1">
                <a:solidFill>
                  <a:srgbClr val="000000"/>
                </a:solidFill>
              </a:rPr>
              <a:t>wx</a:t>
            </a:r>
            <a:r>
              <a:rPr lang="en-US" sz="1600" u="none" dirty="0">
                <a:solidFill>
                  <a:srgbClr val="000000"/>
                </a:solidFill>
              </a:rPr>
              <a:t> = 0</a:t>
            </a:r>
            <a:endParaRPr lang="en-US" sz="1600" b="1" u="none" dirty="0">
              <a:solidFill>
                <a:srgbClr val="000000"/>
              </a:solidFill>
            </a:endParaRPr>
          </a:p>
          <a:p>
            <a:pPr algn="ctr"/>
            <a:r>
              <a:rPr lang="en-US" sz="1600" u="none" dirty="0" smtClean="0">
                <a:solidFill>
                  <a:srgbClr val="000000"/>
                </a:solidFill>
              </a:rPr>
              <a:t>Current decision boundary</a:t>
            </a:r>
            <a:endParaRPr lang="en-US" sz="1600" u="none" dirty="0">
              <a:solidFill>
                <a:srgbClr val="000000"/>
              </a:solidFill>
            </a:endParaRPr>
          </a:p>
        </p:txBody>
      </p:sp>
      <p:sp>
        <p:nvSpPr>
          <p:cNvPr id="18" name="Rounded Rectangular Callout 17"/>
          <p:cNvSpPr/>
          <p:nvPr/>
        </p:nvSpPr>
        <p:spPr>
          <a:xfrm>
            <a:off x="1952847" y="3171088"/>
            <a:ext cx="1206300" cy="752809"/>
          </a:xfrm>
          <a:prstGeom prst="wedgeRoundRectCallout">
            <a:avLst>
              <a:gd name="adj1" fmla="val -47151"/>
              <a:gd name="adj2" fmla="val -69065"/>
              <a:gd name="adj3" fmla="val 16667"/>
            </a:avLst>
          </a:prstGeom>
          <a:solidFill>
            <a:srgbClr val="FFFFCC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182880" rIns="0" bIns="45720" rtlCol="0" anchor="ctr"/>
          <a:lstStyle/>
          <a:p>
            <a:pPr algn="ctr"/>
            <a:r>
              <a:rPr lang="en-US" sz="1600" b="1" u="none" dirty="0" smtClean="0">
                <a:solidFill>
                  <a:srgbClr val="000000"/>
                </a:solidFill>
              </a:rPr>
              <a:t>w</a:t>
            </a:r>
            <a:br>
              <a:rPr lang="en-US" sz="1600" b="1" u="none" dirty="0" smtClean="0">
                <a:solidFill>
                  <a:srgbClr val="000000"/>
                </a:solidFill>
              </a:rPr>
            </a:br>
            <a:r>
              <a:rPr lang="en-US" sz="1600" u="none" dirty="0" smtClean="0">
                <a:solidFill>
                  <a:srgbClr val="000000"/>
                </a:solidFill>
              </a:rPr>
              <a:t>Current weight vector</a:t>
            </a:r>
            <a:r>
              <a:rPr lang="en-US" sz="1600" b="1" u="none" dirty="0" smtClean="0">
                <a:solidFill>
                  <a:srgbClr val="000000"/>
                </a:solidFill>
              </a:rPr>
              <a:t/>
            </a:r>
            <a:br>
              <a:rPr lang="en-US" sz="1600" b="1" u="none" dirty="0" smtClean="0">
                <a:solidFill>
                  <a:srgbClr val="000000"/>
                </a:solidFill>
              </a:rPr>
            </a:br>
            <a:endParaRPr lang="en-US" sz="1600" b="1" u="none" dirty="0">
              <a:solidFill>
                <a:srgbClr val="000000"/>
              </a:solidFill>
            </a:endParaRPr>
          </a:p>
        </p:txBody>
      </p:sp>
      <p:sp>
        <p:nvSpPr>
          <p:cNvPr id="19" name="Rounded Rectangular Callout 18"/>
          <p:cNvSpPr/>
          <p:nvPr/>
        </p:nvSpPr>
        <p:spPr>
          <a:xfrm>
            <a:off x="773331" y="1167880"/>
            <a:ext cx="1518129" cy="720276"/>
          </a:xfrm>
          <a:prstGeom prst="wedgeRoundRectCallout">
            <a:avLst>
              <a:gd name="adj1" fmla="val 57691"/>
              <a:gd name="adj2" fmla="val 26387"/>
              <a:gd name="adj3" fmla="val 16667"/>
            </a:avLst>
          </a:prstGeom>
          <a:solidFill>
            <a:srgbClr val="FFFFCC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b="1" u="none" dirty="0" smtClean="0">
                <a:solidFill>
                  <a:srgbClr val="000000"/>
                </a:solidFill>
              </a:rPr>
              <a:t>x </a:t>
            </a:r>
            <a:r>
              <a:rPr lang="en-US" sz="1600" u="none" dirty="0" smtClean="0">
                <a:solidFill>
                  <a:srgbClr val="000000"/>
                </a:solidFill>
              </a:rPr>
              <a:t>(with y = +1)</a:t>
            </a:r>
            <a:endParaRPr lang="en-US" sz="1600" u="none" dirty="0">
              <a:solidFill>
                <a:srgbClr val="000000"/>
              </a:solidFill>
            </a:endParaRPr>
          </a:p>
          <a:p>
            <a:pPr algn="ctr"/>
            <a:r>
              <a:rPr lang="en-US" sz="1600" u="none" dirty="0" smtClean="0">
                <a:solidFill>
                  <a:srgbClr val="000000"/>
                </a:solidFill>
              </a:rPr>
              <a:t>next item to be classified</a:t>
            </a:r>
          </a:p>
        </p:txBody>
      </p:sp>
      <p:sp>
        <p:nvSpPr>
          <p:cNvPr id="20" name="Rounded Rectangular Callout 19"/>
          <p:cNvSpPr/>
          <p:nvPr/>
        </p:nvSpPr>
        <p:spPr>
          <a:xfrm>
            <a:off x="3149121" y="1809629"/>
            <a:ext cx="1518129" cy="370066"/>
          </a:xfrm>
          <a:prstGeom prst="wedgeRoundRectCallout">
            <a:avLst>
              <a:gd name="adj1" fmla="val 65999"/>
              <a:gd name="adj2" fmla="val 43428"/>
              <a:gd name="adj3" fmla="val 16667"/>
            </a:avLst>
          </a:prstGeom>
          <a:solidFill>
            <a:srgbClr val="FFFFCC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b="1" u="none" dirty="0" smtClean="0">
                <a:solidFill>
                  <a:srgbClr val="000000"/>
                </a:solidFill>
              </a:rPr>
              <a:t>x </a:t>
            </a:r>
            <a:r>
              <a:rPr lang="en-US" sz="1600" u="none" dirty="0" smtClean="0">
                <a:solidFill>
                  <a:srgbClr val="000000"/>
                </a:solidFill>
              </a:rPr>
              <a:t>as a vector</a:t>
            </a:r>
            <a:endParaRPr lang="en-US" sz="1600" b="1" u="none" dirty="0" smtClean="0">
              <a:solidFill>
                <a:srgbClr val="000000"/>
              </a:solidFill>
            </a:endParaRPr>
          </a:p>
        </p:txBody>
      </p:sp>
      <p:sp>
        <p:nvSpPr>
          <p:cNvPr id="21" name="Rounded Rectangular Callout 20"/>
          <p:cNvSpPr/>
          <p:nvPr/>
        </p:nvSpPr>
        <p:spPr>
          <a:xfrm>
            <a:off x="4776074" y="3455784"/>
            <a:ext cx="1518129" cy="468113"/>
          </a:xfrm>
          <a:prstGeom prst="wedgeRoundRectCallout">
            <a:avLst>
              <a:gd name="adj1" fmla="val -58305"/>
              <a:gd name="adj2" fmla="val -145706"/>
              <a:gd name="adj3" fmla="val 16667"/>
            </a:avLst>
          </a:prstGeom>
          <a:solidFill>
            <a:srgbClr val="FFFFCC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b="1" u="none" dirty="0" smtClean="0">
                <a:solidFill>
                  <a:srgbClr val="000000"/>
                </a:solidFill>
              </a:rPr>
              <a:t>x </a:t>
            </a:r>
            <a:r>
              <a:rPr lang="en-US" sz="1600" u="none" dirty="0" smtClean="0">
                <a:solidFill>
                  <a:srgbClr val="000000"/>
                </a:solidFill>
              </a:rPr>
              <a:t>as a vector added to </a:t>
            </a:r>
            <a:r>
              <a:rPr lang="en-US" sz="1600" b="1" u="none" dirty="0" smtClean="0">
                <a:solidFill>
                  <a:srgbClr val="000000"/>
                </a:solidFill>
              </a:rPr>
              <a:t>w</a:t>
            </a:r>
          </a:p>
        </p:txBody>
      </p:sp>
      <p:sp>
        <p:nvSpPr>
          <p:cNvPr id="22" name="Rounded Rectangular Callout 21"/>
          <p:cNvSpPr/>
          <p:nvPr/>
        </p:nvSpPr>
        <p:spPr>
          <a:xfrm>
            <a:off x="7722171" y="1555532"/>
            <a:ext cx="1136373" cy="1210506"/>
          </a:xfrm>
          <a:prstGeom prst="wedgeRoundRectCallout">
            <a:avLst>
              <a:gd name="adj1" fmla="val -45693"/>
              <a:gd name="adj2" fmla="val 74051"/>
              <a:gd name="adj3" fmla="val 16667"/>
            </a:avLst>
          </a:prstGeom>
          <a:solidFill>
            <a:srgbClr val="FFFFCC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u="none" dirty="0" err="1">
                <a:solidFill>
                  <a:srgbClr val="000000"/>
                </a:solidFill>
              </a:rPr>
              <a:t>wx</a:t>
            </a:r>
            <a:r>
              <a:rPr lang="en-US" sz="1600" u="none" dirty="0">
                <a:solidFill>
                  <a:srgbClr val="000000"/>
                </a:solidFill>
              </a:rPr>
              <a:t> = 0</a:t>
            </a:r>
            <a:endParaRPr lang="en-US" sz="1600" b="1" u="none" dirty="0">
              <a:solidFill>
                <a:srgbClr val="000000"/>
              </a:solidFill>
            </a:endParaRPr>
          </a:p>
          <a:p>
            <a:pPr algn="ctr"/>
            <a:r>
              <a:rPr lang="en-US" sz="1600" u="none" dirty="0" smtClean="0">
                <a:solidFill>
                  <a:srgbClr val="000000"/>
                </a:solidFill>
              </a:rPr>
              <a:t>New</a:t>
            </a:r>
            <a:br>
              <a:rPr lang="en-US" sz="1600" u="none" dirty="0" smtClean="0">
                <a:solidFill>
                  <a:srgbClr val="000000"/>
                </a:solidFill>
              </a:rPr>
            </a:br>
            <a:r>
              <a:rPr lang="en-US" sz="1600" u="none" dirty="0" smtClean="0">
                <a:solidFill>
                  <a:srgbClr val="000000"/>
                </a:solidFill>
              </a:rPr>
              <a:t>decision boundary</a:t>
            </a:r>
            <a:endParaRPr lang="en-US" sz="1600" u="none" dirty="0">
              <a:solidFill>
                <a:srgbClr val="000000"/>
              </a:solidFill>
            </a:endParaRPr>
          </a:p>
        </p:txBody>
      </p:sp>
      <p:sp>
        <p:nvSpPr>
          <p:cNvPr id="23" name="Rounded Rectangular Callout 22"/>
          <p:cNvSpPr/>
          <p:nvPr/>
        </p:nvSpPr>
        <p:spPr>
          <a:xfrm>
            <a:off x="6458409" y="3079379"/>
            <a:ext cx="1206300" cy="752809"/>
          </a:xfrm>
          <a:prstGeom prst="wedgeRoundRectCallout">
            <a:avLst>
              <a:gd name="adj1" fmla="val 21334"/>
              <a:gd name="adj2" fmla="val -87356"/>
              <a:gd name="adj3" fmla="val 16667"/>
            </a:avLst>
          </a:prstGeom>
          <a:solidFill>
            <a:srgbClr val="FFFFCC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182880" rIns="0" bIns="45720" rtlCol="0" anchor="ctr"/>
          <a:lstStyle/>
          <a:p>
            <a:pPr algn="ctr"/>
            <a:r>
              <a:rPr lang="en-US" sz="1600" b="1" u="none" dirty="0" smtClean="0">
                <a:solidFill>
                  <a:srgbClr val="000000"/>
                </a:solidFill>
              </a:rPr>
              <a:t>w </a:t>
            </a:r>
            <a:br>
              <a:rPr lang="en-US" sz="1600" b="1" u="none" dirty="0" smtClean="0">
                <a:solidFill>
                  <a:srgbClr val="000000"/>
                </a:solidFill>
              </a:rPr>
            </a:br>
            <a:r>
              <a:rPr lang="en-US" sz="1600" u="none" dirty="0" smtClean="0">
                <a:solidFill>
                  <a:srgbClr val="000000"/>
                </a:solidFill>
              </a:rPr>
              <a:t>New</a:t>
            </a:r>
            <a:r>
              <a:rPr lang="en-US" sz="1600" b="1" u="none" dirty="0">
                <a:solidFill>
                  <a:srgbClr val="000000"/>
                </a:solidFill>
              </a:rPr>
              <a:t> </a:t>
            </a:r>
            <a:r>
              <a:rPr lang="en-US" sz="1600" u="none" dirty="0" smtClean="0">
                <a:solidFill>
                  <a:srgbClr val="000000"/>
                </a:solidFill>
              </a:rPr>
              <a:t>weight vector</a:t>
            </a:r>
            <a:r>
              <a:rPr lang="en-US" sz="1600" b="1" u="none" dirty="0" smtClean="0">
                <a:solidFill>
                  <a:srgbClr val="000000"/>
                </a:solidFill>
              </a:rPr>
              <a:t/>
            </a:r>
            <a:br>
              <a:rPr lang="en-US" sz="1600" b="1" u="none" dirty="0" smtClean="0">
                <a:solidFill>
                  <a:srgbClr val="000000"/>
                </a:solidFill>
              </a:rPr>
            </a:br>
            <a:endParaRPr lang="en-US" sz="1600" b="1" u="none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3331" y="5841999"/>
            <a:ext cx="3036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(Figures from Bishop 2006)</a:t>
            </a: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7944144" y="5610185"/>
            <a:ext cx="971256" cy="485815"/>
            <a:chOff x="51913" y="1190585"/>
            <a:chExt cx="971256" cy="485815"/>
          </a:xfrm>
        </p:grpSpPr>
        <p:sp>
          <p:nvSpPr>
            <p:cNvPr id="2" name="Oval 1"/>
            <p:cNvSpPr/>
            <p:nvPr/>
          </p:nvSpPr>
          <p:spPr>
            <a:xfrm>
              <a:off x="152400" y="1337005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152400" y="1489405"/>
              <a:ext cx="45719" cy="45719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02962" y="1190585"/>
              <a:ext cx="7633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u="none" dirty="0" smtClean="0">
                  <a:solidFill>
                    <a:srgbClr val="FF0000"/>
                  </a:solidFill>
                  <a:latin typeface="+mn-lt"/>
                </a:rPr>
                <a:t>Positive</a:t>
              </a:r>
              <a:endParaRPr lang="en-US" u="none" dirty="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94416" y="1368623"/>
              <a:ext cx="82875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u="none" dirty="0" smtClean="0">
                  <a:solidFill>
                    <a:srgbClr val="0000FF"/>
                  </a:solidFill>
                  <a:latin typeface="+mn-lt"/>
                </a:rPr>
                <a:t>Negative</a:t>
              </a:r>
              <a:endParaRPr lang="en-US" u="none" dirty="0">
                <a:solidFill>
                  <a:srgbClr val="0000FF"/>
                </a:solidFill>
                <a:latin typeface="+mn-lt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1913" y="1219200"/>
              <a:ext cx="914400" cy="4572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CS6501 Lecture 2</a:t>
            </a:r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1042573" y="4699984"/>
            <a:ext cx="3972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Weight vector points to </a:t>
            </a:r>
            <a:r>
              <a:rPr lang="en-US" smtClean="0"/>
              <a:t>the positive side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4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Perceptron in action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32</a:t>
            </a:fld>
            <a:endParaRPr lang="en-US" dirty="0"/>
          </a:p>
        </p:txBody>
      </p:sp>
      <p:pic>
        <p:nvPicPr>
          <p:cNvPr id="9" name="Picture 8" descr="Figure4.7c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616" y="1731344"/>
            <a:ext cx="2705100" cy="2705100"/>
          </a:xfrm>
          <a:prstGeom prst="rect">
            <a:avLst/>
          </a:prstGeom>
        </p:spPr>
      </p:pic>
      <p:pic>
        <p:nvPicPr>
          <p:cNvPr id="10" name="Picture 9" descr="Figure4.7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163" y="1731344"/>
            <a:ext cx="2705100" cy="2705100"/>
          </a:xfrm>
          <a:prstGeom prst="rect">
            <a:avLst/>
          </a:prstGeom>
        </p:spPr>
      </p:pic>
      <p:pic>
        <p:nvPicPr>
          <p:cNvPr id="11" name="Picture 10" descr="Figure4.7b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36" y="1731344"/>
            <a:ext cx="2705100" cy="2705100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41514" y="2242476"/>
            <a:ext cx="1278664" cy="1179606"/>
          </a:xfrm>
          <a:prstGeom prst="wedgeRoundRectCallout">
            <a:avLst>
              <a:gd name="adj1" fmla="val 86563"/>
              <a:gd name="adj2" fmla="val -12259"/>
              <a:gd name="adj3" fmla="val 16667"/>
            </a:avLst>
          </a:prstGeom>
          <a:solidFill>
            <a:srgbClr val="FFFFCC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u="none" dirty="0" err="1">
                <a:solidFill>
                  <a:srgbClr val="000000"/>
                </a:solidFill>
              </a:rPr>
              <a:t>wx</a:t>
            </a:r>
            <a:r>
              <a:rPr lang="en-US" sz="1600" u="none" dirty="0">
                <a:solidFill>
                  <a:srgbClr val="000000"/>
                </a:solidFill>
              </a:rPr>
              <a:t> = 0</a:t>
            </a:r>
            <a:endParaRPr lang="en-US" sz="1600" b="1" u="none" dirty="0">
              <a:solidFill>
                <a:srgbClr val="000000"/>
              </a:solidFill>
            </a:endParaRPr>
          </a:p>
          <a:p>
            <a:pPr algn="ctr"/>
            <a:r>
              <a:rPr lang="en-US" sz="1600" u="none" dirty="0" smtClean="0">
                <a:solidFill>
                  <a:srgbClr val="000000"/>
                </a:solidFill>
              </a:rPr>
              <a:t>Current decision boundary</a:t>
            </a:r>
            <a:endParaRPr lang="en-US" sz="1600" u="none" dirty="0">
              <a:solidFill>
                <a:srgbClr val="000000"/>
              </a:solidFill>
            </a:endParaRPr>
          </a:p>
        </p:txBody>
      </p:sp>
      <p:sp>
        <p:nvSpPr>
          <p:cNvPr id="13" name="Rounded Rectangular Callout 12"/>
          <p:cNvSpPr/>
          <p:nvPr/>
        </p:nvSpPr>
        <p:spPr>
          <a:xfrm>
            <a:off x="1990733" y="3255952"/>
            <a:ext cx="1523461" cy="878579"/>
          </a:xfrm>
          <a:prstGeom prst="wedgeRoundRectCallout">
            <a:avLst>
              <a:gd name="adj1" fmla="val -47151"/>
              <a:gd name="adj2" fmla="val -69065"/>
              <a:gd name="adj3" fmla="val 16667"/>
            </a:avLst>
          </a:prstGeom>
          <a:solidFill>
            <a:srgbClr val="FFFFCC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182880" rIns="0" bIns="45720" rtlCol="0" anchor="ctr"/>
          <a:lstStyle/>
          <a:p>
            <a:pPr algn="ctr"/>
            <a:r>
              <a:rPr lang="en-US" sz="1600" b="1" u="none" dirty="0" smtClean="0">
                <a:solidFill>
                  <a:srgbClr val="000000"/>
                </a:solidFill>
              </a:rPr>
              <a:t>w</a:t>
            </a:r>
            <a:br>
              <a:rPr lang="en-US" sz="1600" b="1" u="none" dirty="0" smtClean="0">
                <a:solidFill>
                  <a:srgbClr val="000000"/>
                </a:solidFill>
              </a:rPr>
            </a:br>
            <a:r>
              <a:rPr lang="en-US" sz="1600" u="none" dirty="0" smtClean="0">
                <a:solidFill>
                  <a:srgbClr val="000000"/>
                </a:solidFill>
              </a:rPr>
              <a:t>Current weight vector</a:t>
            </a:r>
            <a:r>
              <a:rPr lang="en-US" sz="1600" b="1" u="none" dirty="0" smtClean="0">
                <a:solidFill>
                  <a:srgbClr val="000000"/>
                </a:solidFill>
              </a:rPr>
              <a:t/>
            </a:r>
            <a:br>
              <a:rPr lang="en-US" sz="1600" b="1" u="none" dirty="0" smtClean="0">
                <a:solidFill>
                  <a:srgbClr val="000000"/>
                </a:solidFill>
              </a:rPr>
            </a:br>
            <a:endParaRPr lang="en-US" sz="1600" b="1" u="none" dirty="0">
              <a:solidFill>
                <a:srgbClr val="000000"/>
              </a:solidFill>
            </a:endParaRPr>
          </a:p>
        </p:txBody>
      </p:sp>
      <p:sp>
        <p:nvSpPr>
          <p:cNvPr id="14" name="Rounded Rectangular Callout 13"/>
          <p:cNvSpPr/>
          <p:nvPr/>
        </p:nvSpPr>
        <p:spPr>
          <a:xfrm>
            <a:off x="1454031" y="890734"/>
            <a:ext cx="1674857" cy="840610"/>
          </a:xfrm>
          <a:prstGeom prst="wedgeRoundRectCallout">
            <a:avLst>
              <a:gd name="adj1" fmla="val 19637"/>
              <a:gd name="adj2" fmla="val 145145"/>
              <a:gd name="adj3" fmla="val 16667"/>
            </a:avLst>
          </a:prstGeom>
          <a:solidFill>
            <a:srgbClr val="FFFFCC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b="1" u="none" dirty="0" smtClean="0">
                <a:solidFill>
                  <a:srgbClr val="000000"/>
                </a:solidFill>
              </a:rPr>
              <a:t>x </a:t>
            </a:r>
            <a:r>
              <a:rPr lang="en-US" sz="1600" u="none" dirty="0" smtClean="0">
                <a:solidFill>
                  <a:srgbClr val="000000"/>
                </a:solidFill>
              </a:rPr>
              <a:t>(with y = +1)</a:t>
            </a:r>
            <a:endParaRPr lang="en-US" sz="1600" u="none" dirty="0">
              <a:solidFill>
                <a:srgbClr val="000000"/>
              </a:solidFill>
            </a:endParaRPr>
          </a:p>
          <a:p>
            <a:pPr algn="ctr"/>
            <a:r>
              <a:rPr lang="en-US" sz="1600" u="none" dirty="0" smtClean="0">
                <a:solidFill>
                  <a:srgbClr val="000000"/>
                </a:solidFill>
              </a:rPr>
              <a:t>next item to be classified</a:t>
            </a:r>
          </a:p>
        </p:txBody>
      </p:sp>
      <p:sp>
        <p:nvSpPr>
          <p:cNvPr id="15" name="Rounded Rectangular Callout 14"/>
          <p:cNvSpPr/>
          <p:nvPr/>
        </p:nvSpPr>
        <p:spPr>
          <a:xfrm>
            <a:off x="3523737" y="1236086"/>
            <a:ext cx="1674857" cy="431891"/>
          </a:xfrm>
          <a:prstGeom prst="wedgeRoundRectCallout">
            <a:avLst>
              <a:gd name="adj1" fmla="val 37019"/>
              <a:gd name="adj2" fmla="val 259819"/>
              <a:gd name="adj3" fmla="val 16667"/>
            </a:avLst>
          </a:prstGeom>
          <a:solidFill>
            <a:srgbClr val="FFFFCC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b="1" u="none" dirty="0" smtClean="0">
                <a:solidFill>
                  <a:srgbClr val="000000"/>
                </a:solidFill>
              </a:rPr>
              <a:t>x </a:t>
            </a:r>
            <a:r>
              <a:rPr lang="en-US" sz="1600" u="none" dirty="0" smtClean="0">
                <a:solidFill>
                  <a:srgbClr val="000000"/>
                </a:solidFill>
              </a:rPr>
              <a:t>as a vector</a:t>
            </a:r>
            <a:endParaRPr lang="en-US" sz="1600" b="1" u="none" dirty="0" smtClean="0">
              <a:solidFill>
                <a:srgbClr val="000000"/>
              </a:solidFill>
            </a:endParaRPr>
          </a:p>
        </p:txBody>
      </p:sp>
      <p:sp>
        <p:nvSpPr>
          <p:cNvPr id="16" name="Rounded Rectangular Callout 15"/>
          <p:cNvSpPr/>
          <p:nvPr/>
        </p:nvSpPr>
        <p:spPr>
          <a:xfrm>
            <a:off x="3780758" y="3255952"/>
            <a:ext cx="1674857" cy="546319"/>
          </a:xfrm>
          <a:prstGeom prst="wedgeRoundRectCallout">
            <a:avLst>
              <a:gd name="adj1" fmla="val 11227"/>
              <a:gd name="adj2" fmla="val -129423"/>
              <a:gd name="adj3" fmla="val 16667"/>
            </a:avLst>
          </a:prstGeom>
          <a:solidFill>
            <a:srgbClr val="FFFFCC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b="1" u="none" dirty="0" smtClean="0">
                <a:solidFill>
                  <a:srgbClr val="000000"/>
                </a:solidFill>
              </a:rPr>
              <a:t>x </a:t>
            </a:r>
            <a:r>
              <a:rPr lang="en-US" sz="1600" u="none" dirty="0" smtClean="0">
                <a:solidFill>
                  <a:srgbClr val="000000"/>
                </a:solidFill>
              </a:rPr>
              <a:t>as a vector added to </a:t>
            </a:r>
            <a:r>
              <a:rPr lang="en-US" sz="1600" b="1" u="none" dirty="0" smtClean="0">
                <a:solidFill>
                  <a:srgbClr val="000000"/>
                </a:solidFill>
              </a:rPr>
              <a:t>w</a:t>
            </a:r>
          </a:p>
        </p:txBody>
      </p:sp>
      <p:sp>
        <p:nvSpPr>
          <p:cNvPr id="17" name="Rounded Rectangular Callout 16"/>
          <p:cNvSpPr/>
          <p:nvPr/>
        </p:nvSpPr>
        <p:spPr>
          <a:xfrm>
            <a:off x="6474308" y="660707"/>
            <a:ext cx="1699988" cy="1179606"/>
          </a:xfrm>
          <a:prstGeom prst="wedgeRoundRectCallout">
            <a:avLst>
              <a:gd name="adj1" fmla="val -45693"/>
              <a:gd name="adj2" fmla="val 74051"/>
              <a:gd name="adj3" fmla="val 16667"/>
            </a:avLst>
          </a:prstGeom>
          <a:solidFill>
            <a:srgbClr val="FFFFCC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u="none" dirty="0" err="1">
                <a:solidFill>
                  <a:srgbClr val="000000"/>
                </a:solidFill>
              </a:rPr>
              <a:t>wx</a:t>
            </a:r>
            <a:r>
              <a:rPr lang="en-US" sz="1600" u="none" dirty="0">
                <a:solidFill>
                  <a:srgbClr val="000000"/>
                </a:solidFill>
              </a:rPr>
              <a:t> = 0</a:t>
            </a:r>
            <a:endParaRPr lang="en-US" sz="1600" b="1" u="none" dirty="0">
              <a:solidFill>
                <a:srgbClr val="000000"/>
              </a:solidFill>
            </a:endParaRPr>
          </a:p>
          <a:p>
            <a:pPr algn="ctr"/>
            <a:r>
              <a:rPr lang="en-US" sz="1600" u="none" dirty="0" smtClean="0">
                <a:solidFill>
                  <a:srgbClr val="000000"/>
                </a:solidFill>
              </a:rPr>
              <a:t>New</a:t>
            </a:r>
            <a:br>
              <a:rPr lang="en-US" sz="1600" u="none" dirty="0" smtClean="0">
                <a:solidFill>
                  <a:srgbClr val="000000"/>
                </a:solidFill>
              </a:rPr>
            </a:br>
            <a:r>
              <a:rPr lang="en-US" sz="1600" u="none" dirty="0" smtClean="0">
                <a:solidFill>
                  <a:srgbClr val="000000"/>
                </a:solidFill>
              </a:rPr>
              <a:t>decision boundary</a:t>
            </a:r>
            <a:endParaRPr lang="en-US" sz="1600" u="none" dirty="0">
              <a:solidFill>
                <a:srgbClr val="000000"/>
              </a:solidFill>
            </a:endParaRPr>
          </a:p>
        </p:txBody>
      </p:sp>
      <p:sp>
        <p:nvSpPr>
          <p:cNvPr id="18" name="Rounded Rectangular Callout 17"/>
          <p:cNvSpPr/>
          <p:nvPr/>
        </p:nvSpPr>
        <p:spPr>
          <a:xfrm>
            <a:off x="5808890" y="4690111"/>
            <a:ext cx="1330836" cy="878579"/>
          </a:xfrm>
          <a:prstGeom prst="wedgeRoundRectCallout">
            <a:avLst>
              <a:gd name="adj1" fmla="val 41226"/>
              <a:gd name="adj2" fmla="val -248043"/>
              <a:gd name="adj3" fmla="val 16667"/>
            </a:avLst>
          </a:prstGeom>
          <a:solidFill>
            <a:srgbClr val="FFFFCC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182880" rIns="0" bIns="45720" rtlCol="0" anchor="ctr"/>
          <a:lstStyle/>
          <a:p>
            <a:pPr algn="ctr"/>
            <a:r>
              <a:rPr lang="en-US" sz="1600" b="1" u="none" dirty="0" smtClean="0">
                <a:solidFill>
                  <a:srgbClr val="000000"/>
                </a:solidFill>
              </a:rPr>
              <a:t>w </a:t>
            </a:r>
            <a:br>
              <a:rPr lang="en-US" sz="1600" b="1" u="none" dirty="0" smtClean="0">
                <a:solidFill>
                  <a:srgbClr val="000000"/>
                </a:solidFill>
              </a:rPr>
            </a:br>
            <a:r>
              <a:rPr lang="en-US" sz="1600" u="none" dirty="0" smtClean="0">
                <a:solidFill>
                  <a:srgbClr val="000000"/>
                </a:solidFill>
              </a:rPr>
              <a:t>New</a:t>
            </a:r>
            <a:r>
              <a:rPr lang="en-US" sz="1600" b="1" u="none" dirty="0">
                <a:solidFill>
                  <a:srgbClr val="000000"/>
                </a:solidFill>
              </a:rPr>
              <a:t> </a:t>
            </a:r>
            <a:r>
              <a:rPr lang="en-US" sz="1600" u="none" dirty="0" smtClean="0">
                <a:solidFill>
                  <a:srgbClr val="000000"/>
                </a:solidFill>
              </a:rPr>
              <a:t>weight vector</a:t>
            </a:r>
            <a:r>
              <a:rPr lang="en-US" sz="1600" b="1" u="none" dirty="0" smtClean="0">
                <a:solidFill>
                  <a:srgbClr val="000000"/>
                </a:solidFill>
              </a:rPr>
              <a:t/>
            </a:r>
            <a:br>
              <a:rPr lang="en-US" sz="1600" b="1" u="none" dirty="0" smtClean="0">
                <a:solidFill>
                  <a:srgbClr val="000000"/>
                </a:solidFill>
              </a:rPr>
            </a:br>
            <a:endParaRPr lang="en-US" sz="1600" b="1" u="none" dirty="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73331" y="5841999"/>
            <a:ext cx="3036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(Figures from Bishop 2006)</a:t>
            </a:r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7042578" y="5610185"/>
            <a:ext cx="1872822" cy="485815"/>
            <a:chOff x="51913" y="1190585"/>
            <a:chExt cx="971256" cy="485815"/>
          </a:xfrm>
        </p:grpSpPr>
        <p:sp>
          <p:nvSpPr>
            <p:cNvPr id="21" name="Oval 20"/>
            <p:cNvSpPr/>
            <p:nvPr/>
          </p:nvSpPr>
          <p:spPr>
            <a:xfrm>
              <a:off x="152400" y="1337005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152400" y="1489405"/>
              <a:ext cx="45719" cy="45719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02962" y="1190585"/>
              <a:ext cx="7633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u="none" dirty="0" smtClean="0">
                  <a:solidFill>
                    <a:srgbClr val="FF0000"/>
                  </a:solidFill>
                  <a:latin typeface="+mn-lt"/>
                </a:rPr>
                <a:t>Positive</a:t>
              </a:r>
              <a:endParaRPr lang="en-US" u="none" dirty="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94416" y="1368623"/>
              <a:ext cx="82875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u="none" dirty="0" smtClean="0">
                  <a:solidFill>
                    <a:srgbClr val="0000FF"/>
                  </a:solidFill>
                  <a:latin typeface="+mn-lt"/>
                </a:rPr>
                <a:t>Negative</a:t>
              </a:r>
              <a:endParaRPr lang="en-US" u="none" dirty="0">
                <a:solidFill>
                  <a:srgbClr val="0000FF"/>
                </a:solidFill>
                <a:latin typeface="+mn-lt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51913" y="1219200"/>
              <a:ext cx="914400" cy="4572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CS6501 Lecture 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3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Convergence of Perceptron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Mistake bound</a:t>
            </a:r>
          </a:p>
          <a:p>
            <a:pPr lvl="1"/>
            <a:r>
              <a:rPr lang="en-US" dirty="0" smtClean="0"/>
              <a:t>If data is linearly separable (i.e., a good linear model exists), the perceptron will converge after a fixed number of mistakes</a:t>
            </a:r>
            <a:r>
              <a:rPr lang="pt-BR" dirty="0"/>
              <a:t> </a:t>
            </a:r>
            <a:r>
              <a:rPr lang="pt-BR" sz="1600" dirty="0"/>
              <a:t>[</a:t>
            </a:r>
            <a:r>
              <a:rPr lang="pt-BR" sz="1600" dirty="0" err="1"/>
              <a:t>Novikoff</a:t>
            </a:r>
            <a:r>
              <a:rPr lang="pt-BR" sz="1600" dirty="0"/>
              <a:t> 1962]</a:t>
            </a:r>
            <a:endParaRPr lang="en-US" sz="1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CS6501 Lecture 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828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Marginal Perceptron -- 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Which separating hyper-plane is better?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CS6501 Lecture 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34</a:t>
            </a:fld>
            <a:endParaRPr lang="en-US"/>
          </a:p>
        </p:txBody>
      </p:sp>
      <p:pic>
        <p:nvPicPr>
          <p:cNvPr id="6" name="Picture 4" descr="linear-v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137" y="1972733"/>
            <a:ext cx="6181725" cy="317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4066893" y="3244334"/>
            <a:ext cx="10102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Smaller (</a:t>
            </a:r>
          </a:p>
        </p:txBody>
      </p:sp>
    </p:spTree>
    <p:extLst>
      <p:ext uri="{BB962C8B-B14F-4D97-AF65-F5344CB8AC3E}">
        <p14:creationId xmlns:p14="http://schemas.microsoft.com/office/powerpoint/2010/main" val="293217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Perceptron Algorithm </a:t>
            </a:r>
            <a:r>
              <a:rPr lang="en-US" sz="2200" dirty="0">
                <a:solidFill>
                  <a:srgbClr val="D5570C"/>
                </a:solidFill>
              </a:rPr>
              <a:t>[Rosenblatt 1958]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13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5226475"/>
                <a:ext cx="7886700" cy="764304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 smtClean="0"/>
                  <a:t>    Prediction: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pc="-150" dirty="0" smtClean="0">
                            <a:latin typeface="Cambria Math" charset="0"/>
                            <a:cs typeface="Consolas" panose="020B0609020204030204" pitchFamily="49" charset="0"/>
                          </a:rPr>
                        </m:ctrlPr>
                      </m:sSupPr>
                      <m:e>
                        <m:r>
                          <a:rPr lang="en-US" i="1" spc="-150" dirty="0">
                            <a:latin typeface="Cambria Math" panose="02040503050406030204" pitchFamily="18" charset="0"/>
                            <a:cs typeface="Consolas" panose="020B0609020204030204" pitchFamily="49" charset="0"/>
                          </a:rPr>
                          <m:t>𝑦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b="0" i="0" spc="-150" dirty="0" smtClean="0">
                            <a:latin typeface="Cambria Math" panose="02040503050406030204" pitchFamily="18" charset="0"/>
                            <a:cs typeface="Consolas" panose="020B0609020204030204" pitchFamily="49" charset="0"/>
                          </a:rPr>
                          <m:t>test</m:t>
                        </m:r>
                      </m:sup>
                    </m:sSup>
                    <m:r>
                      <a:rPr lang="en-US" b="0" i="1" spc="-150" dirty="0" smtClean="0"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←</m:t>
                    </m:r>
                    <m:func>
                      <m:funcPr>
                        <m:ctrlPr>
                          <a:rPr lang="en-US" i="1" spc="-150" dirty="0">
                            <a:latin typeface="Cambria Math" charset="0"/>
                            <a:cs typeface="Consolas" panose="020B0609020204030204" pitchFamily="49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pc="-150" dirty="0">
                            <a:latin typeface="Cambria Math" panose="02040503050406030204" pitchFamily="18" charset="0"/>
                            <a:cs typeface="Consolas" panose="020B0609020204030204" pitchFamily="49" charset="0"/>
                          </a:rPr>
                          <m:t>sg</m:t>
                        </m:r>
                        <m:r>
                          <a:rPr lang="en-US" i="1" spc="-150" dirty="0">
                            <a:latin typeface="Cambria Math" panose="02040503050406030204" pitchFamily="18" charset="0"/>
                            <a:cs typeface="Consolas" panose="020B0609020204030204" pitchFamily="49" charset="0"/>
                          </a:rPr>
                          <m:t>𝑛</m:t>
                        </m:r>
                      </m:fName>
                      <m:e>
                        <m:r>
                          <a:rPr lang="en-US" i="1" spc="-150" dirty="0">
                            <a:latin typeface="Cambria Math" panose="02040503050406030204" pitchFamily="18" charset="0"/>
                            <a:cs typeface="Consolas" panose="020B0609020204030204" pitchFamily="49" charset="0"/>
                          </a:rPr>
                          <m:t>(</m:t>
                        </m:r>
                        <m:sSup>
                          <m:sSupPr>
                            <m:ctrlPr>
                              <a:rPr lang="en-US" i="1" spc="-150" dirty="0">
                                <a:latin typeface="Cambria Math" charset="0"/>
                                <a:cs typeface="Consolas" panose="020B0609020204030204" pitchFamily="49" charset="0"/>
                              </a:rPr>
                            </m:ctrlPr>
                          </m:sSupPr>
                          <m:e>
                            <m:r>
                              <a:rPr lang="en-US" b="1" i="1" spc="-150" dirty="0">
                                <a:latin typeface="Cambria Math" panose="02040503050406030204" pitchFamily="18" charset="0"/>
                                <a:cs typeface="Consolas" panose="020B0609020204030204" pitchFamily="49" charset="0"/>
                              </a:rPr>
                              <m:t>𝒘</m:t>
                            </m:r>
                          </m:e>
                          <m:sup>
                            <m:r>
                              <a:rPr lang="en-US" i="1" spc="-150" dirty="0">
                                <a:latin typeface="Cambria Math" panose="02040503050406030204" pitchFamily="18" charset="0"/>
                                <a:cs typeface="Consolas" panose="020B0609020204030204" pitchFamily="49" charset="0"/>
                              </a:rPr>
                              <m:t>⊤</m:t>
                            </m:r>
                          </m:sup>
                        </m:sSup>
                        <m:sSup>
                          <m:sSupPr>
                            <m:ctrlPr>
                              <a:rPr lang="en-US" b="1" i="1" spc="-150" dirty="0" smtClean="0">
                                <a:latin typeface="Cambria Math" charset="0"/>
                                <a:cs typeface="Consolas" panose="020B0609020204030204" pitchFamily="49" charset="0"/>
                              </a:rPr>
                            </m:ctrlPr>
                          </m:sSupPr>
                          <m:e>
                            <m:r>
                              <a:rPr lang="en-US" b="1" i="1" spc="-150" dirty="0">
                                <a:latin typeface="Cambria Math" panose="02040503050406030204" pitchFamily="18" charset="0"/>
                                <a:cs typeface="Consolas" panose="020B0609020204030204" pitchFamily="49" charset="0"/>
                              </a:rPr>
                              <m:t>𝒙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b="0" i="0" spc="-150" dirty="0" smtClean="0">
                                <a:latin typeface="Cambria Math" panose="02040503050406030204" pitchFamily="18" charset="0"/>
                                <a:cs typeface="Consolas" panose="020B0609020204030204" pitchFamily="49" charset="0"/>
                              </a:rPr>
                              <m:t>test</m:t>
                            </m:r>
                          </m:sup>
                        </m:sSup>
                      </m:e>
                    </m:func>
                    <m:r>
                      <a:rPr lang="en-US" i="1" spc="-150" dirty="0"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4" name="Content Placeholder 1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5226475"/>
                <a:ext cx="7886700" cy="764304"/>
              </a:xfrm>
              <a:blipFill rotWithShape="0">
                <a:blip r:embed="rId2"/>
                <a:stretch>
                  <a:fillRect t="-9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CS6501 Lecture 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35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 </a:t>
            </a:r>
          </a:p>
          <a:p>
            <a:r>
              <a:rPr lang="en-US" dirty="0"/>
              <a:t> </a:t>
            </a:r>
            <a:endParaRPr lang="en-US" dirty="0" smtClean="0"/>
          </a:p>
          <a:p>
            <a:r>
              <a:rPr lang="en-US" dirty="0"/>
              <a:t> </a:t>
            </a:r>
            <a:endParaRPr lang="en-US" dirty="0" smtClean="0"/>
          </a:p>
          <a:p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 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Placeholder 8"/>
              <p:cNvSpPr>
                <a:spLocks noGrp="1"/>
              </p:cNvSpPr>
              <p:nvPr>
                <p:ph type="body" sz="quarter" idx="14"/>
              </p:nvPr>
            </p:nvSpPr>
            <p:spPr/>
            <p:txBody>
              <a:bodyPr/>
              <a:lstStyle/>
              <a:p>
                <a:r>
                  <a:rPr lang="en-US" spc="-150" dirty="0" smtClean="0">
                    <a:solidFill>
                      <a:srgbClr val="3C58AD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Initialize</a:t>
                </a:r>
                <a:r>
                  <a:rPr lang="en-US" dirty="0" smtClean="0">
                    <a:solidFill>
                      <a:srgbClr val="3C58AD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←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1" i="1" smtClean="0">
                            <a:latin typeface="Cambria Math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endParaRPr lang="en-US" b="1" dirty="0" smtClean="0"/>
              </a:p>
              <a:p>
                <a:r>
                  <a:rPr lang="en-US" spc="-150" dirty="0" smtClean="0">
                    <a:solidFill>
                      <a:srgbClr val="3C58AD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For </a:t>
                </a:r>
                <a:r>
                  <a:rPr lang="en-US" spc="-150" dirty="0" smtClean="0">
                    <a:latin typeface="Consolas" panose="020B0609020204030204" pitchFamily="49" charset="0"/>
                    <a:cs typeface="Consolas" panose="020B0609020204030204" pitchFamily="49" charset="0"/>
                  </a:rPr>
                  <a:t>epoch </a:t>
                </a:r>
                <a14:m>
                  <m:oMath xmlns:m="http://schemas.openxmlformats.org/officeDocument/2006/math">
                    <m:r>
                      <a:rPr lang="en-US" b="0" i="1" spc="-150" smtClean="0"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1…</m:t>
                    </m:r>
                    <m:r>
                      <a:rPr lang="en-US" b="0" i="1" spc="-150" smtClean="0"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𝑇</m:t>
                    </m:r>
                  </m:oMath>
                </a14:m>
                <a:r>
                  <a:rPr lang="en-US" spc="-150" dirty="0" smtClean="0">
                    <a:latin typeface="Consolas" panose="020B0609020204030204" pitchFamily="49" charset="0"/>
                    <a:cs typeface="Consolas" panose="020B0609020204030204" pitchFamily="49" charset="0"/>
                  </a:rPr>
                  <a:t>:</a:t>
                </a:r>
              </a:p>
              <a:p>
                <a:r>
                  <a:rPr lang="en-US" spc="-150" dirty="0">
                    <a:latin typeface="Consolas" panose="020B0609020204030204" pitchFamily="49" charset="0"/>
                    <a:cs typeface="Consolas" panose="020B0609020204030204" pitchFamily="49" charset="0"/>
                  </a:rPr>
                  <a:t>	</a:t>
                </a:r>
                <a:r>
                  <a:rPr lang="en-US" spc="-150" dirty="0" smtClean="0">
                    <a:solidFill>
                      <a:srgbClr val="3C58AD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For</a:t>
                </a:r>
                <a:r>
                  <a:rPr lang="en-US" spc="-150" dirty="0" smtClean="0">
                    <a:latin typeface="Consolas" panose="020B0609020204030204" pitchFamily="49" charset="0"/>
                    <a:cs typeface="Consolas" panose="020B0609020204030204" pitchFamily="49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pc="-150" smtClean="0"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(</m:t>
                    </m:r>
                    <m:r>
                      <a:rPr lang="en-US" b="1" i="1" spc="-150" smtClean="0"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𝒙</m:t>
                    </m:r>
                    <m:r>
                      <a:rPr lang="en-US" b="0" i="1" spc="-150" smtClean="0"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,</m:t>
                    </m:r>
                    <m:r>
                      <a:rPr lang="en-US" b="0" i="1" spc="-150" smtClean="0"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𝑦</m:t>
                    </m:r>
                    <m:r>
                      <a:rPr lang="en-US" b="0" i="1" spc="-150" smtClean="0"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)</m:t>
                    </m:r>
                  </m:oMath>
                </a14:m>
                <a:r>
                  <a:rPr lang="en-US" spc="-150" dirty="0" smtClean="0">
                    <a:latin typeface="Consolas" panose="020B0609020204030204" pitchFamily="49" charset="0"/>
                    <a:cs typeface="Consolas" panose="020B0609020204030204" pitchFamily="49" charset="0"/>
                  </a:rPr>
                  <a:t> </a:t>
                </a:r>
                <a:r>
                  <a:rPr lang="en-US" spc="-150" dirty="0" smtClean="0">
                    <a:solidFill>
                      <a:srgbClr val="3C58AD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in</a:t>
                </a:r>
                <a:r>
                  <a:rPr lang="en-US" spc="-150" dirty="0" smtClean="0">
                    <a:latin typeface="Consolas" panose="020B0609020204030204" pitchFamily="49" charset="0"/>
                    <a:cs typeface="Consolas" panose="020B0609020204030204" pitchFamily="49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𝒟</m:t>
                    </m:r>
                  </m:oMath>
                </a14:m>
                <a:r>
                  <a:rPr lang="en-US" spc="-150" dirty="0" smtClean="0">
                    <a:latin typeface="Consolas" panose="020B0609020204030204" pitchFamily="49" charset="0"/>
                    <a:cs typeface="Consolas" panose="020B0609020204030204" pitchFamily="49" charset="0"/>
                  </a:rPr>
                  <a:t>:</a:t>
                </a:r>
              </a:p>
              <a:p>
                <a:r>
                  <a:rPr lang="en-US" spc="-150" dirty="0">
                    <a:latin typeface="Consolas" panose="020B0609020204030204" pitchFamily="49" charset="0"/>
                    <a:cs typeface="Consolas" panose="020B0609020204030204" pitchFamily="49" charset="0"/>
                  </a:rPr>
                  <a:t>	 </a:t>
                </a:r>
                <a:r>
                  <a:rPr lang="en-US" spc="-150" dirty="0" smtClean="0">
                    <a:latin typeface="Consolas" panose="020B0609020204030204" pitchFamily="49" charset="0"/>
                    <a:cs typeface="Consolas" panose="020B0609020204030204" pitchFamily="49" charset="0"/>
                  </a:rPr>
                  <a:t>   </a:t>
                </a:r>
                <a:r>
                  <a:rPr lang="en-US" spc="-150" dirty="0" smtClean="0">
                    <a:solidFill>
                      <a:srgbClr val="3C58AD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if </a:t>
                </a:r>
                <a14:m>
                  <m:oMath xmlns:m="http://schemas.openxmlformats.org/officeDocument/2006/math">
                    <m:r>
                      <a:rPr lang="en-US" b="0" i="1" spc="-150" smtClean="0">
                        <a:solidFill>
                          <a:srgbClr val="3C58AD"/>
                        </a:solidFill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𝑦</m:t>
                    </m:r>
                    <m:d>
                      <m:dPr>
                        <m:ctrlPr>
                          <a:rPr lang="en-US" b="0" i="1" spc="-150" dirty="0" smtClean="0">
                            <a:solidFill>
                              <a:srgbClr val="3C58AD"/>
                            </a:solidFill>
                            <a:latin typeface="Cambria Math" charset="0"/>
                            <a:cs typeface="Consolas" panose="020B0609020204030204" pitchFamily="49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 spc="-150" dirty="0">
                                <a:solidFill>
                                  <a:srgbClr val="3C58AD"/>
                                </a:solidFill>
                                <a:latin typeface="Cambria Math" charset="0"/>
                                <a:cs typeface="Consolas" panose="020B0609020204030204" pitchFamily="49" charset="0"/>
                              </a:rPr>
                            </m:ctrlPr>
                          </m:sSupPr>
                          <m:e>
                            <m:r>
                              <a:rPr lang="en-US" b="1" i="1" spc="-150" dirty="0">
                                <a:solidFill>
                                  <a:srgbClr val="3C58AD"/>
                                </a:solidFill>
                                <a:latin typeface="Cambria Math" panose="02040503050406030204" pitchFamily="18" charset="0"/>
                                <a:cs typeface="Consolas" panose="020B0609020204030204" pitchFamily="49" charset="0"/>
                              </a:rPr>
                              <m:t>𝒘</m:t>
                            </m:r>
                          </m:e>
                          <m:sup>
                            <m:r>
                              <a:rPr lang="en-US" i="1" spc="-150" dirty="0">
                                <a:solidFill>
                                  <a:srgbClr val="3C58AD"/>
                                </a:solidFill>
                                <a:latin typeface="Cambria Math" panose="02040503050406030204" pitchFamily="18" charset="0"/>
                                <a:cs typeface="Consolas" panose="020B0609020204030204" pitchFamily="49" charset="0"/>
                              </a:rPr>
                              <m:t>⊤</m:t>
                            </m:r>
                          </m:sup>
                        </m:sSup>
                        <m:r>
                          <a:rPr lang="en-US" b="1" i="1" spc="-150" dirty="0">
                            <a:solidFill>
                              <a:srgbClr val="3C58AD"/>
                            </a:solidFill>
                            <a:latin typeface="Cambria Math" panose="02040503050406030204" pitchFamily="18" charset="0"/>
                            <a:cs typeface="Consolas" panose="020B0609020204030204" pitchFamily="49" charset="0"/>
                          </a:rPr>
                          <m:t>𝒙</m:t>
                        </m:r>
                      </m:e>
                    </m:d>
                    <m:r>
                      <a:rPr lang="en-US" b="1" i="1" spc="-150" dirty="0" smtClean="0">
                        <a:solidFill>
                          <a:srgbClr val="3C58AD"/>
                        </a:solidFill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&lt;</m:t>
                    </m:r>
                    <m:r>
                      <a:rPr lang="en-US" b="1" i="1" spc="-150" dirty="0" smtClean="0">
                        <a:solidFill>
                          <a:srgbClr val="3C58AD"/>
                        </a:solidFill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𝟎</m:t>
                    </m:r>
                  </m:oMath>
                </a14:m>
                <a:r>
                  <a:rPr lang="en-US" spc="-150" dirty="0" smtClean="0">
                    <a:solidFill>
                      <a:srgbClr val="3C58AD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	</a:t>
                </a:r>
                <a:endParaRPr lang="en-US" sz="2200" dirty="0" smtClean="0">
                  <a:solidFill>
                    <a:srgbClr val="3C58AD"/>
                  </a:solidFill>
                </a:endParaRPr>
              </a:p>
              <a:p>
                <a:r>
                  <a:rPr lang="en-US" spc="-150" dirty="0">
                    <a:latin typeface="Consolas" panose="020B0609020204030204" pitchFamily="49" charset="0"/>
                    <a:cs typeface="Consolas" panose="020B0609020204030204" pitchFamily="49" charset="0"/>
                  </a:rPr>
                  <a:t>	</a:t>
                </a:r>
                <a:r>
                  <a:rPr lang="en-US" spc="-150" dirty="0" smtClean="0">
                    <a:latin typeface="Consolas" panose="020B0609020204030204" pitchFamily="49" charset="0"/>
                    <a:cs typeface="Consolas" panose="020B0609020204030204" pitchFamily="49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b="0" i="0" spc="-150" dirty="0" smtClean="0"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        </m:t>
                    </m:r>
                    <m:r>
                      <a:rPr lang="en-US" b="1" i="1" spc="-150" dirty="0"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𝒘</m:t>
                    </m:r>
                    <m:r>
                      <a:rPr lang="en-US" b="1" i="1" spc="-150" dirty="0" smtClean="0"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←</m:t>
                    </m:r>
                    <m:r>
                      <a:rPr lang="en-US" b="1" i="1" spc="-150" dirty="0" smtClean="0"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𝒘</m:t>
                    </m:r>
                    <m:r>
                      <a:rPr lang="en-US" b="1" i="1" spc="-150" dirty="0" smtClean="0"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+</m:t>
                    </m:r>
                    <m:r>
                      <a:rPr lang="en-US" b="0" i="1" spc="-150" dirty="0" smtClean="0"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𝜂</m:t>
                    </m:r>
                    <m:r>
                      <a:rPr lang="en-US" b="0" i="1" spc="-150" dirty="0" smtClean="0"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𝑦</m:t>
                    </m:r>
                    <m:r>
                      <a:rPr lang="en-US" b="1" i="1" spc="-150" dirty="0" smtClean="0"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𝒙</m:t>
                    </m:r>
                  </m:oMath>
                </a14:m>
                <a:endParaRPr lang="en-US" sz="2200" dirty="0" smtClean="0">
                  <a:solidFill>
                    <a:srgbClr val="D5570C"/>
                  </a:solidFill>
                </a:endParaRPr>
              </a:p>
              <a:p>
                <a:r>
                  <a:rPr lang="en-US" spc="-150" dirty="0" smtClean="0">
                    <a:solidFill>
                      <a:srgbClr val="3C58AD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Return</a:t>
                </a:r>
                <a:r>
                  <a:rPr lang="en-US" spc="-150" dirty="0" smtClean="0">
                    <a:latin typeface="Consolas" panose="020B0609020204030204" pitchFamily="49" charset="0"/>
                    <a:cs typeface="Consolas" panose="020B0609020204030204" pitchFamily="49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𝒘</m:t>
                    </m:r>
                  </m:oMath>
                </a14:m>
                <a:endParaRPr lang="en-US" spc="-150" dirty="0">
                  <a:latin typeface="Consolas" panose="020B0609020204030204" pitchFamily="49" charset="0"/>
                  <a:cs typeface="Consolas" panose="020B0609020204030204" pitchFamily="49" charset="0"/>
                </a:endParaRPr>
              </a:p>
            </p:txBody>
          </p:sp>
        </mc:Choice>
        <mc:Fallback xmlns="">
          <p:sp>
            <p:nvSpPr>
              <p:cNvPr id="9" name="Text Placeholder 8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4"/>
              </p:nvPr>
            </p:nvSpPr>
            <p:spPr>
              <a:blipFill rotWithShape="0">
                <a:blip r:embed="rId3"/>
                <a:stretch>
                  <a:fillRect l="-1623" b="-5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 Placeholder 9"/>
              <p:cNvSpPr>
                <a:spLocks noGrp="1"/>
              </p:cNvSpPr>
              <p:nvPr>
                <p:ph type="body" sz="quarter" idx="15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spc="-150" dirty="0" smtClean="0">
                    <a:latin typeface="Consolas" panose="020B0609020204030204" pitchFamily="49" charset="0"/>
                    <a:cs typeface="Consolas" panose="020B0609020204030204" pitchFamily="49" charset="0"/>
                  </a:rPr>
                  <a:t>Given a training set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𝒟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={</m:t>
                    </m:r>
                    <m:d>
                      <m:d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10" name="Text Placeholder 9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5"/>
              </p:nvPr>
            </p:nvSpPr>
            <p:spPr>
              <a:blipFill rotWithShape="0">
                <a:blip r:embed="rId4"/>
                <a:stretch>
                  <a:fillRect l="-1985" t="-30000" b="-3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79204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Perceptron Algorithm </a:t>
            </a:r>
            <a:r>
              <a:rPr lang="en-US" sz="2200" dirty="0">
                <a:solidFill>
                  <a:srgbClr val="D5570C"/>
                </a:solidFill>
              </a:rPr>
              <a:t>[Rosenblatt 1958]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13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5226475"/>
                <a:ext cx="7886700" cy="764304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 smtClean="0"/>
                  <a:t>    Prediction: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pc="-150" dirty="0" smtClean="0">
                            <a:latin typeface="Cambria Math" charset="0"/>
                            <a:cs typeface="Consolas" panose="020B0609020204030204" pitchFamily="49" charset="0"/>
                          </a:rPr>
                        </m:ctrlPr>
                      </m:sSupPr>
                      <m:e>
                        <m:r>
                          <a:rPr lang="en-US" i="1" spc="-150" dirty="0">
                            <a:latin typeface="Cambria Math" panose="02040503050406030204" pitchFamily="18" charset="0"/>
                            <a:cs typeface="Consolas" panose="020B0609020204030204" pitchFamily="49" charset="0"/>
                          </a:rPr>
                          <m:t>𝑦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b="0" i="0" spc="-150" dirty="0" smtClean="0">
                            <a:latin typeface="Cambria Math" panose="02040503050406030204" pitchFamily="18" charset="0"/>
                            <a:cs typeface="Consolas" panose="020B0609020204030204" pitchFamily="49" charset="0"/>
                          </a:rPr>
                          <m:t>test</m:t>
                        </m:r>
                      </m:sup>
                    </m:sSup>
                    <m:r>
                      <a:rPr lang="en-US" b="0" i="1" spc="-150" dirty="0" smtClean="0"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←</m:t>
                    </m:r>
                    <m:func>
                      <m:funcPr>
                        <m:ctrlPr>
                          <a:rPr lang="en-US" i="1" spc="-150" dirty="0">
                            <a:latin typeface="Cambria Math" charset="0"/>
                            <a:cs typeface="Consolas" panose="020B0609020204030204" pitchFamily="49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pc="-150" dirty="0">
                            <a:latin typeface="Cambria Math" panose="02040503050406030204" pitchFamily="18" charset="0"/>
                            <a:cs typeface="Consolas" panose="020B0609020204030204" pitchFamily="49" charset="0"/>
                          </a:rPr>
                          <m:t>sg</m:t>
                        </m:r>
                        <m:r>
                          <a:rPr lang="en-US" i="1" spc="-150" dirty="0">
                            <a:latin typeface="Cambria Math" panose="02040503050406030204" pitchFamily="18" charset="0"/>
                            <a:cs typeface="Consolas" panose="020B0609020204030204" pitchFamily="49" charset="0"/>
                          </a:rPr>
                          <m:t>𝑛</m:t>
                        </m:r>
                      </m:fName>
                      <m:e>
                        <m:r>
                          <a:rPr lang="en-US" i="1" spc="-150" dirty="0">
                            <a:latin typeface="Cambria Math" panose="02040503050406030204" pitchFamily="18" charset="0"/>
                            <a:cs typeface="Consolas" panose="020B0609020204030204" pitchFamily="49" charset="0"/>
                          </a:rPr>
                          <m:t>(</m:t>
                        </m:r>
                        <m:sSup>
                          <m:sSupPr>
                            <m:ctrlPr>
                              <a:rPr lang="en-US" i="1" spc="-150" dirty="0">
                                <a:latin typeface="Cambria Math" charset="0"/>
                                <a:cs typeface="Consolas" panose="020B0609020204030204" pitchFamily="49" charset="0"/>
                              </a:rPr>
                            </m:ctrlPr>
                          </m:sSupPr>
                          <m:e>
                            <m:r>
                              <a:rPr lang="en-US" b="1" i="1" spc="-150" dirty="0">
                                <a:latin typeface="Cambria Math" panose="02040503050406030204" pitchFamily="18" charset="0"/>
                                <a:cs typeface="Consolas" panose="020B0609020204030204" pitchFamily="49" charset="0"/>
                              </a:rPr>
                              <m:t>𝒘</m:t>
                            </m:r>
                          </m:e>
                          <m:sup>
                            <m:r>
                              <a:rPr lang="en-US" i="1" spc="-150" dirty="0">
                                <a:latin typeface="Cambria Math" panose="02040503050406030204" pitchFamily="18" charset="0"/>
                                <a:cs typeface="Consolas" panose="020B0609020204030204" pitchFamily="49" charset="0"/>
                              </a:rPr>
                              <m:t>⊤</m:t>
                            </m:r>
                          </m:sup>
                        </m:sSup>
                        <m:sSup>
                          <m:sSupPr>
                            <m:ctrlPr>
                              <a:rPr lang="en-US" b="1" i="1" spc="-150" dirty="0" smtClean="0">
                                <a:latin typeface="Cambria Math" charset="0"/>
                                <a:cs typeface="Consolas" panose="020B0609020204030204" pitchFamily="49" charset="0"/>
                              </a:rPr>
                            </m:ctrlPr>
                          </m:sSupPr>
                          <m:e>
                            <m:r>
                              <a:rPr lang="en-US" b="1" i="1" spc="-150" dirty="0">
                                <a:latin typeface="Cambria Math" panose="02040503050406030204" pitchFamily="18" charset="0"/>
                                <a:cs typeface="Consolas" panose="020B0609020204030204" pitchFamily="49" charset="0"/>
                              </a:rPr>
                              <m:t>𝒙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b="0" i="0" spc="-150" dirty="0" smtClean="0">
                                <a:latin typeface="Cambria Math" panose="02040503050406030204" pitchFamily="18" charset="0"/>
                                <a:cs typeface="Consolas" panose="020B0609020204030204" pitchFamily="49" charset="0"/>
                              </a:rPr>
                              <m:t>test</m:t>
                            </m:r>
                          </m:sup>
                        </m:sSup>
                      </m:e>
                    </m:func>
                    <m:r>
                      <a:rPr lang="en-US" i="1" spc="-150" dirty="0"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4" name="Content Placeholder 1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5226475"/>
                <a:ext cx="7886700" cy="764304"/>
              </a:xfrm>
              <a:blipFill rotWithShape="0">
                <a:blip r:embed="rId2"/>
                <a:stretch>
                  <a:fillRect t="-9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CS6501 Lecture 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36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 </a:t>
            </a:r>
          </a:p>
          <a:p>
            <a:r>
              <a:rPr lang="en-US" dirty="0"/>
              <a:t> </a:t>
            </a:r>
            <a:endParaRPr lang="en-US" dirty="0" smtClean="0"/>
          </a:p>
          <a:p>
            <a:r>
              <a:rPr lang="en-US" dirty="0"/>
              <a:t> </a:t>
            </a:r>
            <a:endParaRPr lang="en-US" dirty="0" smtClean="0"/>
          </a:p>
          <a:p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 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Placeholder 8"/>
              <p:cNvSpPr>
                <a:spLocks noGrp="1"/>
              </p:cNvSpPr>
              <p:nvPr>
                <p:ph type="body" sz="quarter" idx="14"/>
              </p:nvPr>
            </p:nvSpPr>
            <p:spPr/>
            <p:txBody>
              <a:bodyPr/>
              <a:lstStyle/>
              <a:p>
                <a:r>
                  <a:rPr lang="en-US" spc="-150" dirty="0" smtClean="0">
                    <a:solidFill>
                      <a:srgbClr val="3C58AD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Initialize</a:t>
                </a:r>
                <a:r>
                  <a:rPr lang="en-US" dirty="0" smtClean="0">
                    <a:solidFill>
                      <a:srgbClr val="3C58AD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←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1" i="1" smtClean="0">
                            <a:latin typeface="Cambria Math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endParaRPr lang="en-US" b="1" dirty="0" smtClean="0"/>
              </a:p>
              <a:p>
                <a:r>
                  <a:rPr lang="en-US" spc="-150" dirty="0" smtClean="0">
                    <a:solidFill>
                      <a:srgbClr val="3C58AD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For </a:t>
                </a:r>
                <a:r>
                  <a:rPr lang="en-US" spc="-150" dirty="0" smtClean="0">
                    <a:latin typeface="Consolas" panose="020B0609020204030204" pitchFamily="49" charset="0"/>
                    <a:cs typeface="Consolas" panose="020B0609020204030204" pitchFamily="49" charset="0"/>
                  </a:rPr>
                  <a:t>epoch </a:t>
                </a:r>
                <a14:m>
                  <m:oMath xmlns:m="http://schemas.openxmlformats.org/officeDocument/2006/math">
                    <m:r>
                      <a:rPr lang="en-US" b="0" i="1" spc="-150" smtClean="0"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1…</m:t>
                    </m:r>
                    <m:r>
                      <a:rPr lang="en-US" b="0" i="1" spc="-150" smtClean="0"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𝑇</m:t>
                    </m:r>
                  </m:oMath>
                </a14:m>
                <a:r>
                  <a:rPr lang="en-US" spc="-150" dirty="0" smtClean="0">
                    <a:latin typeface="Consolas" panose="020B0609020204030204" pitchFamily="49" charset="0"/>
                    <a:cs typeface="Consolas" panose="020B0609020204030204" pitchFamily="49" charset="0"/>
                  </a:rPr>
                  <a:t>:</a:t>
                </a:r>
              </a:p>
              <a:p>
                <a:r>
                  <a:rPr lang="en-US" spc="-150" dirty="0">
                    <a:latin typeface="Consolas" panose="020B0609020204030204" pitchFamily="49" charset="0"/>
                    <a:cs typeface="Consolas" panose="020B0609020204030204" pitchFamily="49" charset="0"/>
                  </a:rPr>
                  <a:t>	</a:t>
                </a:r>
                <a:r>
                  <a:rPr lang="en-US" spc="-150" dirty="0" smtClean="0">
                    <a:solidFill>
                      <a:srgbClr val="3C58AD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For</a:t>
                </a:r>
                <a:r>
                  <a:rPr lang="en-US" spc="-150" dirty="0" smtClean="0">
                    <a:latin typeface="Consolas" panose="020B0609020204030204" pitchFamily="49" charset="0"/>
                    <a:cs typeface="Consolas" panose="020B0609020204030204" pitchFamily="49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pc="-150" smtClean="0"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(</m:t>
                    </m:r>
                    <m:r>
                      <a:rPr lang="en-US" b="1" i="1" spc="-150" smtClean="0"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𝒙</m:t>
                    </m:r>
                    <m:r>
                      <a:rPr lang="en-US" b="0" i="1" spc="-150" smtClean="0"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,</m:t>
                    </m:r>
                    <m:r>
                      <a:rPr lang="en-US" b="0" i="1" spc="-150" smtClean="0"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𝑦</m:t>
                    </m:r>
                    <m:r>
                      <a:rPr lang="en-US" b="0" i="1" spc="-150" smtClean="0"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)</m:t>
                    </m:r>
                  </m:oMath>
                </a14:m>
                <a:r>
                  <a:rPr lang="en-US" spc="-150" dirty="0" smtClean="0">
                    <a:latin typeface="Consolas" panose="020B0609020204030204" pitchFamily="49" charset="0"/>
                    <a:cs typeface="Consolas" panose="020B0609020204030204" pitchFamily="49" charset="0"/>
                  </a:rPr>
                  <a:t> </a:t>
                </a:r>
                <a:r>
                  <a:rPr lang="en-US" spc="-150" dirty="0" smtClean="0">
                    <a:solidFill>
                      <a:srgbClr val="3C58AD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in</a:t>
                </a:r>
                <a:r>
                  <a:rPr lang="en-US" spc="-150" dirty="0" smtClean="0">
                    <a:latin typeface="Consolas" panose="020B0609020204030204" pitchFamily="49" charset="0"/>
                    <a:cs typeface="Consolas" panose="020B0609020204030204" pitchFamily="49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𝒟</m:t>
                    </m:r>
                  </m:oMath>
                </a14:m>
                <a:r>
                  <a:rPr lang="en-US" spc="-150" dirty="0" smtClean="0">
                    <a:latin typeface="Consolas" panose="020B0609020204030204" pitchFamily="49" charset="0"/>
                    <a:cs typeface="Consolas" panose="020B0609020204030204" pitchFamily="49" charset="0"/>
                  </a:rPr>
                  <a:t>:</a:t>
                </a:r>
              </a:p>
              <a:p>
                <a:r>
                  <a:rPr lang="en-US" spc="-150" dirty="0">
                    <a:latin typeface="Consolas" panose="020B0609020204030204" pitchFamily="49" charset="0"/>
                    <a:cs typeface="Consolas" panose="020B0609020204030204" pitchFamily="49" charset="0"/>
                  </a:rPr>
                  <a:t>	 </a:t>
                </a:r>
                <a:r>
                  <a:rPr lang="en-US" spc="-150" dirty="0" smtClean="0">
                    <a:latin typeface="Consolas" panose="020B0609020204030204" pitchFamily="49" charset="0"/>
                    <a:cs typeface="Consolas" panose="020B0609020204030204" pitchFamily="49" charset="0"/>
                  </a:rPr>
                  <a:t>   </a:t>
                </a:r>
                <a:r>
                  <a:rPr lang="en-US" spc="-150" dirty="0" smtClean="0">
                    <a:solidFill>
                      <a:srgbClr val="3C58AD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if </a:t>
                </a:r>
                <a14:m>
                  <m:oMath xmlns:m="http://schemas.openxmlformats.org/officeDocument/2006/math">
                    <m:r>
                      <a:rPr lang="en-US" b="0" i="1" spc="-150" smtClean="0">
                        <a:solidFill>
                          <a:srgbClr val="3C58AD"/>
                        </a:solidFill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𝑦</m:t>
                    </m:r>
                    <m:d>
                      <m:dPr>
                        <m:ctrlPr>
                          <a:rPr lang="en-US" b="0" i="1" spc="-150" dirty="0" smtClean="0">
                            <a:solidFill>
                              <a:srgbClr val="3C58AD"/>
                            </a:solidFill>
                            <a:latin typeface="Cambria Math" charset="0"/>
                            <a:cs typeface="Consolas" panose="020B0609020204030204" pitchFamily="49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 spc="-150" dirty="0">
                                <a:solidFill>
                                  <a:srgbClr val="3C58AD"/>
                                </a:solidFill>
                                <a:latin typeface="Cambria Math" charset="0"/>
                                <a:cs typeface="Consolas" panose="020B0609020204030204" pitchFamily="49" charset="0"/>
                              </a:rPr>
                            </m:ctrlPr>
                          </m:sSupPr>
                          <m:e>
                            <m:r>
                              <a:rPr lang="en-US" b="1" i="1" spc="-150" dirty="0">
                                <a:solidFill>
                                  <a:srgbClr val="3C58AD"/>
                                </a:solidFill>
                                <a:latin typeface="Cambria Math" panose="02040503050406030204" pitchFamily="18" charset="0"/>
                                <a:cs typeface="Consolas" panose="020B0609020204030204" pitchFamily="49" charset="0"/>
                              </a:rPr>
                              <m:t>𝒘</m:t>
                            </m:r>
                          </m:e>
                          <m:sup>
                            <m:r>
                              <a:rPr lang="en-US" i="1" spc="-150" dirty="0">
                                <a:solidFill>
                                  <a:srgbClr val="3C58AD"/>
                                </a:solidFill>
                                <a:latin typeface="Cambria Math" panose="02040503050406030204" pitchFamily="18" charset="0"/>
                                <a:cs typeface="Consolas" panose="020B0609020204030204" pitchFamily="49" charset="0"/>
                              </a:rPr>
                              <m:t>⊤</m:t>
                            </m:r>
                          </m:sup>
                        </m:sSup>
                        <m:r>
                          <a:rPr lang="en-US" b="1" i="1" spc="-150" dirty="0">
                            <a:solidFill>
                              <a:srgbClr val="3C58AD"/>
                            </a:solidFill>
                            <a:latin typeface="Cambria Math" panose="02040503050406030204" pitchFamily="18" charset="0"/>
                            <a:cs typeface="Consolas" panose="020B0609020204030204" pitchFamily="49" charset="0"/>
                          </a:rPr>
                          <m:t>𝒙</m:t>
                        </m:r>
                      </m:e>
                    </m:d>
                    <m:r>
                      <a:rPr lang="en-US" b="1" i="1" spc="-15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&lt;</m:t>
                    </m:r>
                    <m:r>
                      <a:rPr lang="en-US" b="0" i="1" spc="-150" dirty="0" smtClean="0">
                        <a:solidFill>
                          <a:srgbClr val="FF0000"/>
                        </a:solidFill>
                        <a:latin typeface="Cambria Math" charset="0"/>
                        <a:cs typeface="Consolas" panose="020B0609020204030204" pitchFamily="49" charset="0"/>
                      </a:rPr>
                      <m:t>𝛿</m:t>
                    </m:r>
                  </m:oMath>
                </a14:m>
                <a:r>
                  <a:rPr lang="en-US" spc="-150" dirty="0" smtClean="0">
                    <a:solidFill>
                      <a:srgbClr val="3C58AD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	</a:t>
                </a:r>
                <a:endParaRPr lang="en-US" sz="2200" dirty="0" smtClean="0">
                  <a:solidFill>
                    <a:srgbClr val="3C58AD"/>
                  </a:solidFill>
                </a:endParaRPr>
              </a:p>
              <a:p>
                <a:r>
                  <a:rPr lang="en-US" spc="-150" dirty="0">
                    <a:latin typeface="Consolas" panose="020B0609020204030204" pitchFamily="49" charset="0"/>
                    <a:cs typeface="Consolas" panose="020B0609020204030204" pitchFamily="49" charset="0"/>
                  </a:rPr>
                  <a:t>	</a:t>
                </a:r>
                <a:r>
                  <a:rPr lang="en-US" spc="-150" dirty="0" smtClean="0">
                    <a:latin typeface="Consolas" panose="020B0609020204030204" pitchFamily="49" charset="0"/>
                    <a:cs typeface="Consolas" panose="020B0609020204030204" pitchFamily="49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b="0" i="0" spc="-150" dirty="0" smtClean="0"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        </m:t>
                    </m:r>
                    <m:r>
                      <a:rPr lang="en-US" b="1" i="1" spc="-150" dirty="0"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𝒘</m:t>
                    </m:r>
                    <m:r>
                      <a:rPr lang="en-US" b="1" i="1" spc="-150" dirty="0" smtClean="0"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←</m:t>
                    </m:r>
                    <m:r>
                      <a:rPr lang="en-US" b="1" i="1" spc="-150" dirty="0" smtClean="0"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𝒘</m:t>
                    </m:r>
                    <m:r>
                      <a:rPr lang="en-US" b="1" i="1" spc="-150" dirty="0" smtClean="0"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+</m:t>
                    </m:r>
                    <m:r>
                      <a:rPr lang="en-US" b="0" i="1" spc="-150" dirty="0" smtClean="0"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𝜂</m:t>
                    </m:r>
                    <m:r>
                      <a:rPr lang="en-US" b="0" i="1" spc="-150" dirty="0" smtClean="0"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𝑦</m:t>
                    </m:r>
                    <m:r>
                      <a:rPr lang="en-US" b="1" i="1" spc="-150" dirty="0" smtClean="0"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𝒙</m:t>
                    </m:r>
                  </m:oMath>
                </a14:m>
                <a:endParaRPr lang="en-US" sz="2200" dirty="0" smtClean="0">
                  <a:solidFill>
                    <a:srgbClr val="D5570C"/>
                  </a:solidFill>
                </a:endParaRPr>
              </a:p>
              <a:p>
                <a:r>
                  <a:rPr lang="en-US" spc="-150" dirty="0" smtClean="0">
                    <a:solidFill>
                      <a:srgbClr val="3C58AD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Return</a:t>
                </a:r>
                <a:r>
                  <a:rPr lang="en-US" spc="-150" dirty="0" smtClean="0">
                    <a:latin typeface="Consolas" panose="020B0609020204030204" pitchFamily="49" charset="0"/>
                    <a:cs typeface="Consolas" panose="020B0609020204030204" pitchFamily="49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𝒘</m:t>
                    </m:r>
                  </m:oMath>
                </a14:m>
                <a:endParaRPr lang="en-US" spc="-150" dirty="0">
                  <a:latin typeface="Consolas" panose="020B0609020204030204" pitchFamily="49" charset="0"/>
                  <a:cs typeface="Consolas" panose="020B0609020204030204" pitchFamily="49" charset="0"/>
                </a:endParaRPr>
              </a:p>
            </p:txBody>
          </p:sp>
        </mc:Choice>
        <mc:Fallback xmlns="">
          <p:sp>
            <p:nvSpPr>
              <p:cNvPr id="9" name="Text Placeholder 8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4"/>
              </p:nvPr>
            </p:nvSpPr>
            <p:spPr>
              <a:blipFill rotWithShape="0">
                <a:blip r:embed="rId3"/>
                <a:stretch>
                  <a:fillRect l="-1623" b="-5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 Placeholder 9"/>
              <p:cNvSpPr>
                <a:spLocks noGrp="1"/>
              </p:cNvSpPr>
              <p:nvPr>
                <p:ph type="body" sz="quarter" idx="15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spc="-150" dirty="0" smtClean="0">
                    <a:latin typeface="Consolas" panose="020B0609020204030204" pitchFamily="49" charset="0"/>
                    <a:cs typeface="Consolas" panose="020B0609020204030204" pitchFamily="49" charset="0"/>
                  </a:rPr>
                  <a:t>Given a training set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𝒟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={</m:t>
                    </m:r>
                    <m:d>
                      <m:d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10" name="Text Placeholder 9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5"/>
              </p:nvPr>
            </p:nvSpPr>
            <p:spPr>
              <a:blipFill rotWithShape="0">
                <a:blip r:embed="rId4"/>
                <a:stretch>
                  <a:fillRect l="-1985" t="-30000" b="-3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4" descr="linear-vc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381"/>
          <a:stretch/>
        </p:blipFill>
        <p:spPr bwMode="auto">
          <a:xfrm>
            <a:off x="5737827" y="1689078"/>
            <a:ext cx="2943718" cy="317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5243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about batch setting?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270861"/>
                <a:ext cx="8515350" cy="4906102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dirty="0" smtClean="0"/>
                  <a:t>Learning as loss minimization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 smtClean="0"/>
                  <a:t>Collect training data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charset="0"/>
                        <a:ea typeface="Cambria Math" panose="02040503050406030204" pitchFamily="18" charset="0"/>
                      </a:rPr>
                      <m:t>   </m:t>
                    </m:r>
                    <m:acc>
                      <m:accPr>
                        <m:chr m:val="̂"/>
                        <m:ctrlPr>
                          <a:rPr lang="en-US" b="0" i="1" smtClean="0">
                            <a:latin typeface="Cambria Math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charset="0"/>
                            <a:ea typeface="Cambria Math" panose="02040503050406030204" pitchFamily="18" charset="0"/>
                          </a:rPr>
                          <m:t>𝐷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</a:rPr>
                      <m:t>={</m:t>
                    </m:r>
                    <m:d>
                      <m:dPr>
                        <m:ctrlPr>
                          <a:rPr lang="en-US" i="1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 dirty="0" smtClean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Pick a hypothesis </a:t>
                </a:r>
                <a:r>
                  <a:rPr lang="en-US" dirty="0" smtClean="0"/>
                  <a:t>class</a:t>
                </a:r>
              </a:p>
              <a:p>
                <a:pPr marL="800100" lvl="1" indent="-514350"/>
                <a:r>
                  <a:rPr lang="en-US" dirty="0" smtClean="0"/>
                  <a:t>E.g., </a:t>
                </a:r>
                <a:r>
                  <a:rPr lang="en-US" dirty="0"/>
                  <a:t>linear classifiers, deep neural </a:t>
                </a:r>
                <a:r>
                  <a:rPr lang="en-US" dirty="0" smtClean="0"/>
                  <a:t>networks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 smtClean="0"/>
                  <a:t>Choose a </a:t>
                </a:r>
                <a:r>
                  <a:rPr lang="en-US" dirty="0" smtClean="0">
                    <a:solidFill>
                      <a:srgbClr val="3C58AD"/>
                    </a:solidFill>
                  </a:rPr>
                  <a:t>loss function</a:t>
                </a:r>
              </a:p>
              <a:p>
                <a:pPr marL="800100" lvl="1" indent="-514350"/>
                <a:r>
                  <a:rPr lang="en-US" dirty="0" smtClean="0"/>
                  <a:t>Hinge loss</a:t>
                </a:r>
                <a:r>
                  <a:rPr lang="en-US" dirty="0"/>
                  <a:t>, negative </a:t>
                </a:r>
                <a:r>
                  <a:rPr lang="en-US" dirty="0" smtClean="0"/>
                  <a:t>log-likelihood</a:t>
                </a:r>
              </a:p>
              <a:p>
                <a:pPr marL="800100" lvl="1" indent="-514350"/>
                <a:r>
                  <a:rPr lang="en-US" dirty="0"/>
                  <a:t>We can impose a </a:t>
                </a:r>
                <a:r>
                  <a:rPr lang="en-US" dirty="0" smtClean="0"/>
                  <a:t>preference (i.e., prior)  </a:t>
                </a:r>
                <a:r>
                  <a:rPr lang="en-US" dirty="0"/>
                  <a:t>over hypotheses, e.g., simpler is better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 smtClean="0"/>
                  <a:t>Minimize the </a:t>
                </a:r>
                <a:r>
                  <a:rPr lang="en-US" dirty="0" smtClean="0">
                    <a:solidFill>
                      <a:srgbClr val="3C58AD"/>
                    </a:solidFill>
                  </a:rPr>
                  <a:t>expected loss</a:t>
                </a:r>
              </a:p>
              <a:p>
                <a:pPr marL="800100" lvl="1" indent="-514350"/>
                <a:r>
                  <a:rPr lang="en-US" dirty="0" smtClean="0"/>
                  <a:t>SGD, coordinate descent, Newton methods, LBFGS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270861"/>
                <a:ext cx="8515350" cy="4906102"/>
              </a:xfrm>
              <a:blipFill rotWithShape="0">
                <a:blip r:embed="rId2"/>
                <a:stretch>
                  <a:fillRect l="-1288" t="-1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CS6501 Lecture 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73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Batch learning setup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600" b="0" i="1" smtClean="0">
                            <a:latin typeface="Cambria Math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600" b="0" i="1" smtClean="0">
                            <a:latin typeface="Cambria Math" charset="0"/>
                            <a:ea typeface="Cambria Math" panose="02040503050406030204" pitchFamily="18" charset="0"/>
                          </a:rPr>
                          <m:t>𝐷</m:t>
                        </m:r>
                      </m:e>
                    </m:acc>
                    <m:r>
                      <a:rPr lang="en-US" sz="2600" i="1">
                        <a:latin typeface="Cambria Math" panose="02040503050406030204" pitchFamily="18" charset="0"/>
                      </a:rPr>
                      <m:t>={</m:t>
                    </m:r>
                    <m:d>
                      <m:dPr>
                        <m:ctrlPr>
                          <a:rPr lang="en-US" sz="2600" i="1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2600" b="1" i="1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2600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26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sz="2600" i="1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2600" dirty="0" smtClean="0"/>
                  <a:t> </a:t>
                </a:r>
                <a:r>
                  <a:rPr lang="en-US" sz="2600" dirty="0"/>
                  <a:t>drawn from a fixed, unknown distribution </a:t>
                </a:r>
                <a14:m>
                  <m:oMath xmlns:m="http://schemas.openxmlformats.org/officeDocument/2006/math">
                    <m:r>
                      <a:rPr lang="en-US" sz="2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𝒟</m:t>
                    </m:r>
                    <m:r>
                      <a:rPr lang="en-US" sz="2600" b="0" i="1" smtClean="0">
                        <a:latin typeface="Cambria Math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600" dirty="0" smtClean="0"/>
              </a:p>
              <a:p>
                <a:r>
                  <a:rPr lang="en-US" sz="2600" dirty="0" smtClean="0"/>
                  <a:t>A hidden </a:t>
                </a:r>
                <a:r>
                  <a:rPr lang="en-US" sz="2600" dirty="0"/>
                  <a:t>oracle </a:t>
                </a:r>
                <a:r>
                  <a:rPr lang="en-US" sz="2600" dirty="0" smtClean="0"/>
                  <a:t>classifier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600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600" b="0" i="1" smtClean="0">
                            <a:latin typeface="Cambria Math" charset="0"/>
                          </a:rPr>
                          <m:t>𝑓</m:t>
                        </m:r>
                      </m:e>
                      <m:sup>
                        <m:r>
                          <a:rPr lang="en-US" sz="2600" b="0" i="1" smtClean="0">
                            <a:latin typeface="Cambria Math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2600" dirty="0" smtClean="0"/>
                  <a:t>,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latin typeface="Cambria Math" charset="0"/>
                      </a:rPr>
                      <m:t>𝑦</m:t>
                    </m:r>
                    <m:r>
                      <a:rPr lang="en-US" sz="2600" b="0" i="1" smtClean="0">
                        <a:latin typeface="Cambria Math" charset="0"/>
                      </a:rPr>
                      <m:t>=</m:t>
                    </m:r>
                    <m:sSup>
                      <m:sSupPr>
                        <m:ctrlPr>
                          <a:rPr lang="en-US" sz="2600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600" b="0" i="1" smtClean="0">
                            <a:latin typeface="Cambria Math" charset="0"/>
                          </a:rPr>
                          <m:t>𝑓</m:t>
                        </m:r>
                      </m:e>
                      <m:sup>
                        <m:r>
                          <a:rPr lang="en-US" sz="2600" b="0" i="1" smtClean="0">
                            <a:latin typeface="Cambria Math" charset="0"/>
                          </a:rPr>
                          <m:t>∗</m:t>
                        </m:r>
                      </m:sup>
                    </m:sSup>
                    <m:r>
                      <a:rPr lang="en-US" sz="2600" b="0" i="1" smtClean="0">
                        <a:latin typeface="Cambria Math" charset="0"/>
                      </a:rPr>
                      <m:t>(</m:t>
                    </m:r>
                    <m:r>
                      <a:rPr lang="en-US" sz="2600" b="0" i="1" smtClean="0">
                        <a:latin typeface="Cambria Math" charset="0"/>
                      </a:rPr>
                      <m:t>𝑥</m:t>
                    </m:r>
                    <m:r>
                      <a:rPr lang="en-US" sz="2600" b="0" i="1" smtClean="0">
                        <a:latin typeface="Cambria Math" charset="0"/>
                      </a:rPr>
                      <m:t>)</m:t>
                    </m:r>
                  </m:oMath>
                </a14:m>
                <a:endParaRPr lang="en-US" sz="2600" dirty="0" smtClean="0"/>
              </a:p>
              <a:p>
                <a:r>
                  <a:rPr lang="en-US" sz="2600" dirty="0"/>
                  <a:t>We wish to find a hypothesis </a:t>
                </a:r>
                <a14:m>
                  <m:oMath xmlns:m="http://schemas.openxmlformats.org/officeDocument/2006/math">
                    <m:r>
                      <a:rPr lang="en-US" sz="2600" i="1">
                        <a:latin typeface="Cambria Math" charset="0"/>
                      </a:rPr>
                      <m:t>𝑓</m:t>
                    </m:r>
                    <m:r>
                      <a:rPr lang="en-US" sz="2600" b="0" i="1" smtClean="0">
                        <a:latin typeface="Cambria Math" charset="0"/>
                      </a:rPr>
                      <m:t>∈</m:t>
                    </m:r>
                    <m:r>
                      <a:rPr lang="en-US" sz="2600" b="0" i="1" smtClean="0">
                        <a:latin typeface="Cambria Math" charset="0"/>
                      </a:rPr>
                      <m:t>𝐻</m:t>
                    </m:r>
                  </m:oMath>
                </a14:m>
                <a:r>
                  <a:rPr lang="en-US" sz="2600" dirty="0" smtClean="0"/>
                  <a:t> </a:t>
                </a:r>
                <a:r>
                  <a:rPr lang="en-US" sz="2600" dirty="0"/>
                  <a:t>that mimics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600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600" i="1">
                            <a:latin typeface="Cambria Math" charset="0"/>
                          </a:rPr>
                          <m:t>𝑓</m:t>
                        </m:r>
                      </m:e>
                      <m:sup>
                        <m:r>
                          <a:rPr lang="en-US" sz="2600" b="0" i="1" smtClean="0">
                            <a:latin typeface="Cambria Math" charset="0"/>
                          </a:rPr>
                          <m:t>∗</m:t>
                        </m:r>
                      </m:sup>
                    </m:sSup>
                  </m:oMath>
                </a14:m>
                <a:endParaRPr lang="en-US" sz="2600" dirty="0" smtClean="0"/>
              </a:p>
              <a:p>
                <a:r>
                  <a:rPr lang="en-US" sz="2600" dirty="0" smtClean="0"/>
                  <a:t>We define a loss function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charset="0"/>
                      </a:rPr>
                      <m:t>𝐿</m:t>
                    </m:r>
                    <m:r>
                      <a:rPr lang="en-US" sz="2800" b="0" i="1" smtClean="0">
                        <a:latin typeface="Cambria Math" charset="0"/>
                      </a:rPr>
                      <m:t>(</m:t>
                    </m:r>
                    <m:r>
                      <a:rPr lang="en-US" sz="2800" b="0" i="1" smtClean="0">
                        <a:latin typeface="Cambria Math" charset="0"/>
                      </a:rPr>
                      <m:t>𝑓</m:t>
                    </m:r>
                    <m:d>
                      <m:dPr>
                        <m:ctrlPr>
                          <a:rPr lang="en-US" sz="2800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charset="0"/>
                          </a:rPr>
                          <m:t>𝑥</m:t>
                        </m:r>
                      </m:e>
                    </m:d>
                    <m:r>
                      <a:rPr lang="en-US" sz="2800" b="0" i="1" smtClean="0">
                        <a:latin typeface="Cambria Math" charset="0"/>
                      </a:rPr>
                      <m:t>, </m:t>
                    </m:r>
                    <m:sSup>
                      <m:sSupPr>
                        <m:ctrlPr>
                          <a:rPr lang="en-US" sz="2800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charset="0"/>
                          </a:rPr>
                          <m:t>𝑓</m:t>
                        </m:r>
                      </m:e>
                      <m:sup>
                        <m:r>
                          <a:rPr lang="en-US" sz="2800" b="0" i="1" smtClean="0">
                            <a:latin typeface="Cambria Math" charset="0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lang="en-US" sz="2800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charset="0"/>
                          </a:rPr>
                          <m:t>𝑥</m:t>
                        </m:r>
                      </m:e>
                    </m:d>
                    <m:r>
                      <a:rPr lang="en-US" sz="2800" b="0" i="1" smtClean="0"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2600" dirty="0" smtClean="0"/>
                  <a:t> that penalizes mistakes</a:t>
                </a:r>
              </a:p>
              <a:p>
                <a:r>
                  <a:rPr lang="en-US" sz="2600" dirty="0" smtClean="0"/>
                  <a:t>What is the ideal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charset="0"/>
                      </a:rPr>
                      <m:t>𝑓</m:t>
                    </m:r>
                  </m:oMath>
                </a14:m>
                <a:r>
                  <a:rPr lang="en-US" sz="2600" dirty="0" smtClean="0"/>
                  <a:t>?</a:t>
                </a:r>
              </a:p>
              <a:p>
                <a:pPr marL="3429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charset="0"/>
                        </a:rPr>
                        <m:t>arg</m:t>
                      </m:r>
                      <m:func>
                        <m:func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b="0" i="1" smtClean="0">
                                  <a:latin typeface="Cambria Math" charset="0"/>
                                </a:rPr>
                                <m:t>𝑓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∈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𝐻</m:t>
                              </m:r>
                            </m:lim>
                          </m:limLow>
                        </m:fName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~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𝐷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charset="0"/>
                            </a:rPr>
                            <m:t> </m:t>
                          </m:r>
                        </m:e>
                      </m:func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charset="0"/>
                            </a:rPr>
                            <m:t>𝐿</m:t>
                          </m:r>
                          <m:d>
                            <m:d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i="1">
                                  <a:latin typeface="Cambria Math" charset="0"/>
                                </a:rPr>
                                <m:t>, 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charset="0"/>
                                    </a:rPr>
                                    <m:t>𝑓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charset="0"/>
                                    </a:rPr>
                                    <m:t>∗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i="1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r>
                  <a:rPr lang="en-US" dirty="0" smtClean="0"/>
                  <a:t/>
                </a:r>
                <a:br>
                  <a:rPr lang="en-US" dirty="0" smtClean="0"/>
                </a:br>
                <a:r>
                  <a:rPr lang="en-US" dirty="0" smtClean="0"/>
                  <a:t>                        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dirty="0">
                        <a:solidFill>
                          <a:srgbClr val="3C58AD"/>
                        </a:solidFill>
                      </a:rPr>
                      <m:t>expected</m:t>
                    </m:r>
                    <m:r>
                      <m:rPr>
                        <m:nor/>
                      </m:rPr>
                      <a:rPr lang="en-US" dirty="0">
                        <a:solidFill>
                          <a:srgbClr val="3C58AD"/>
                        </a:solidFill>
                      </a:rPr>
                      <m:t> </m:t>
                    </m:r>
                    <m:r>
                      <m:rPr>
                        <m:nor/>
                      </m:rPr>
                      <a:rPr lang="en-US" dirty="0">
                        <a:solidFill>
                          <a:srgbClr val="3C58AD"/>
                        </a:solidFill>
                      </a:rPr>
                      <m:t>loss</m:t>
                    </m:r>
                  </m:oMath>
                </a14:m>
                <a:endParaRPr lang="en-US" dirty="0">
                  <a:solidFill>
                    <a:srgbClr val="3C58AD"/>
                  </a:solidFill>
                </a:endParaRPr>
              </a:p>
              <a:p>
                <a:pPr marL="342900" lvl="1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159" t="-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CS6501 Lecture 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475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Batch learning setup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49" y="1270861"/>
                <a:ext cx="8294633" cy="4906102"/>
              </a:xfrm>
            </p:spPr>
            <p:txBody>
              <a:bodyPr>
                <a:no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b="0" i="1" smtClean="0">
                            <a:latin typeface="Cambria Math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charset="0"/>
                            <a:ea typeface="Cambria Math" panose="02040503050406030204" pitchFamily="18" charset="0"/>
                          </a:rPr>
                          <m:t>𝐷</m:t>
                        </m:r>
                      </m:e>
                    </m:acc>
                    <m:r>
                      <a:rPr lang="en-US" sz="2400" i="1">
                        <a:latin typeface="Cambria Math" panose="02040503050406030204" pitchFamily="18" charset="0"/>
                      </a:rPr>
                      <m:t>={</m:t>
                    </m:r>
                    <m:d>
                      <m:dPr>
                        <m:ctrlPr>
                          <a:rPr lang="en-US" sz="2400" i="1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2400" dirty="0" smtClean="0"/>
                  <a:t> </a:t>
                </a:r>
                <a:r>
                  <a:rPr lang="en-US" sz="2400" dirty="0"/>
                  <a:t>drawn from a fixed, unknown distribution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𝒟</m:t>
                    </m:r>
                    <m:r>
                      <a:rPr lang="en-US" sz="2400" b="0" i="1" smtClean="0">
                        <a:latin typeface="Cambria Math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400" dirty="0" smtClean="0"/>
              </a:p>
              <a:p>
                <a:r>
                  <a:rPr lang="en-US" sz="2400" dirty="0" smtClean="0"/>
                  <a:t>A hidden </a:t>
                </a:r>
                <a:r>
                  <a:rPr lang="en-US" sz="2400" dirty="0"/>
                  <a:t>oracle </a:t>
                </a:r>
                <a:r>
                  <a:rPr lang="en-US" sz="2400" dirty="0" smtClean="0"/>
                  <a:t>classifier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𝑓</m:t>
                        </m:r>
                      </m:e>
                      <m:sup>
                        <m:r>
                          <a:rPr lang="en-US" sz="2400" b="0" i="1" smtClean="0">
                            <a:latin typeface="Cambria Math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2400" dirty="0" smtClean="0"/>
                  <a:t>,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</a:rPr>
                      <m:t>𝑦</m:t>
                    </m:r>
                    <m:r>
                      <a:rPr lang="en-US" sz="2400" b="0" i="1" smtClean="0">
                        <a:latin typeface="Cambria Math" charset="0"/>
                      </a:rPr>
                      <m:t>=</m:t>
                    </m:r>
                    <m:sSup>
                      <m:sSupPr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𝑓</m:t>
                        </m:r>
                      </m:e>
                      <m:sup>
                        <m:r>
                          <a:rPr lang="en-US" sz="2400" b="0" i="1" smtClean="0">
                            <a:latin typeface="Cambria Math" charset="0"/>
                          </a:rPr>
                          <m:t>∗</m:t>
                        </m:r>
                      </m:sup>
                    </m:sSup>
                    <m:r>
                      <a:rPr lang="en-US" sz="2400" b="0" i="1" smtClean="0">
                        <a:latin typeface="Cambria Math" charset="0"/>
                      </a:rPr>
                      <m:t>(</m:t>
                    </m:r>
                    <m:r>
                      <a:rPr lang="en-US" sz="2400" b="0" i="1" smtClean="0">
                        <a:latin typeface="Cambria Math" charset="0"/>
                      </a:rPr>
                      <m:t>𝑥</m:t>
                    </m:r>
                    <m:r>
                      <a:rPr lang="en-US" sz="2400" b="0" i="1" smtClean="0">
                        <a:latin typeface="Cambria Math" charset="0"/>
                      </a:rPr>
                      <m:t>)</m:t>
                    </m:r>
                  </m:oMath>
                </a14:m>
                <a:endParaRPr lang="en-US" sz="2400" dirty="0" smtClean="0"/>
              </a:p>
              <a:p>
                <a:r>
                  <a:rPr lang="en-US" sz="2400" dirty="0"/>
                  <a:t>We wish to find a hypothesis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𝑓</m:t>
                    </m:r>
                    <m:r>
                      <a:rPr lang="en-US" sz="2400" b="0" i="1" smtClean="0">
                        <a:latin typeface="Cambria Math" charset="0"/>
                      </a:rPr>
                      <m:t>∈</m:t>
                    </m:r>
                    <m:r>
                      <a:rPr lang="en-US" sz="2400" b="0" i="1" smtClean="0">
                        <a:latin typeface="Cambria Math" charset="0"/>
                      </a:rPr>
                      <m:t>𝐻</m:t>
                    </m:r>
                  </m:oMath>
                </a14:m>
                <a:r>
                  <a:rPr lang="en-US" sz="2400" dirty="0" smtClean="0"/>
                  <a:t> </a:t>
                </a:r>
                <a:r>
                  <a:rPr lang="en-US" sz="2400" dirty="0"/>
                  <a:t>that mimics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charset="0"/>
                          </a:rPr>
                          <m:t>𝑓</m:t>
                        </m:r>
                      </m:e>
                      <m:sup>
                        <m:r>
                          <a:rPr lang="en-US" sz="2400" b="0" i="1" smtClean="0">
                            <a:latin typeface="Cambria Math" charset="0"/>
                          </a:rPr>
                          <m:t>∗</m:t>
                        </m:r>
                      </m:sup>
                    </m:sSup>
                  </m:oMath>
                </a14:m>
                <a:endParaRPr lang="en-US" sz="2400" dirty="0" smtClean="0"/>
              </a:p>
              <a:p>
                <a:r>
                  <a:rPr lang="en-US" sz="2400" dirty="0" smtClean="0"/>
                  <a:t>We define a loss function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</a:rPr>
                      <m:t>𝐿</m:t>
                    </m:r>
                    <m:r>
                      <a:rPr lang="en-US" sz="2400" b="0" i="1" smtClean="0">
                        <a:latin typeface="Cambria Math" charset="0"/>
                      </a:rPr>
                      <m:t>(</m:t>
                    </m:r>
                    <m:r>
                      <a:rPr lang="en-US" sz="2400" b="0" i="1" smtClean="0">
                        <a:latin typeface="Cambria Math" charset="0"/>
                      </a:rPr>
                      <m:t>𝑓</m:t>
                    </m:r>
                    <m:d>
                      <m:dPr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𝑥</m:t>
                        </m:r>
                      </m:e>
                    </m:d>
                    <m:r>
                      <a:rPr lang="en-US" sz="2400" b="0" i="1" smtClean="0">
                        <a:latin typeface="Cambria Math" charset="0"/>
                      </a:rPr>
                      <m:t>, </m:t>
                    </m:r>
                    <m:sSup>
                      <m:sSupPr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𝑓</m:t>
                        </m:r>
                      </m:e>
                      <m:sup>
                        <m:r>
                          <a:rPr lang="en-US" sz="2400" b="0" i="1" smtClean="0">
                            <a:latin typeface="Cambria Math" charset="0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𝑥</m:t>
                        </m:r>
                      </m:e>
                    </m:d>
                    <m:r>
                      <a:rPr lang="en-US" sz="2400" b="0" i="1" smtClean="0"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2400" dirty="0" smtClean="0"/>
                  <a:t> that penalizes mistakes</a:t>
                </a:r>
              </a:p>
              <a:p>
                <a:endParaRPr lang="en-US" sz="2400" dirty="0" smtClean="0"/>
              </a:p>
              <a:p>
                <a:r>
                  <a:rPr lang="en-US" sz="2400" dirty="0" smtClean="0"/>
                  <a:t>What is the ideal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𝑓</m:t>
                    </m:r>
                  </m:oMath>
                </a14:m>
                <a:r>
                  <a:rPr lang="en-US" sz="2400" dirty="0" smtClean="0"/>
                  <a:t>?</a:t>
                </a:r>
                <a:br>
                  <a:rPr lang="en-US" sz="2400" dirty="0" smtClean="0"/>
                </a:br>
                <a:endParaRPr lang="en-US" sz="2400" dirty="0" smtClean="0"/>
              </a:p>
              <a:p>
                <a:pPr marL="3429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𝑓</m:t>
                              </m:r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∈</m:t>
                              </m:r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𝐻</m:t>
                              </m:r>
                            </m:lim>
                          </m:limLow>
                        </m:fName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𝑥</m:t>
                              </m:r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~</m:t>
                              </m:r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𝐷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charset="0"/>
                            </a:rPr>
                            <m:t> </m:t>
                          </m:r>
                        </m:e>
                      </m:func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0−1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i="1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sz="2400" i="1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sz="2400" i="1">
                                  <a:latin typeface="Cambria Math" charset="0"/>
                                </a:rPr>
                                <m:t>, </m:t>
                              </m:r>
                              <m:sSup>
                                <m:sSupPr>
                                  <m:ctrlPr>
                                    <a:rPr lang="en-US" sz="2400" i="1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𝑓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∗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sz="2400" i="1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</m:d>
                      <m:r>
                        <a:rPr lang="en-US" sz="2400" b="0" i="1" smtClean="0">
                          <a:latin typeface="Cambria Math" charset="0"/>
                        </a:rPr>
                        <m:t>= </m:t>
                      </m:r>
                      <m:limLow>
                        <m:limLowPr>
                          <m:ctrlPr>
                            <a:rPr lang="en-US" sz="2400" i="1">
                              <a:latin typeface="Cambria Math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sz="2400">
                              <a:latin typeface="Cambria Math" charset="0"/>
                            </a:rPr>
                            <m:t>min</m:t>
                          </m:r>
                        </m:e>
                        <m:lim>
                          <m:r>
                            <a:rPr lang="en-US" sz="2400" i="1">
                              <a:latin typeface="Cambria Math" charset="0"/>
                            </a:rPr>
                            <m:t>𝑓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∈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𝐻</m:t>
                          </m:r>
                        </m:lim>
                      </m:limLow>
                      <m:sSub>
                        <m:sSubPr>
                          <m:ctrlPr>
                            <a:rPr lang="en-US" sz="24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 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𝐸</m:t>
                          </m:r>
                        </m:e>
                        <m:sub>
                          <m:r>
                            <a:rPr lang="en-US" sz="2400" i="1">
                              <a:latin typeface="Cambria Math" charset="0"/>
                            </a:rPr>
                            <m:t>𝑥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~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𝐷</m:t>
                          </m:r>
                        </m:sub>
                      </m:sSub>
                      <m:r>
                        <a:rPr lang="en-US" sz="2400" b="0" i="1" smtClean="0">
                          <a:latin typeface="Cambria Math" charset="0"/>
                        </a:rPr>
                        <m:t>[ #</m:t>
                      </m:r>
                      <m:r>
                        <a:rPr lang="en-US" sz="2400" b="0" i="1" smtClean="0">
                          <a:latin typeface="Cambria Math" charset="0"/>
                        </a:rPr>
                        <m:t>𝑚𝑖𝑠𝑡𝑎𝑘𝑒𝑠</m:t>
                      </m:r>
                      <m:r>
                        <a:rPr lang="en-US" sz="2400" b="0" i="1" smtClean="0">
                          <a:latin typeface="Cambria Math" charset="0"/>
                        </a:rPr>
                        <m:t>] 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49" y="1270861"/>
                <a:ext cx="8294633" cy="4906102"/>
              </a:xfrm>
              <a:blipFill rotWithShape="0">
                <a:blip r:embed="rId2"/>
                <a:stretch>
                  <a:fillRect l="-9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CS6501 Lecture 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39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964854" y="3510456"/>
                <a:ext cx="3779753" cy="1292662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rgbClr val="3C58AD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600" dirty="0" smtClean="0"/>
                  <a:t>Let’s define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6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latin typeface="Cambria Math" charset="0"/>
                          </a:rPr>
                          <m:t>𝐿</m:t>
                        </m:r>
                      </m:e>
                      <m:sub>
                        <m:r>
                          <a:rPr lang="en-US" sz="2600" b="0" i="1" smtClean="0">
                            <a:latin typeface="Cambria Math" charset="0"/>
                          </a:rPr>
                          <m:t>𝑜</m:t>
                        </m:r>
                        <m:r>
                          <a:rPr lang="en-US" sz="2600" b="0" i="1" smtClean="0">
                            <a:latin typeface="Cambria Math" charset="0"/>
                          </a:rPr>
                          <m:t>−1</m:t>
                        </m:r>
                      </m:sub>
                    </m:sSub>
                    <m:d>
                      <m:dPr>
                        <m:ctrlPr>
                          <a:rPr lang="en-US" sz="2600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2600" b="0" i="1" smtClean="0">
                            <a:latin typeface="Cambria Math" charset="0"/>
                          </a:rPr>
                          <m:t>𝑦</m:t>
                        </m:r>
                        <m:r>
                          <a:rPr lang="en-US" sz="2600" b="0" i="1" smtClean="0">
                            <a:latin typeface="Cambria Math" charset="0"/>
                          </a:rPr>
                          <m:t>, </m:t>
                        </m:r>
                        <m:sSup>
                          <m:sSupPr>
                            <m:ctrlPr>
                              <a:rPr lang="en-US" sz="2600" b="0" i="1" smtClean="0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2600" b="0" i="1" smtClean="0">
                                <a:latin typeface="Cambria Math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600" b="0" i="1" smtClean="0">
                                <a:latin typeface="Cambria Math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sz="2600" b="0" i="1" smtClean="0">
                        <a:latin typeface="Cambria Math" charset="0"/>
                      </a:rPr>
                      <m:t>=1  </m:t>
                    </m:r>
                    <m:r>
                      <a:rPr lang="en-US" sz="2600" b="0" i="1" smtClean="0">
                        <a:latin typeface="Cambria Math" charset="0"/>
                      </a:rPr>
                      <m:t>𝑖𝑓</m:t>
                    </m:r>
                    <m:r>
                      <a:rPr lang="en-US" sz="2600" b="0" i="1" smtClean="0">
                        <a:latin typeface="Cambria Math" charset="0"/>
                      </a:rPr>
                      <m:t> </m:t>
                    </m:r>
                    <m:r>
                      <a:rPr lang="en-US" sz="2600" b="0" i="1" smtClean="0">
                        <a:latin typeface="Cambria Math" charset="0"/>
                      </a:rPr>
                      <m:t>𝑦</m:t>
                    </m:r>
                    <m:r>
                      <a:rPr lang="en-US" sz="2600" b="0" i="1" smtClean="0">
                        <a:latin typeface="Cambria Math" charset="0"/>
                      </a:rPr>
                      <m:t>≠</m:t>
                    </m:r>
                    <m:r>
                      <a:rPr lang="en-US" sz="2600" b="0" i="1" smtClean="0">
                        <a:latin typeface="Cambria Math" charset="0"/>
                      </a:rPr>
                      <m:t>𝑦</m:t>
                    </m:r>
                  </m:oMath>
                </a14:m>
                <a:r>
                  <a:rPr lang="en-US" sz="2600" b="0" dirty="0" smtClean="0"/>
                  <a:t>’</a:t>
                </a:r>
                <a:br>
                  <a:rPr lang="en-US" sz="2600" b="0" dirty="0" smtClean="0"/>
                </a:br>
                <a14:m>
                  <m:oMath xmlns:m="http://schemas.openxmlformats.org/officeDocument/2006/math">
                    <m:r>
                      <a:rPr lang="en-US" sz="2600" b="0" i="1" smtClean="0">
                        <a:latin typeface="Cambria Math" charset="0"/>
                      </a:rPr>
                      <m:t>                           0  </m:t>
                    </m:r>
                    <m:r>
                      <a:rPr lang="en-US" sz="2600" b="0" i="1" smtClean="0">
                        <a:latin typeface="Cambria Math" charset="0"/>
                      </a:rPr>
                      <m:t>𝑖𝑓</m:t>
                    </m:r>
                    <m:r>
                      <a:rPr lang="en-US" sz="2600" b="0" i="1" smtClean="0">
                        <a:latin typeface="Cambria Math" charset="0"/>
                      </a:rPr>
                      <m:t> </m:t>
                    </m:r>
                    <m:r>
                      <a:rPr lang="en-US" sz="2600" b="0" i="1" smtClean="0">
                        <a:latin typeface="Cambria Math" charset="0"/>
                      </a:rPr>
                      <m:t>𝑦</m:t>
                    </m:r>
                    <m:r>
                      <a:rPr lang="en-US" sz="2600" b="0" i="1" smtClean="0">
                        <a:latin typeface="Cambria Math" charset="0"/>
                      </a:rPr>
                      <m:t>=</m:t>
                    </m:r>
                    <m:r>
                      <a:rPr lang="en-US" sz="2600" b="0" i="1" smtClean="0">
                        <a:latin typeface="Cambria Math" charset="0"/>
                      </a:rPr>
                      <m:t>𝑦</m:t>
                    </m:r>
                  </m:oMath>
                </a14:m>
                <a:r>
                  <a:rPr lang="en-US" sz="2600" dirty="0" smtClean="0"/>
                  <a:t>’</a:t>
                </a:r>
                <a:endParaRPr lang="en-US" sz="26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4854" y="3510456"/>
                <a:ext cx="3779753" cy="1292662"/>
              </a:xfrm>
              <a:prstGeom prst="rect">
                <a:avLst/>
              </a:prstGeom>
              <a:blipFill rotWithShape="0">
                <a:blip r:embed="rId3"/>
                <a:stretch>
                  <a:fillRect l="-2226" t="-1810" r="-1113" b="-8597"/>
                </a:stretch>
              </a:blipFill>
              <a:ln w="57150">
                <a:solidFill>
                  <a:srgbClr val="3C58AD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39765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Badges game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dirty="0" smtClean="0"/>
              <a:t/>
            </a:r>
            <a:br>
              <a:rPr lang="en-US" sz="2600" dirty="0" smtClean="0"/>
            </a:br>
            <a:r>
              <a:rPr lang="en-US" sz="2600" dirty="0" smtClean="0"/>
              <a:t/>
            </a:r>
            <a:br>
              <a:rPr lang="en-US" sz="2600" dirty="0" smtClean="0"/>
            </a:br>
            <a:endParaRPr lang="en-US" sz="2600" dirty="0" smtClean="0"/>
          </a:p>
          <a:p>
            <a:r>
              <a:rPr lang="en-US" sz="2600" dirty="0" smtClean="0"/>
              <a:t>Conference attendees to the ICML 1994 were given </a:t>
            </a:r>
            <a:r>
              <a:rPr lang="en-US" sz="2600" dirty="0" smtClean="0">
                <a:solidFill>
                  <a:srgbClr val="C00000"/>
                </a:solidFill>
              </a:rPr>
              <a:t>name badges labeled with + or −</a:t>
            </a:r>
            <a:r>
              <a:rPr lang="en-US" sz="2600" dirty="0">
                <a:solidFill>
                  <a:srgbClr val="C00000"/>
                </a:solidFill>
              </a:rPr>
              <a:t>.</a:t>
            </a:r>
            <a:endParaRPr lang="en-US" sz="2600" dirty="0" smtClean="0">
              <a:solidFill>
                <a:srgbClr val="C00000"/>
              </a:solidFill>
            </a:endParaRPr>
          </a:p>
          <a:p>
            <a:r>
              <a:rPr lang="en-US" sz="2600" dirty="0" smtClean="0"/>
              <a:t>What </a:t>
            </a:r>
            <a:r>
              <a:rPr lang="en-US" sz="2600" dirty="0"/>
              <a:t>function was used to assign </a:t>
            </a:r>
            <a:r>
              <a:rPr lang="en-US" sz="2600" dirty="0" smtClean="0"/>
              <a:t>these </a:t>
            </a:r>
            <a:r>
              <a:rPr lang="en-US" sz="2600" dirty="0"/>
              <a:t>labels? </a:t>
            </a:r>
          </a:p>
          <a:p>
            <a:endParaRPr lang="en-US" sz="2600" dirty="0"/>
          </a:p>
        </p:txBody>
      </p:sp>
      <p:sp>
        <p:nvSpPr>
          <p:cNvPr id="4" name="Rectangle 3"/>
          <p:cNvSpPr/>
          <p:nvPr/>
        </p:nvSpPr>
        <p:spPr>
          <a:xfrm>
            <a:off x="1272142" y="1351260"/>
            <a:ext cx="3019778" cy="931333"/>
          </a:xfrm>
          <a:prstGeom prst="rect">
            <a:avLst/>
          </a:prstGeom>
          <a:solidFill>
            <a:srgbClr val="FFF0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/>
              <a:t>+ Naoki Abe</a:t>
            </a:r>
          </a:p>
        </p:txBody>
      </p:sp>
      <p:sp>
        <p:nvSpPr>
          <p:cNvPr id="5" name="Rectangle 4"/>
          <p:cNvSpPr/>
          <p:nvPr/>
        </p:nvSpPr>
        <p:spPr>
          <a:xfrm>
            <a:off x="5139754" y="1351260"/>
            <a:ext cx="3019778" cy="931333"/>
          </a:xfrm>
          <a:prstGeom prst="rect">
            <a:avLst/>
          </a:prstGeom>
          <a:solidFill>
            <a:srgbClr val="FFF0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/>
              <a:t>-</a:t>
            </a:r>
            <a:r>
              <a:rPr lang="en-US" sz="3600" dirty="0" smtClean="0"/>
              <a:t> Eric Baum</a:t>
            </a:r>
            <a:endParaRPr lang="en-US" sz="3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4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CS6501 Lecture 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326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 smtClean="0"/>
                  <a:t>How can we learn f from</a:t>
                </a:r>
                <a:r>
                  <a:rPr lang="en-US" sz="36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b="0" i="1" dirty="0" smtClean="0">
                            <a:latin typeface="Cambria Math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600" b="0" i="1" dirty="0" smtClean="0">
                            <a:latin typeface="Cambria Math" charset="0"/>
                            <a:ea typeface="Cambria Math" panose="02040503050406030204" pitchFamily="18" charset="0"/>
                          </a:rPr>
                          <m:t>𝐷</m:t>
                        </m:r>
                      </m:e>
                    </m:acc>
                  </m:oMath>
                </a14:m>
                <a:r>
                  <a:rPr lang="en-US" dirty="0" smtClean="0"/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l="-2087" t="-9091" b="-2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2800" dirty="0" smtClean="0"/>
                  <a:t>We don’t know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charset="0"/>
                        <a:ea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sz="2800" dirty="0" smtClean="0"/>
                  <a:t>, we only see samples in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smtClean="0">
                            <a:latin typeface="Cambria Math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latin typeface="Cambria Math" charset="0"/>
                            <a:ea typeface="Cambria Math" panose="02040503050406030204" pitchFamily="18" charset="0"/>
                          </a:rPr>
                          <m:t>𝐷</m:t>
                        </m:r>
                      </m:e>
                    </m:acc>
                  </m:oMath>
                </a14:m>
                <a:endParaRPr lang="en-US" sz="2800" dirty="0" smtClean="0"/>
              </a:p>
              <a:p>
                <a:r>
                  <a:rPr lang="en-US" sz="2800" dirty="0" smtClean="0"/>
                  <a:t>Instead, we minimize </a:t>
                </a:r>
                <a:r>
                  <a:rPr lang="en-US" sz="2800" dirty="0" smtClean="0">
                    <a:solidFill>
                      <a:srgbClr val="3C58AD"/>
                    </a:solidFill>
                  </a:rPr>
                  <a:t>empirical loss</a:t>
                </a:r>
              </a:p>
              <a:p>
                <a:endParaRPr lang="en-US" sz="2800" dirty="0">
                  <a:solidFill>
                    <a:srgbClr val="3C58AD"/>
                  </a:solidFill>
                </a:endParaRPr>
              </a:p>
              <a:p>
                <a:endParaRPr lang="en-US" sz="2800" dirty="0" smtClean="0">
                  <a:solidFill>
                    <a:srgbClr val="3C58AD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314" t="-9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CS6501 Lecture 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40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341175" y="2588429"/>
                <a:ext cx="4247830" cy="9791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600" i="1" smtClean="0">
                              <a:latin typeface="Cambria Math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600" i="1">
                                  <a:latin typeface="Cambria Math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600">
                                  <a:latin typeface="Cambria Math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sz="2600" i="1">
                                  <a:latin typeface="Cambria Math" charset="0"/>
                                </a:rPr>
                                <m:t>𝑓</m:t>
                              </m:r>
                              <m:r>
                                <a:rPr lang="en-US" sz="2600" i="1">
                                  <a:latin typeface="Cambria Math" charset="0"/>
                                </a:rPr>
                                <m:t>∈</m:t>
                              </m:r>
                              <m:r>
                                <a:rPr lang="en-US" sz="2600" i="1">
                                  <a:latin typeface="Cambria Math" charset="0"/>
                                </a:rPr>
                                <m:t>𝐻</m:t>
                              </m:r>
                            </m:lim>
                          </m:limLow>
                        </m:fName>
                        <m:e>
                          <m:sSub>
                            <m:sSubPr>
                              <m:ctrlPr>
                                <a:rPr lang="en-US" sz="26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f>
                                <m:fPr>
                                  <m:ctrlPr>
                                    <a:rPr lang="en-US" sz="2600" b="0" i="1" smtClean="0">
                                      <a:latin typeface="Cambria Math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600" b="0" i="1" smtClean="0">
                                      <a:latin typeface="Cambria Math" charset="0"/>
                                    </a:rPr>
                                    <m:t>1</m:t>
                                  </m:r>
                                </m:num>
                                <m:den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2600" b="0" i="1" smtClean="0">
                                          <a:latin typeface="Cambria Math" charset="0"/>
                                        </a:rPr>
                                      </m:ctrlPr>
                                    </m:d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sz="2600" b="0" i="1" smtClean="0">
                                              <a:latin typeface="Cambria Math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600" b="0" i="1" smtClean="0">
                                              <a:latin typeface="Cambria Math" charset="0"/>
                                            </a:rPr>
                                            <m:t>𝐷</m:t>
                                          </m:r>
                                        </m:e>
                                      </m:acc>
                                    </m:e>
                                  </m:d>
                                </m:den>
                              </m:f>
                              <m:r>
                                <a:rPr lang="en-US" sz="2600" b="0" i="1" smtClean="0">
                                  <a:latin typeface="Cambria Math" charset="0"/>
                                </a:rPr>
                                <m:t>∑</m:t>
                              </m:r>
                            </m:e>
                            <m:sub>
                              <m:d>
                                <m:dPr>
                                  <m:ctrlPr>
                                    <a:rPr lang="en-US" sz="2600" b="0" i="1" smtClean="0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600" i="1">
                                      <a:latin typeface="Cambria Math" charset="0"/>
                                    </a:rPr>
                                    <m:t>𝑥</m:t>
                                  </m:r>
                                  <m:r>
                                    <a:rPr lang="en-US" sz="2600" b="0" i="1" smtClean="0">
                                      <a:latin typeface="Cambria Math" charset="0"/>
                                    </a:rPr>
                                    <m:t>, </m:t>
                                  </m:r>
                                  <m:r>
                                    <a:rPr lang="en-US" sz="2600" b="0" i="1" smtClean="0">
                                      <a:latin typeface="Cambria Math" charset="0"/>
                                    </a:rPr>
                                    <m:t>𝑦</m:t>
                                  </m:r>
                                </m:e>
                              </m:d>
                              <m:r>
                                <a:rPr lang="en-US" sz="2600" b="0" i="1" smtClean="0">
                                  <a:latin typeface="Cambria Math" charset="0"/>
                                </a:rPr>
                                <m:t>∈</m:t>
                              </m:r>
                              <m:acc>
                                <m:accPr>
                                  <m:chr m:val="̂"/>
                                  <m:ctrlPr>
                                    <a:rPr lang="en-US" sz="2600" b="0" i="1" smtClean="0">
                                      <a:latin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600" b="0" i="1" smtClean="0">
                                      <a:latin typeface="Cambria Math" charset="0"/>
                                    </a:rPr>
                                    <m:t>𝐷</m:t>
                                  </m:r>
                                </m:e>
                              </m:acc>
                            </m:sub>
                          </m:sSub>
                        </m:e>
                      </m:func>
                      <m:d>
                        <m:dPr>
                          <m:begChr m:val="["/>
                          <m:endChr m:val="]"/>
                          <m:ctrlPr>
                            <a:rPr lang="en-US" sz="2600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600" b="0" i="1" smtClean="0">
                              <a:latin typeface="Cambria Math" charset="0"/>
                            </a:rPr>
                            <m:t>𝐿</m:t>
                          </m:r>
                          <m:d>
                            <m:dPr>
                              <m:ctrlPr>
                                <a:rPr lang="en-US" sz="2600" i="1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600" i="1">
                                  <a:latin typeface="Cambria Math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sz="2600" i="1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600" i="1">
                                      <a:latin typeface="Cambria Math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sz="2600" i="1">
                                  <a:latin typeface="Cambria Math" charset="0"/>
                                </a:rPr>
                                <m:t>, </m:t>
                              </m:r>
                              <m:r>
                                <a:rPr lang="en-US" sz="2600" b="0" i="1" smtClean="0">
                                  <a:latin typeface="Cambria Math" charset="0"/>
                                </a:rPr>
                                <m:t>𝑦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1175" y="2588429"/>
                <a:ext cx="4247830" cy="97911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73486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can we prevent over-fitting?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2600" dirty="0"/>
                  <a:t>With sufficient data,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600" i="1">
                            <a:latin typeface="Cambria Math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600" i="1">
                            <a:latin typeface="Cambria Math" charset="0"/>
                            <a:ea typeface="Cambria Math" panose="02040503050406030204" pitchFamily="18" charset="0"/>
                          </a:rPr>
                          <m:t>𝐷</m:t>
                        </m:r>
                      </m:e>
                    </m:acc>
                    <m:r>
                      <a:rPr lang="en-US" sz="2600" i="1">
                        <a:latin typeface="Cambria Math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sz="2600" dirty="0"/>
                  <a:t> D </a:t>
                </a:r>
              </a:p>
              <a:p>
                <a:r>
                  <a:rPr lang="en-US" sz="2600" dirty="0"/>
                  <a:t>However, if data is insufficient </a:t>
                </a:r>
                <a14:m>
                  <m:oMath xmlns:m="http://schemas.openxmlformats.org/officeDocument/2006/math">
                    <m:r>
                      <a:rPr lang="en-US" sz="2600" i="1">
                        <a:latin typeface="Cambria Math" charset="0"/>
                      </a:rPr>
                      <m:t>⇒</m:t>
                    </m:r>
                  </m:oMath>
                </a14:m>
                <a:r>
                  <a:rPr lang="en-US" sz="2600" dirty="0"/>
                  <a:t> overfitting</a:t>
                </a:r>
              </a:p>
              <a:p>
                <a:r>
                  <a:rPr lang="en-US" sz="2600" dirty="0"/>
                  <a:t>We can impose a preference over </a:t>
                </a:r>
                <a:r>
                  <a:rPr lang="en-US" sz="2600" dirty="0" smtClean="0"/>
                  <a:t>models</a:t>
                </a:r>
              </a:p>
              <a:p>
                <a:endParaRPr lang="en-US" sz="2600" dirty="0"/>
              </a:p>
              <a:p>
                <a:endParaRPr lang="en-US" sz="2600" dirty="0" smtClean="0"/>
              </a:p>
              <a:p>
                <a:r>
                  <a:rPr lang="en-US" sz="2600" dirty="0" smtClean="0"/>
                  <a:t>We will discuss the choices of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 </m:t>
                    </m:r>
                    <m:r>
                      <a:rPr lang="en-US" sz="2400" i="1">
                        <a:latin typeface="Cambria Math" charset="0"/>
                      </a:rPr>
                      <m:t>𝑅</m:t>
                    </m:r>
                    <m:d>
                      <m:dPr>
                        <m:ctrlPr>
                          <a:rPr lang="en-US" sz="2400" i="1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charset="0"/>
                          </a:rPr>
                          <m:t>𝑓</m:t>
                        </m:r>
                      </m:e>
                    </m:d>
                  </m:oMath>
                </a14:m>
                <a:r>
                  <a:rPr lang="en-US" sz="2200" dirty="0" smtClean="0"/>
                  <a:t> later</a:t>
                </a:r>
                <a:endParaRPr lang="en-US" sz="2200" dirty="0"/>
              </a:p>
              <a:p>
                <a:endParaRPr lang="en-US" sz="26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159" t="-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CS6501 Lecture 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41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719296" y="2950576"/>
                <a:ext cx="5705408" cy="9791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600" i="1" smtClean="0">
                              <a:latin typeface="Cambria Math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600" i="1">
                                  <a:latin typeface="Cambria Math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600">
                                  <a:latin typeface="Cambria Math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sz="2600" i="1">
                                  <a:latin typeface="Cambria Math" charset="0"/>
                                </a:rPr>
                                <m:t>𝑓</m:t>
                              </m:r>
                              <m:r>
                                <a:rPr lang="en-US" sz="2600" i="1">
                                  <a:latin typeface="Cambria Math" charset="0"/>
                                </a:rPr>
                                <m:t>∈</m:t>
                              </m:r>
                              <m:r>
                                <a:rPr lang="en-US" sz="2600" i="1">
                                  <a:latin typeface="Cambria Math" charset="0"/>
                                </a:rPr>
                                <m:t>𝐻</m:t>
                              </m:r>
                            </m:lim>
                          </m:limLow>
                        </m:fName>
                        <m:e>
                          <m:r>
                            <a:rPr lang="en-US" sz="2600" b="0" i="1" smtClean="0">
                              <a:latin typeface="Cambria Math" charset="0"/>
                            </a:rPr>
                            <m:t> </m:t>
                          </m:r>
                          <m:r>
                            <a:rPr lang="en-US" sz="2600" b="0" i="1" smtClean="0">
                              <a:latin typeface="Cambria Math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en-US" sz="2600" b="0" i="1" smtClean="0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600" b="0" i="1" smtClean="0">
                                  <a:latin typeface="Cambria Math" charset="0"/>
                                </a:rPr>
                                <m:t>𝑓</m:t>
                              </m:r>
                            </m:e>
                          </m:d>
                          <m:r>
                            <a:rPr lang="en-US" sz="2600" b="0" i="1" smtClean="0">
                              <a:latin typeface="Cambria Math" charset="0"/>
                            </a:rPr>
                            <m:t>  +  </m:t>
                          </m:r>
                          <m:sSub>
                            <m:sSubPr>
                              <m:ctrlPr>
                                <a:rPr lang="en-US" sz="26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f>
                                <m:fPr>
                                  <m:ctrlPr>
                                    <a:rPr lang="en-US" sz="2600" b="0" i="1" smtClean="0">
                                      <a:latin typeface="Cambria Math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600" b="0" i="1" smtClean="0">
                                      <a:latin typeface="Cambria Math" charset="0"/>
                                    </a:rPr>
                                    <m:t>1</m:t>
                                  </m:r>
                                </m:num>
                                <m:den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2600" b="0" i="1" smtClean="0">
                                          <a:latin typeface="Cambria Math" charset="0"/>
                                        </a:rPr>
                                      </m:ctrlPr>
                                    </m:d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sz="2600" b="0" i="1" smtClean="0">
                                              <a:latin typeface="Cambria Math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600" b="0" i="1" smtClean="0">
                                              <a:latin typeface="Cambria Math" charset="0"/>
                                            </a:rPr>
                                            <m:t>𝐷</m:t>
                                          </m:r>
                                        </m:e>
                                      </m:acc>
                                    </m:e>
                                  </m:d>
                                </m:den>
                              </m:f>
                              <m:r>
                                <a:rPr lang="en-US" sz="2600" b="0" i="1" smtClean="0">
                                  <a:latin typeface="Cambria Math" charset="0"/>
                                </a:rPr>
                                <m:t>∑</m:t>
                              </m:r>
                            </m:e>
                            <m:sub>
                              <m:d>
                                <m:dPr>
                                  <m:ctrlPr>
                                    <a:rPr lang="en-US" sz="2600" b="0" i="1" smtClean="0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600" i="1">
                                      <a:latin typeface="Cambria Math" charset="0"/>
                                    </a:rPr>
                                    <m:t>𝑥</m:t>
                                  </m:r>
                                  <m:r>
                                    <a:rPr lang="en-US" sz="2600" b="0" i="1" smtClean="0">
                                      <a:latin typeface="Cambria Math" charset="0"/>
                                    </a:rPr>
                                    <m:t>, </m:t>
                                  </m:r>
                                  <m:r>
                                    <a:rPr lang="en-US" sz="2600" b="0" i="1" smtClean="0">
                                      <a:latin typeface="Cambria Math" charset="0"/>
                                    </a:rPr>
                                    <m:t>𝑦</m:t>
                                  </m:r>
                                </m:e>
                              </m:d>
                              <m:r>
                                <a:rPr lang="en-US" sz="2600" b="0" i="1" smtClean="0">
                                  <a:latin typeface="Cambria Math" charset="0"/>
                                </a:rPr>
                                <m:t>∈</m:t>
                              </m:r>
                              <m:acc>
                                <m:accPr>
                                  <m:chr m:val="̂"/>
                                  <m:ctrlPr>
                                    <a:rPr lang="en-US" sz="2600" b="0" i="1" smtClean="0">
                                      <a:latin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600" b="0" i="1" smtClean="0">
                                      <a:latin typeface="Cambria Math" charset="0"/>
                                    </a:rPr>
                                    <m:t>𝐷</m:t>
                                  </m:r>
                                </m:e>
                              </m:acc>
                            </m:sub>
                          </m:sSub>
                        </m:e>
                      </m:func>
                      <m:d>
                        <m:dPr>
                          <m:begChr m:val="["/>
                          <m:endChr m:val="]"/>
                          <m:ctrlPr>
                            <a:rPr lang="en-US" sz="2600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600" b="0" i="1" smtClean="0">
                              <a:latin typeface="Cambria Math" charset="0"/>
                            </a:rPr>
                            <m:t>𝐿</m:t>
                          </m:r>
                          <m:d>
                            <m:dPr>
                              <m:ctrlPr>
                                <a:rPr lang="en-US" sz="2600" i="1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600" i="1">
                                  <a:latin typeface="Cambria Math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sz="2600" i="1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600" i="1">
                                      <a:latin typeface="Cambria Math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sz="2600" i="1">
                                  <a:latin typeface="Cambria Math" charset="0"/>
                                </a:rPr>
                                <m:t>, </m:t>
                              </m:r>
                              <m:r>
                                <a:rPr lang="en-US" sz="2600" b="0" i="1" smtClean="0">
                                  <a:latin typeface="Cambria Math" charset="0"/>
                                </a:rPr>
                                <m:t>𝑦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9296" y="2950576"/>
                <a:ext cx="5705408" cy="97911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83865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about the loss function?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70861"/>
            <a:ext cx="8515350" cy="4906102"/>
          </a:xfrm>
        </p:spPr>
        <p:txBody>
          <a:bodyPr/>
          <a:lstStyle/>
          <a:p>
            <a:r>
              <a:rPr lang="en-US" dirty="0" smtClean="0"/>
              <a:t>Usually, we cannot minimize 0-1 loss</a:t>
            </a:r>
          </a:p>
          <a:p>
            <a:pPr lvl="1"/>
            <a:r>
              <a:rPr lang="en-US" dirty="0" smtClean="0"/>
              <a:t>It is a combinatorial optimization problem: NP-hard</a:t>
            </a:r>
          </a:p>
          <a:p>
            <a:r>
              <a:rPr lang="en-US" dirty="0" smtClean="0"/>
              <a:t>Idea: minimizing its upper-bound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CS6501 Lecture 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42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8063" y="2933589"/>
            <a:ext cx="6800193" cy="25063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307321" y="5445981"/>
                <a:ext cx="87883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𝑦</m:t>
                      </m:r>
                      <m:r>
                        <a:rPr lang="en-US" b="0" i="1" smtClean="0">
                          <a:latin typeface="Cambria Math" charset="0"/>
                        </a:rPr>
                        <m:t> </m:t>
                      </m:r>
                      <m:r>
                        <a:rPr lang="en-US" b="0" i="1" smtClean="0">
                          <a:latin typeface="Cambria Math" charset="0"/>
                        </a:rPr>
                        <m:t>𝑓</m:t>
                      </m:r>
                      <m:r>
                        <a:rPr lang="en-US" b="0" i="1" smtClean="0">
                          <a:latin typeface="Cambria Math" charset="0"/>
                        </a:rPr>
                        <m:t>(</m:t>
                      </m:r>
                      <m:r>
                        <a:rPr lang="en-US" b="0" i="1" smtClean="0">
                          <a:latin typeface="Cambria Math" charset="0"/>
                        </a:rPr>
                        <m:t>𝑥</m:t>
                      </m:r>
                      <m:r>
                        <a:rPr lang="en-US" b="0" i="1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7321" y="5445981"/>
                <a:ext cx="878830" cy="369332"/>
              </a:xfrm>
              <a:prstGeom prst="rect">
                <a:avLst/>
              </a:prstGeom>
              <a:blipFill rotWithShape="0">
                <a:blip r:embed="rId3"/>
                <a:stretch>
                  <a:fillRect t="-95082" b="-1213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 rot="16200000">
                <a:off x="516465" y="3881941"/>
                <a:ext cx="12338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𝐿</m:t>
                      </m:r>
                      <m:r>
                        <a:rPr lang="en-US" b="0" i="1" smtClean="0">
                          <a:latin typeface="Cambria Math" charset="0"/>
                        </a:rPr>
                        <m:t>(</m:t>
                      </m:r>
                      <m:r>
                        <a:rPr lang="en-US" b="0" i="1" smtClean="0">
                          <a:latin typeface="Cambria Math" charset="0"/>
                        </a:rPr>
                        <m:t>𝑦</m:t>
                      </m:r>
                      <m:r>
                        <a:rPr lang="en-US" b="0" i="1" smtClean="0">
                          <a:latin typeface="Cambria Math" charset="0"/>
                        </a:rPr>
                        <m:t>, </m:t>
                      </m:r>
                      <m:r>
                        <a:rPr lang="en-US" b="0" i="1" smtClean="0">
                          <a:latin typeface="Cambria Math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516465" y="3881941"/>
                <a:ext cx="1233864" cy="369332"/>
              </a:xfrm>
              <a:prstGeom prst="rect">
                <a:avLst/>
              </a:prstGeom>
              <a:blipFill rotWithShape="0">
                <a:blip r:embed="rId4"/>
                <a:stretch>
                  <a:fillRect r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47732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about the loss function?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70861"/>
            <a:ext cx="8515350" cy="4906102"/>
          </a:xfrm>
        </p:spPr>
        <p:txBody>
          <a:bodyPr/>
          <a:lstStyle/>
          <a:p>
            <a:r>
              <a:rPr lang="en-US" dirty="0" smtClean="0"/>
              <a:t>Usually, we cannot minimize 0-1 loss</a:t>
            </a:r>
          </a:p>
          <a:p>
            <a:pPr lvl="1"/>
            <a:r>
              <a:rPr lang="en-US" dirty="0" smtClean="0"/>
              <a:t>It is a combinatorial optimization problem: NP-hard</a:t>
            </a:r>
          </a:p>
          <a:p>
            <a:r>
              <a:rPr lang="en-US" dirty="0" smtClean="0"/>
              <a:t>Idea: minimizing its upper-bound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CS6501 Lecture 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43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8063" y="2933589"/>
            <a:ext cx="6800193" cy="25063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307321" y="5445981"/>
                <a:ext cx="87883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𝑦</m:t>
                      </m:r>
                      <m:r>
                        <a:rPr lang="en-US" b="0" i="1" smtClean="0">
                          <a:latin typeface="Cambria Math" charset="0"/>
                        </a:rPr>
                        <m:t> </m:t>
                      </m:r>
                      <m:r>
                        <a:rPr lang="en-US" b="0" i="1" smtClean="0">
                          <a:latin typeface="Cambria Math" charset="0"/>
                        </a:rPr>
                        <m:t>𝑓</m:t>
                      </m:r>
                      <m:r>
                        <a:rPr lang="en-US" b="0" i="1" smtClean="0">
                          <a:latin typeface="Cambria Math" charset="0"/>
                        </a:rPr>
                        <m:t>(</m:t>
                      </m:r>
                      <m:r>
                        <a:rPr lang="en-US" b="0" i="1" smtClean="0">
                          <a:latin typeface="Cambria Math" charset="0"/>
                        </a:rPr>
                        <m:t>𝑥</m:t>
                      </m:r>
                      <m:r>
                        <a:rPr lang="en-US" b="0" i="1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7321" y="5445981"/>
                <a:ext cx="878830" cy="369332"/>
              </a:xfrm>
              <a:prstGeom prst="rect">
                <a:avLst/>
              </a:prstGeom>
              <a:blipFill rotWithShape="0">
                <a:blip r:embed="rId3"/>
                <a:stretch>
                  <a:fillRect t="-95082" b="-1213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 rot="16200000">
                <a:off x="516465" y="3881941"/>
                <a:ext cx="12338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𝐿</m:t>
                      </m:r>
                      <m:r>
                        <a:rPr lang="en-US" b="0" i="1" smtClean="0">
                          <a:latin typeface="Cambria Math" charset="0"/>
                        </a:rPr>
                        <m:t>(</m:t>
                      </m:r>
                      <m:r>
                        <a:rPr lang="en-US" b="0" i="1" smtClean="0">
                          <a:latin typeface="Cambria Math" charset="0"/>
                        </a:rPr>
                        <m:t>𝑦</m:t>
                      </m:r>
                      <m:r>
                        <a:rPr lang="en-US" b="0" i="1" smtClean="0">
                          <a:latin typeface="Cambria Math" charset="0"/>
                        </a:rPr>
                        <m:t>, </m:t>
                      </m:r>
                      <m:r>
                        <a:rPr lang="en-US" b="0" i="1" smtClean="0">
                          <a:latin typeface="Cambria Math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516465" y="3881941"/>
                <a:ext cx="1233864" cy="369332"/>
              </a:xfrm>
              <a:prstGeom prst="rect">
                <a:avLst/>
              </a:prstGeom>
              <a:blipFill rotWithShape="0">
                <a:blip r:embed="rId4"/>
                <a:stretch>
                  <a:fillRect r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5337" y="145447"/>
            <a:ext cx="3329199" cy="2250828"/>
          </a:xfrm>
          <a:prstGeom prst="rect">
            <a:avLst/>
          </a:prstGeom>
          <a:ln w="38100">
            <a:solidFill>
              <a:srgbClr val="3C58AD"/>
            </a:solidFill>
          </a:ln>
        </p:spPr>
      </p:pic>
    </p:spTree>
    <p:extLst>
      <p:ext uri="{BB962C8B-B14F-4D97-AF65-F5344CB8AC3E}">
        <p14:creationId xmlns:p14="http://schemas.microsoft.com/office/powerpoint/2010/main" val="1441736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Many choices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30092" y="1207800"/>
                <a:ext cx="8651984" cy="4906102"/>
              </a:xfrm>
            </p:spPr>
            <p:txBody>
              <a:bodyPr>
                <a:normAutofit/>
              </a:bodyPr>
              <a:lstStyle/>
              <a:p>
                <a:r>
                  <a:rPr lang="en-US" sz="2600" dirty="0" smtClean="0"/>
                  <a:t>We are minimizing with R, L, H with your choice </a:t>
                </a:r>
              </a:p>
              <a:p>
                <a:endParaRPr lang="en-US" sz="2600" dirty="0"/>
              </a:p>
              <a:p>
                <a:endParaRPr lang="en-US" sz="2600" dirty="0" smtClean="0"/>
              </a:p>
              <a:p>
                <a:r>
                  <a:rPr lang="en-US" sz="2600" dirty="0" smtClean="0"/>
                  <a:t>Let consider H is a </a:t>
                </a:r>
                <a:r>
                  <a:rPr lang="en-US" sz="2600" dirty="0"/>
                  <a:t>set of </a:t>
                </a:r>
                <a:r>
                  <a:rPr lang="en-US" sz="2600" dirty="0" smtClean="0"/>
                  <a:t>d-dimensional  linear function </a:t>
                </a:r>
              </a:p>
              <a:p>
                <a:r>
                  <a:rPr lang="en-US" sz="2800" dirty="0" smtClean="0"/>
                  <a:t>H can be parameterized as</a:t>
                </a:r>
                <a:br>
                  <a:rPr lang="en-US" sz="2800" dirty="0" smtClean="0"/>
                </a:b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2800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2800" b="0" i="1" smtClean="0"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2800" b="0" i="1" smtClean="0">
                            <a:latin typeface="Cambria Math" charset="0"/>
                          </a:rPr>
                          <m:t>:</m:t>
                        </m:r>
                        <m:sSup>
                          <m:sSupPr>
                            <m:ctrlPr>
                              <a:rPr lang="en-US" sz="2800" b="0" i="1" smtClean="0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charset="0"/>
                              </a:rPr>
                              <m:t> </m:t>
                            </m:r>
                            <m:r>
                              <a:rPr lang="en-US" sz="2800" b="0" i="1" smtClean="0">
                                <a:latin typeface="Cambria Math" charset="0"/>
                              </a:rPr>
                              <m:t>𝑤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800" b="0" i="1" smtClean="0">
                            <a:latin typeface="Cambria Math" charset="0"/>
                          </a:rPr>
                          <m:t>𝑥</m:t>
                        </m:r>
                        <m:r>
                          <a:rPr lang="en-US" sz="2800" b="0" i="1" smtClean="0">
                            <a:latin typeface="Cambria Math" charset="0"/>
                          </a:rPr>
                          <m:t>≥0</m:t>
                        </m:r>
                      </m:e>
                    </m:d>
                    <m:r>
                      <a:rPr lang="en-US" sz="2800" b="0" i="1" smtClean="0">
                        <a:latin typeface="Cambria Math" charset="0"/>
                      </a:rPr>
                      <m:t>, </m:t>
                    </m:r>
                    <m:r>
                      <a:rPr lang="en-US" sz="2800" b="0" i="1" smtClean="0">
                        <a:latin typeface="Cambria Math" charset="0"/>
                      </a:rPr>
                      <m:t>𝑤</m:t>
                    </m:r>
                    <m:r>
                      <a:rPr lang="en-US" sz="2800" b="0" i="1" smtClean="0">
                        <a:latin typeface="Cambria Math" charset="0"/>
                      </a:rPr>
                      <m:t>∈</m:t>
                    </m:r>
                    <m:sSup>
                      <m:sSupPr>
                        <m:ctrlPr>
                          <a:rPr lang="en-US" sz="2800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charset="0"/>
                          </a:rPr>
                          <m:t>𝑅</m:t>
                        </m:r>
                      </m:e>
                      <m:sup>
                        <m:r>
                          <a:rPr lang="en-US" sz="2800" b="0" i="1" smtClean="0">
                            <a:latin typeface="Cambria Math" charset="0"/>
                          </a:rPr>
                          <m:t>𝑑</m:t>
                        </m:r>
                      </m:sup>
                    </m:sSup>
                  </m:oMath>
                </a14:m>
                <a:r>
                  <a:rPr lang="en-US" sz="2800" dirty="0" smtClean="0"/>
                  <a:t> </a:t>
                </a:r>
                <a:endParaRPr lang="en-US" sz="26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30092" y="1207800"/>
                <a:ext cx="8651984" cy="4906102"/>
              </a:xfrm>
              <a:blipFill rotWithShape="0">
                <a:blip r:embed="rId2"/>
                <a:stretch>
                  <a:fillRect l="-1198" t="-994" r="-19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CS6501 Lecture 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44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887462" y="1720865"/>
                <a:ext cx="5705408" cy="9791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600" i="1" smtClean="0">
                              <a:latin typeface="Cambria Math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600" i="1">
                                  <a:latin typeface="Cambria Math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600">
                                  <a:latin typeface="Cambria Math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sz="2600" i="1">
                                  <a:latin typeface="Cambria Math" charset="0"/>
                                </a:rPr>
                                <m:t>𝑓</m:t>
                              </m:r>
                              <m:r>
                                <a:rPr lang="en-US" sz="2600" i="1">
                                  <a:latin typeface="Cambria Math" charset="0"/>
                                </a:rPr>
                                <m:t>∈</m:t>
                              </m:r>
                              <m:r>
                                <a:rPr lang="en-US" sz="2600" i="1">
                                  <a:latin typeface="Cambria Math" charset="0"/>
                                </a:rPr>
                                <m:t>𝐻</m:t>
                              </m:r>
                            </m:lim>
                          </m:limLow>
                        </m:fName>
                        <m:e>
                          <m:r>
                            <a:rPr lang="en-US" sz="2600" b="0" i="1" smtClean="0">
                              <a:latin typeface="Cambria Math" charset="0"/>
                            </a:rPr>
                            <m:t> </m:t>
                          </m:r>
                          <m:r>
                            <a:rPr lang="en-US" sz="2600" b="0" i="1" smtClean="0">
                              <a:latin typeface="Cambria Math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en-US" sz="2600" b="0" i="1" smtClean="0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600" b="0" i="1" smtClean="0">
                                  <a:latin typeface="Cambria Math" charset="0"/>
                                </a:rPr>
                                <m:t>𝑓</m:t>
                              </m:r>
                            </m:e>
                          </m:d>
                          <m:r>
                            <a:rPr lang="en-US" sz="2600" b="0" i="1" smtClean="0">
                              <a:latin typeface="Cambria Math" charset="0"/>
                            </a:rPr>
                            <m:t>  +  </m:t>
                          </m:r>
                          <m:sSub>
                            <m:sSubPr>
                              <m:ctrlPr>
                                <a:rPr lang="en-US" sz="26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f>
                                <m:fPr>
                                  <m:ctrlPr>
                                    <a:rPr lang="en-US" sz="2600" b="0" i="1" smtClean="0">
                                      <a:latin typeface="Cambria Math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600" b="0" i="1" smtClean="0">
                                      <a:latin typeface="Cambria Math" charset="0"/>
                                    </a:rPr>
                                    <m:t>1</m:t>
                                  </m:r>
                                </m:num>
                                <m:den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2600" b="0" i="1" smtClean="0">
                                          <a:latin typeface="Cambria Math" charset="0"/>
                                        </a:rPr>
                                      </m:ctrlPr>
                                    </m:d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sz="2600" b="0" i="1" smtClean="0">
                                              <a:latin typeface="Cambria Math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600" b="0" i="1" smtClean="0">
                                              <a:latin typeface="Cambria Math" charset="0"/>
                                            </a:rPr>
                                            <m:t>𝐷</m:t>
                                          </m:r>
                                        </m:e>
                                      </m:acc>
                                    </m:e>
                                  </m:d>
                                </m:den>
                              </m:f>
                              <m:r>
                                <a:rPr lang="en-US" sz="2600" b="0" i="1" smtClean="0">
                                  <a:latin typeface="Cambria Math" charset="0"/>
                                </a:rPr>
                                <m:t>∑</m:t>
                              </m:r>
                            </m:e>
                            <m:sub>
                              <m:d>
                                <m:dPr>
                                  <m:ctrlPr>
                                    <a:rPr lang="en-US" sz="2600" b="0" i="1" smtClean="0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600" i="1">
                                      <a:latin typeface="Cambria Math" charset="0"/>
                                    </a:rPr>
                                    <m:t>𝑥</m:t>
                                  </m:r>
                                  <m:r>
                                    <a:rPr lang="en-US" sz="2600" b="0" i="1" smtClean="0">
                                      <a:latin typeface="Cambria Math" charset="0"/>
                                    </a:rPr>
                                    <m:t>, </m:t>
                                  </m:r>
                                  <m:r>
                                    <a:rPr lang="en-US" sz="2600" b="0" i="1" smtClean="0">
                                      <a:latin typeface="Cambria Math" charset="0"/>
                                    </a:rPr>
                                    <m:t>𝑦</m:t>
                                  </m:r>
                                </m:e>
                              </m:d>
                              <m:r>
                                <a:rPr lang="en-US" sz="2600" b="0" i="1" smtClean="0">
                                  <a:latin typeface="Cambria Math" charset="0"/>
                                </a:rPr>
                                <m:t>∈</m:t>
                              </m:r>
                              <m:acc>
                                <m:accPr>
                                  <m:chr m:val="̂"/>
                                  <m:ctrlPr>
                                    <a:rPr lang="en-US" sz="2600" b="0" i="1" smtClean="0">
                                      <a:latin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600" b="0" i="1" smtClean="0">
                                      <a:latin typeface="Cambria Math" charset="0"/>
                                    </a:rPr>
                                    <m:t>𝐷</m:t>
                                  </m:r>
                                </m:e>
                              </m:acc>
                            </m:sub>
                          </m:sSub>
                        </m:e>
                      </m:func>
                      <m:d>
                        <m:dPr>
                          <m:begChr m:val="["/>
                          <m:endChr m:val="]"/>
                          <m:ctrlPr>
                            <a:rPr lang="en-US" sz="2600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600" b="0" i="1" smtClean="0">
                              <a:latin typeface="Cambria Math" charset="0"/>
                            </a:rPr>
                            <m:t>𝐿</m:t>
                          </m:r>
                          <m:d>
                            <m:dPr>
                              <m:ctrlPr>
                                <a:rPr lang="en-US" sz="2600" i="1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600" i="1">
                                  <a:latin typeface="Cambria Math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sz="2600" i="1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600" i="1">
                                      <a:latin typeface="Cambria Math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sz="2600" i="1">
                                  <a:latin typeface="Cambria Math" charset="0"/>
                                </a:rPr>
                                <m:t>, </m:t>
                              </m:r>
                              <m:r>
                                <a:rPr lang="en-US" sz="2600" b="0" i="1" smtClean="0">
                                  <a:latin typeface="Cambria Math" charset="0"/>
                                </a:rPr>
                                <m:t>𝑦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7462" y="1720865"/>
                <a:ext cx="5705408" cy="97911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5650" y="3485971"/>
            <a:ext cx="14097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870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 to Linear model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30092" y="1207800"/>
                <a:ext cx="8651984" cy="4906102"/>
              </a:xfrm>
            </p:spPr>
            <p:txBody>
              <a:bodyPr>
                <a:normAutofit/>
              </a:bodyPr>
              <a:lstStyle/>
              <a:p>
                <a:r>
                  <a:rPr lang="en-US" sz="2600" dirty="0" smtClean="0"/>
                  <a:t>We are minimizing with R, L, H with your choice </a:t>
                </a:r>
              </a:p>
              <a:p>
                <a:endParaRPr lang="en-US" sz="2600" dirty="0"/>
              </a:p>
              <a:p>
                <a:endParaRPr lang="en-US" sz="2600" dirty="0" smtClean="0"/>
              </a:p>
              <a:p>
                <a:r>
                  <a:rPr lang="en-US" sz="2600" dirty="0" smtClean="0"/>
                  <a:t>Let decide H to be a </a:t>
                </a:r>
                <a:r>
                  <a:rPr lang="en-US" sz="2600" dirty="0"/>
                  <a:t>set of </a:t>
                </a:r>
                <a:r>
                  <a:rPr lang="en-US" sz="2600" dirty="0" smtClean="0"/>
                  <a:t>d-dimensional  linear function </a:t>
                </a:r>
              </a:p>
              <a:p>
                <a:r>
                  <a:rPr lang="en-US" sz="2800" dirty="0" smtClean="0"/>
                  <a:t>H can be parameterized as</a:t>
                </a:r>
                <a:br>
                  <a:rPr lang="en-US" sz="2800" dirty="0" smtClean="0"/>
                </a:br>
                <a:r>
                  <a:rPr lang="en-US" sz="2800" dirty="0" smtClean="0"/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2800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2800" b="0" i="1" smtClean="0"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2800" b="0" i="1" smtClean="0">
                            <a:latin typeface="Cambria Math" charset="0"/>
                          </a:rPr>
                          <m:t>:</m:t>
                        </m:r>
                        <m:sSup>
                          <m:sSupPr>
                            <m:ctrlPr>
                              <a:rPr lang="en-US" sz="2800" b="0" i="1" smtClean="0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charset="0"/>
                              </a:rPr>
                              <m:t> </m:t>
                            </m:r>
                            <m:r>
                              <a:rPr lang="en-US" sz="2800" b="0" i="1" smtClean="0">
                                <a:latin typeface="Cambria Math" charset="0"/>
                              </a:rPr>
                              <m:t>𝑤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800" b="0" i="1" smtClean="0">
                            <a:latin typeface="Cambria Math" charset="0"/>
                          </a:rPr>
                          <m:t>𝑥</m:t>
                        </m:r>
                        <m:r>
                          <a:rPr lang="en-US" sz="2800" b="0" i="1" smtClean="0">
                            <a:latin typeface="Cambria Math" charset="0"/>
                          </a:rPr>
                          <m:t>≥0</m:t>
                        </m:r>
                      </m:e>
                    </m:d>
                    <m:r>
                      <a:rPr lang="en-US" sz="2800" b="0" i="1" smtClean="0">
                        <a:latin typeface="Cambria Math" charset="0"/>
                      </a:rPr>
                      <m:t>, </m:t>
                    </m:r>
                    <m:r>
                      <a:rPr lang="en-US" sz="2800" b="0" i="1" smtClean="0">
                        <a:latin typeface="Cambria Math" charset="0"/>
                      </a:rPr>
                      <m:t>𝑤</m:t>
                    </m:r>
                    <m:r>
                      <a:rPr lang="en-US" sz="2800" b="0" i="1" smtClean="0">
                        <a:latin typeface="Cambria Math" charset="0"/>
                      </a:rPr>
                      <m:t>∈</m:t>
                    </m:r>
                    <m:sSup>
                      <m:sSupPr>
                        <m:ctrlPr>
                          <a:rPr lang="en-US" sz="2800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charset="0"/>
                          </a:rPr>
                          <m:t>𝑅</m:t>
                        </m:r>
                      </m:e>
                      <m:sup>
                        <m:r>
                          <a:rPr lang="en-US" sz="2800" b="0" i="1" smtClean="0">
                            <a:latin typeface="Cambria Math" charset="0"/>
                          </a:rPr>
                          <m:t>𝑑</m:t>
                        </m:r>
                      </m:sup>
                    </m:sSup>
                  </m:oMath>
                </a14:m>
                <a:endParaRPr lang="en-US" sz="2800" b="0" dirty="0" smtClean="0"/>
              </a:p>
              <a:p>
                <a:r>
                  <a:rPr lang="en-US" sz="2800" dirty="0" smtClean="0"/>
                  <a:t>We are going to fine the best one based on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600" i="1">
                            <a:latin typeface="Cambria Math" charset="0"/>
                          </a:rPr>
                        </m:ctrlPr>
                      </m:accPr>
                      <m:e>
                        <m:r>
                          <a:rPr lang="en-US" sz="2600" i="1">
                            <a:latin typeface="Cambria Math" charset="0"/>
                          </a:rPr>
                          <m:t>𝐷</m:t>
                        </m:r>
                      </m:e>
                    </m:acc>
                  </m:oMath>
                </a14:m>
                <a:endParaRPr lang="en-US" sz="2600" dirty="0" smtClean="0"/>
              </a:p>
              <a:p>
                <a:pPr lvl="1"/>
                <a:r>
                  <a:rPr lang="en-US" sz="2200" dirty="0" smtClean="0"/>
                  <a:t>i.e., find the best setting of w and b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30092" y="1207800"/>
                <a:ext cx="8651984" cy="4906102"/>
              </a:xfrm>
              <a:blipFill rotWithShape="0">
                <a:blip r:embed="rId2"/>
                <a:stretch>
                  <a:fillRect l="-1198" t="-9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CS6501 Lecture 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45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887462" y="1720865"/>
                <a:ext cx="5705408" cy="9791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600" i="1" smtClean="0">
                              <a:latin typeface="Cambria Math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600" i="1">
                                  <a:latin typeface="Cambria Math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600">
                                  <a:latin typeface="Cambria Math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sz="2600" i="1">
                                  <a:latin typeface="Cambria Math" charset="0"/>
                                </a:rPr>
                                <m:t>𝑓</m:t>
                              </m:r>
                              <m:r>
                                <a:rPr lang="en-US" sz="2600" i="1">
                                  <a:latin typeface="Cambria Math" charset="0"/>
                                </a:rPr>
                                <m:t>∈</m:t>
                              </m:r>
                              <m:r>
                                <a:rPr lang="en-US" sz="2600" i="1">
                                  <a:latin typeface="Cambria Math" charset="0"/>
                                </a:rPr>
                                <m:t>𝐻</m:t>
                              </m:r>
                            </m:lim>
                          </m:limLow>
                        </m:fName>
                        <m:e>
                          <m:r>
                            <a:rPr lang="en-US" sz="2600" b="0" i="1" smtClean="0">
                              <a:latin typeface="Cambria Math" charset="0"/>
                            </a:rPr>
                            <m:t> </m:t>
                          </m:r>
                          <m:r>
                            <a:rPr lang="en-US" sz="2600" b="0" i="1" smtClean="0">
                              <a:latin typeface="Cambria Math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en-US" sz="2600" b="0" i="1" smtClean="0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600" b="0" i="1" smtClean="0">
                                  <a:latin typeface="Cambria Math" charset="0"/>
                                </a:rPr>
                                <m:t>𝑓</m:t>
                              </m:r>
                            </m:e>
                          </m:d>
                          <m:r>
                            <a:rPr lang="en-US" sz="2600" b="0" i="1" smtClean="0">
                              <a:latin typeface="Cambria Math" charset="0"/>
                            </a:rPr>
                            <m:t>  +  </m:t>
                          </m:r>
                          <m:sSub>
                            <m:sSubPr>
                              <m:ctrlPr>
                                <a:rPr lang="en-US" sz="26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f>
                                <m:fPr>
                                  <m:ctrlPr>
                                    <a:rPr lang="en-US" sz="2600" b="0" i="1" smtClean="0">
                                      <a:latin typeface="Cambria Math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600" b="0" i="1" smtClean="0">
                                      <a:latin typeface="Cambria Math" charset="0"/>
                                    </a:rPr>
                                    <m:t>1</m:t>
                                  </m:r>
                                </m:num>
                                <m:den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2600" b="0" i="1" smtClean="0">
                                          <a:latin typeface="Cambria Math" charset="0"/>
                                        </a:rPr>
                                      </m:ctrlPr>
                                    </m:d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sz="2600" b="0" i="1" smtClean="0">
                                              <a:latin typeface="Cambria Math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600" b="0" i="1" smtClean="0">
                                              <a:latin typeface="Cambria Math" charset="0"/>
                                            </a:rPr>
                                            <m:t>𝐷</m:t>
                                          </m:r>
                                        </m:e>
                                      </m:acc>
                                    </m:e>
                                  </m:d>
                                </m:den>
                              </m:f>
                              <m:r>
                                <a:rPr lang="en-US" sz="2600" b="0" i="1" smtClean="0">
                                  <a:latin typeface="Cambria Math" charset="0"/>
                                </a:rPr>
                                <m:t>∑</m:t>
                              </m:r>
                            </m:e>
                            <m:sub>
                              <m:d>
                                <m:dPr>
                                  <m:ctrlPr>
                                    <a:rPr lang="en-US" sz="2600" b="0" i="1" smtClean="0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600" i="1">
                                      <a:latin typeface="Cambria Math" charset="0"/>
                                    </a:rPr>
                                    <m:t>𝑥</m:t>
                                  </m:r>
                                  <m:r>
                                    <a:rPr lang="en-US" sz="2600" b="0" i="1" smtClean="0">
                                      <a:latin typeface="Cambria Math" charset="0"/>
                                    </a:rPr>
                                    <m:t>, </m:t>
                                  </m:r>
                                  <m:r>
                                    <a:rPr lang="en-US" sz="2600" b="0" i="1" smtClean="0">
                                      <a:latin typeface="Cambria Math" charset="0"/>
                                    </a:rPr>
                                    <m:t>𝑦</m:t>
                                  </m:r>
                                </m:e>
                              </m:d>
                              <m:r>
                                <a:rPr lang="en-US" sz="2600" b="0" i="1" smtClean="0">
                                  <a:latin typeface="Cambria Math" charset="0"/>
                                </a:rPr>
                                <m:t>∈</m:t>
                              </m:r>
                              <m:acc>
                                <m:accPr>
                                  <m:chr m:val="̂"/>
                                  <m:ctrlPr>
                                    <a:rPr lang="en-US" sz="2600" b="0" i="1" smtClean="0">
                                      <a:latin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600" b="0" i="1" smtClean="0">
                                      <a:latin typeface="Cambria Math" charset="0"/>
                                    </a:rPr>
                                    <m:t>𝐷</m:t>
                                  </m:r>
                                </m:e>
                              </m:acc>
                            </m:sub>
                          </m:sSub>
                        </m:e>
                      </m:func>
                      <m:d>
                        <m:dPr>
                          <m:begChr m:val="["/>
                          <m:endChr m:val="]"/>
                          <m:ctrlPr>
                            <a:rPr lang="en-US" sz="2600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600" b="0" i="1" smtClean="0">
                              <a:latin typeface="Cambria Math" charset="0"/>
                            </a:rPr>
                            <m:t>𝐿</m:t>
                          </m:r>
                          <m:d>
                            <m:dPr>
                              <m:ctrlPr>
                                <a:rPr lang="en-US" sz="2600" i="1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600" i="1">
                                  <a:latin typeface="Cambria Math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sz="2600" i="1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600" i="1">
                                      <a:latin typeface="Cambria Math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sz="2600" i="1">
                                  <a:latin typeface="Cambria Math" charset="0"/>
                                </a:rPr>
                                <m:t>, </m:t>
                              </m:r>
                              <m:r>
                                <a:rPr lang="en-US" sz="2600" b="0" i="1" smtClean="0">
                                  <a:latin typeface="Cambria Math" charset="0"/>
                                </a:rPr>
                                <m:t>𝑦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7462" y="1720865"/>
                <a:ext cx="5705408" cy="97911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0759" y="3321269"/>
            <a:ext cx="1123953" cy="151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410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Rewrite our optimization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092" y="1207800"/>
            <a:ext cx="8651984" cy="4906102"/>
          </a:xfrm>
        </p:spPr>
        <p:txBody>
          <a:bodyPr>
            <a:normAutofit/>
          </a:bodyPr>
          <a:lstStyle/>
          <a:p>
            <a:r>
              <a:rPr lang="en-US" sz="2600" dirty="0" smtClean="0"/>
              <a:t>Minimizing the empirical loss:</a:t>
            </a:r>
          </a:p>
          <a:p>
            <a:endParaRPr lang="en-US" sz="2600" dirty="0" smtClean="0"/>
          </a:p>
          <a:p>
            <a:endParaRPr lang="en-US" sz="2600" dirty="0" smtClean="0"/>
          </a:p>
          <a:p>
            <a:r>
              <a:rPr lang="en-US" sz="2600" dirty="0"/>
              <a:t>Minimizing the empirical </a:t>
            </a:r>
            <a:r>
              <a:rPr lang="en-US" sz="2600" dirty="0" smtClean="0"/>
              <a:t>loss </a:t>
            </a:r>
            <a:r>
              <a:rPr lang="en-US" sz="2600" dirty="0" smtClean="0">
                <a:solidFill>
                  <a:srgbClr val="3C58AD"/>
                </a:solidFill>
              </a:rPr>
              <a:t>with linear function</a:t>
            </a:r>
            <a:endParaRPr lang="en-US" sz="2600" dirty="0">
              <a:solidFill>
                <a:srgbClr val="3C58AD"/>
              </a:solidFill>
            </a:endParaRPr>
          </a:p>
          <a:p>
            <a:endParaRPr lang="en-US" sz="2600" dirty="0"/>
          </a:p>
          <a:p>
            <a:endParaRPr lang="en-US" sz="2600" dirty="0" smtClean="0"/>
          </a:p>
          <a:p>
            <a:r>
              <a:rPr lang="en-US" sz="2600" dirty="0" smtClean="0"/>
              <a:t>What choices of R and L we have?</a:t>
            </a:r>
          </a:p>
          <a:p>
            <a:endParaRPr lang="en-US" sz="2600" dirty="0"/>
          </a:p>
          <a:p>
            <a:endParaRPr lang="en-US" sz="260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CS6501 Lecture 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46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803380" y="3382368"/>
                <a:ext cx="5923738" cy="9791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600" i="1" smtClean="0">
                              <a:latin typeface="Cambria Math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600" i="1">
                                  <a:latin typeface="Cambria Math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600">
                                  <a:latin typeface="Cambria Math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sz="26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𝑤</m:t>
                              </m:r>
                              <m:r>
                                <a:rPr lang="en-US" sz="26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∈</m:t>
                              </m:r>
                              <m:sSup>
                                <m:sSupPr>
                                  <m:ctrlPr>
                                    <a:rPr lang="en-US" sz="2600" b="0" i="1" smtClean="0">
                                      <a:solidFill>
                                        <a:srgbClr val="FF0000"/>
                                      </a:solidFill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600" b="0" i="1" smtClean="0">
                                      <a:solidFill>
                                        <a:srgbClr val="FF0000"/>
                                      </a:solidFill>
                                      <a:latin typeface="Cambria Math" charset="0"/>
                                    </a:rPr>
                                    <m:t>𝑅</m:t>
                                  </m:r>
                                </m:e>
                                <m:sup>
                                  <m:r>
                                    <a:rPr lang="en-US" sz="2600" b="0" i="1" smtClean="0">
                                      <a:solidFill>
                                        <a:srgbClr val="FF0000"/>
                                      </a:solidFill>
                                      <a:latin typeface="Cambria Math" charset="0"/>
                                    </a:rPr>
                                    <m:t>𝑑</m:t>
                                  </m:r>
                                </m:sup>
                              </m:sSup>
                            </m:lim>
                          </m:limLow>
                        </m:fName>
                        <m:e>
                          <m:r>
                            <a:rPr lang="en-US" sz="2600" b="0" i="1" smtClean="0">
                              <a:latin typeface="Cambria Math" charset="0"/>
                            </a:rPr>
                            <m:t> </m:t>
                          </m:r>
                          <m:r>
                            <a:rPr lang="en-US" sz="2600" b="0" i="1" smtClean="0">
                              <a:latin typeface="Cambria Math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en-US" sz="2600" b="0" i="1" smtClean="0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6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𝑤</m:t>
                              </m:r>
                            </m:e>
                          </m:d>
                          <m:r>
                            <a:rPr lang="en-US" sz="2600" b="0" i="1" smtClean="0">
                              <a:latin typeface="Cambria Math" charset="0"/>
                            </a:rPr>
                            <m:t>  +  </m:t>
                          </m:r>
                          <m:sSub>
                            <m:sSubPr>
                              <m:ctrlPr>
                                <a:rPr lang="en-US" sz="26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f>
                                <m:fPr>
                                  <m:ctrlPr>
                                    <a:rPr lang="en-US" sz="2600" b="0" i="1" smtClean="0">
                                      <a:latin typeface="Cambria Math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600" b="0" i="1" smtClean="0">
                                      <a:latin typeface="Cambria Math" charset="0"/>
                                    </a:rPr>
                                    <m:t>1</m:t>
                                  </m:r>
                                </m:num>
                                <m:den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2600" b="0" i="1" smtClean="0">
                                          <a:latin typeface="Cambria Math" charset="0"/>
                                        </a:rPr>
                                      </m:ctrlPr>
                                    </m:d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sz="2600" b="0" i="1" smtClean="0">
                                              <a:latin typeface="Cambria Math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600" b="0" i="1" smtClean="0">
                                              <a:latin typeface="Cambria Math" charset="0"/>
                                            </a:rPr>
                                            <m:t>𝐷</m:t>
                                          </m:r>
                                        </m:e>
                                      </m:acc>
                                    </m:e>
                                  </m:d>
                                </m:den>
                              </m:f>
                              <m:r>
                                <a:rPr lang="en-US" sz="2600" b="0" i="1" smtClean="0">
                                  <a:latin typeface="Cambria Math" charset="0"/>
                                </a:rPr>
                                <m:t>∑</m:t>
                              </m:r>
                            </m:e>
                            <m:sub>
                              <m:d>
                                <m:dPr>
                                  <m:ctrlPr>
                                    <a:rPr lang="en-US" sz="2600" b="0" i="1" smtClean="0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600" i="1">
                                      <a:latin typeface="Cambria Math" charset="0"/>
                                    </a:rPr>
                                    <m:t>𝑥</m:t>
                                  </m:r>
                                  <m:r>
                                    <a:rPr lang="en-US" sz="2600" b="0" i="1" smtClean="0">
                                      <a:latin typeface="Cambria Math" charset="0"/>
                                    </a:rPr>
                                    <m:t>, </m:t>
                                  </m:r>
                                  <m:r>
                                    <a:rPr lang="en-US" sz="2600" b="0" i="1" smtClean="0">
                                      <a:latin typeface="Cambria Math" charset="0"/>
                                    </a:rPr>
                                    <m:t>𝑦</m:t>
                                  </m:r>
                                </m:e>
                              </m:d>
                              <m:r>
                                <a:rPr lang="en-US" sz="2600" b="0" i="1" smtClean="0">
                                  <a:latin typeface="Cambria Math" charset="0"/>
                                </a:rPr>
                                <m:t>∈</m:t>
                              </m:r>
                              <m:acc>
                                <m:accPr>
                                  <m:chr m:val="̂"/>
                                  <m:ctrlPr>
                                    <a:rPr lang="en-US" sz="2600" b="0" i="1" smtClean="0">
                                      <a:latin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600" b="0" i="1" smtClean="0">
                                      <a:latin typeface="Cambria Math" charset="0"/>
                                    </a:rPr>
                                    <m:t>𝐷</m:t>
                                  </m:r>
                                </m:e>
                              </m:acc>
                            </m:sub>
                          </m:sSub>
                        </m:e>
                      </m:func>
                      <m:d>
                        <m:dPr>
                          <m:begChr m:val="["/>
                          <m:endChr m:val="]"/>
                          <m:ctrlPr>
                            <a:rPr lang="en-US" sz="2600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600" b="0" i="1" smtClean="0">
                              <a:latin typeface="Cambria Math" charset="0"/>
                            </a:rPr>
                            <m:t>𝐿</m:t>
                          </m:r>
                          <m:d>
                            <m:dPr>
                              <m:ctrlPr>
                                <a:rPr lang="en-US" sz="2600" i="1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6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  <m:r>
                                <a:rPr lang="en-US" sz="26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en-US" sz="26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𝑤</m:t>
                              </m:r>
                              <m:r>
                                <a:rPr lang="en-US" sz="2600" i="1">
                                  <a:latin typeface="Cambria Math" charset="0"/>
                                </a:rPr>
                                <m:t>, </m:t>
                              </m:r>
                              <m:r>
                                <a:rPr lang="en-US" sz="2600" b="0" i="1" smtClean="0">
                                  <a:latin typeface="Cambria Math" charset="0"/>
                                </a:rPr>
                                <m:t>𝑦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3380" y="3382368"/>
                <a:ext cx="5923738" cy="979114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2021710" y="1629949"/>
                <a:ext cx="5705408" cy="9791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600" i="1" smtClean="0">
                              <a:latin typeface="Cambria Math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600" i="1">
                                  <a:latin typeface="Cambria Math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600">
                                  <a:latin typeface="Cambria Math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sz="2600" i="1">
                                  <a:latin typeface="Cambria Math" charset="0"/>
                                </a:rPr>
                                <m:t>𝑓</m:t>
                              </m:r>
                              <m:r>
                                <a:rPr lang="en-US" sz="2600" i="1">
                                  <a:latin typeface="Cambria Math" charset="0"/>
                                </a:rPr>
                                <m:t>∈</m:t>
                              </m:r>
                              <m:r>
                                <a:rPr lang="en-US" sz="2600" i="1">
                                  <a:latin typeface="Cambria Math" charset="0"/>
                                </a:rPr>
                                <m:t>𝐻</m:t>
                              </m:r>
                            </m:lim>
                          </m:limLow>
                        </m:fName>
                        <m:e>
                          <m:r>
                            <a:rPr lang="en-US" sz="2600" b="0" i="1" smtClean="0">
                              <a:latin typeface="Cambria Math" charset="0"/>
                            </a:rPr>
                            <m:t> </m:t>
                          </m:r>
                          <m:r>
                            <a:rPr lang="en-US" sz="2600" b="0" i="1" smtClean="0">
                              <a:latin typeface="Cambria Math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en-US" sz="2600" b="0" i="1" smtClean="0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600" b="0" i="1" smtClean="0">
                                  <a:latin typeface="Cambria Math" charset="0"/>
                                </a:rPr>
                                <m:t>𝑓</m:t>
                              </m:r>
                            </m:e>
                          </m:d>
                          <m:r>
                            <a:rPr lang="en-US" sz="2600" b="0" i="1" smtClean="0">
                              <a:latin typeface="Cambria Math" charset="0"/>
                            </a:rPr>
                            <m:t>  +  </m:t>
                          </m:r>
                          <m:sSub>
                            <m:sSubPr>
                              <m:ctrlPr>
                                <a:rPr lang="en-US" sz="26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f>
                                <m:fPr>
                                  <m:ctrlPr>
                                    <a:rPr lang="en-US" sz="2600" b="0" i="1" smtClean="0">
                                      <a:latin typeface="Cambria Math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600" b="0" i="1" smtClean="0">
                                      <a:latin typeface="Cambria Math" charset="0"/>
                                    </a:rPr>
                                    <m:t>1</m:t>
                                  </m:r>
                                </m:num>
                                <m:den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2600" b="0" i="1" smtClean="0">
                                          <a:latin typeface="Cambria Math" charset="0"/>
                                        </a:rPr>
                                      </m:ctrlPr>
                                    </m:d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sz="2600" b="0" i="1" smtClean="0">
                                              <a:latin typeface="Cambria Math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600" b="0" i="1" smtClean="0">
                                              <a:latin typeface="Cambria Math" charset="0"/>
                                            </a:rPr>
                                            <m:t>𝐷</m:t>
                                          </m:r>
                                        </m:e>
                                      </m:acc>
                                    </m:e>
                                  </m:d>
                                </m:den>
                              </m:f>
                              <m:r>
                                <a:rPr lang="en-US" sz="2600" b="0" i="1" smtClean="0">
                                  <a:latin typeface="Cambria Math" charset="0"/>
                                </a:rPr>
                                <m:t>∑</m:t>
                              </m:r>
                            </m:e>
                            <m:sub>
                              <m:d>
                                <m:dPr>
                                  <m:ctrlPr>
                                    <a:rPr lang="en-US" sz="2600" b="0" i="1" smtClean="0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600" i="1">
                                      <a:latin typeface="Cambria Math" charset="0"/>
                                    </a:rPr>
                                    <m:t>𝑥</m:t>
                                  </m:r>
                                  <m:r>
                                    <a:rPr lang="en-US" sz="2600" b="0" i="1" smtClean="0">
                                      <a:latin typeface="Cambria Math" charset="0"/>
                                    </a:rPr>
                                    <m:t>, </m:t>
                                  </m:r>
                                  <m:r>
                                    <a:rPr lang="en-US" sz="2600" b="0" i="1" smtClean="0">
                                      <a:latin typeface="Cambria Math" charset="0"/>
                                    </a:rPr>
                                    <m:t>𝑦</m:t>
                                  </m:r>
                                </m:e>
                              </m:d>
                              <m:r>
                                <a:rPr lang="en-US" sz="2600" b="0" i="1" smtClean="0">
                                  <a:latin typeface="Cambria Math" charset="0"/>
                                </a:rPr>
                                <m:t>∈</m:t>
                              </m:r>
                              <m:acc>
                                <m:accPr>
                                  <m:chr m:val="̂"/>
                                  <m:ctrlPr>
                                    <a:rPr lang="en-US" sz="2600" b="0" i="1" smtClean="0">
                                      <a:latin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600" b="0" i="1" smtClean="0">
                                      <a:latin typeface="Cambria Math" charset="0"/>
                                    </a:rPr>
                                    <m:t>𝐷</m:t>
                                  </m:r>
                                </m:e>
                              </m:acc>
                            </m:sub>
                          </m:sSub>
                        </m:e>
                      </m:func>
                      <m:d>
                        <m:dPr>
                          <m:begChr m:val="["/>
                          <m:endChr m:val="]"/>
                          <m:ctrlPr>
                            <a:rPr lang="en-US" sz="2600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600" b="0" i="1" smtClean="0">
                              <a:latin typeface="Cambria Math" charset="0"/>
                            </a:rPr>
                            <m:t>𝐿</m:t>
                          </m:r>
                          <m:d>
                            <m:dPr>
                              <m:ctrlPr>
                                <a:rPr lang="en-US" sz="2600" i="1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600" i="1">
                                  <a:latin typeface="Cambria Math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sz="2600" i="1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600" i="1">
                                      <a:latin typeface="Cambria Math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sz="2600" i="1">
                                  <a:latin typeface="Cambria Math" charset="0"/>
                                </a:rPr>
                                <m:t>, </m:t>
                              </m:r>
                              <m:r>
                                <a:rPr lang="en-US" sz="2600" b="0" i="1" smtClean="0">
                                  <a:latin typeface="Cambria Math" charset="0"/>
                                </a:rPr>
                                <m:t>𝑦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1710" y="1629949"/>
                <a:ext cx="5705408" cy="97911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81966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Many choices of loss function (L)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CS6501 Lecture 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47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887" y="1387364"/>
            <a:ext cx="8048226" cy="426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495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CS6501 Lecture 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48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950" y="361950"/>
            <a:ext cx="7912100" cy="613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46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Many choices of </a:t>
            </a:r>
            <a:r>
              <a:rPr lang="en-US" dirty="0" smtClean="0"/>
              <a:t>R(w)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49" y="1270861"/>
                <a:ext cx="8357695" cy="4906102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US" sz="3200" dirty="0" smtClean="0"/>
                  <a:t>Minimizing the empirical loss </a:t>
                </a:r>
                <a:r>
                  <a:rPr lang="en-US" sz="3200" dirty="0">
                    <a:solidFill>
                      <a:srgbClr val="3C58AD"/>
                    </a:solidFill>
                  </a:rPr>
                  <a:t>with linear </a:t>
                </a:r>
                <a:r>
                  <a:rPr lang="en-US" sz="3200" dirty="0" smtClean="0">
                    <a:solidFill>
                      <a:srgbClr val="3C58AD"/>
                    </a:solidFill>
                  </a:rPr>
                  <a:t>function</a:t>
                </a:r>
              </a:p>
              <a:p>
                <a:endParaRPr lang="en-US" sz="3200" dirty="0">
                  <a:solidFill>
                    <a:srgbClr val="3C58AD"/>
                  </a:solidFill>
                </a:endParaRPr>
              </a:p>
              <a:p>
                <a:endParaRPr lang="en-US" sz="3200" dirty="0" smtClean="0"/>
              </a:p>
              <a:p>
                <a:r>
                  <a:rPr lang="en-US" sz="3200" dirty="0" smtClean="0"/>
                  <a:t>Prefer simpler model: (how?)</a:t>
                </a:r>
              </a:p>
              <a:p>
                <a:pPr lvl="1"/>
                <a:r>
                  <a:rPr lang="en-US" dirty="0" smtClean="0"/>
                  <a:t>Sparse: </a:t>
                </a:r>
                <a:br>
                  <a:rPr lang="en-US" dirty="0" smtClean="0"/>
                </a:b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𝑅</m:t>
                    </m:r>
                    <m:d>
                      <m:dPr>
                        <m:ctrlPr>
                          <a:rPr lang="en-US" i="1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𝑤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=</m:t>
                    </m:r>
                  </m:oMath>
                </a14:m>
                <a:r>
                  <a:rPr lang="en-US" dirty="0" smtClean="0"/>
                  <a:t> #non-zero elements in w   (L0 </a:t>
                </a:r>
                <a:r>
                  <a:rPr lang="en-US" dirty="0" err="1" smtClean="0"/>
                  <a:t>regularizer</a:t>
                </a:r>
                <a:r>
                  <a:rPr lang="en-US" dirty="0" smtClean="0"/>
                  <a:t>)</a:t>
                </a:r>
                <a:br>
                  <a:rPr lang="en-US" dirty="0" smtClean="0"/>
                </a:b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𝑅</m:t>
                    </m:r>
                    <m:d>
                      <m:dPr>
                        <m:ctrlPr>
                          <a:rPr lang="en-US" i="1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𝑤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  <m:sup/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nary>
                  </m:oMath>
                </a14:m>
                <a:r>
                  <a:rPr lang="en-US" dirty="0" smtClean="0"/>
                  <a:t>                                 (L1 </a:t>
                </a:r>
                <a:r>
                  <a:rPr lang="en-US" dirty="0" err="1"/>
                  <a:t>regularizer</a:t>
                </a:r>
                <a:r>
                  <a:rPr lang="en-US" dirty="0" smtClean="0"/>
                  <a:t>)</a:t>
                </a:r>
              </a:p>
              <a:p>
                <a:pPr lvl="1"/>
                <a:r>
                  <a:rPr lang="en-US" dirty="0" smtClean="0"/>
                  <a:t>Gaussian prior (large margin w/ hinge loss):</a:t>
                </a:r>
                <a:br>
                  <a:rPr lang="en-US" dirty="0" smtClean="0"/>
                </a:b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𝑅</m:t>
                    </m:r>
                    <m:d>
                      <m:dPr>
                        <m:ctrlPr>
                          <a:rPr lang="en-US" i="1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𝑤</m:t>
                        </m:r>
                      </m:e>
                    </m:d>
                    <m:r>
                      <a:rPr lang="en-US" i="1">
                        <a:latin typeface="Cambria Math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i="1" smtClean="0">
                            <a:latin typeface="Cambria Math" charset="0"/>
                          </a:rPr>
                        </m:ctrlPr>
                      </m:naryPr>
                      <m:sub>
                        <m:r>
                          <a:rPr lang="en-US" i="1">
                            <a:latin typeface="Cambria Math" charset="0"/>
                          </a:rPr>
                          <m:t>𝑖</m:t>
                        </m:r>
                      </m:sub>
                      <m:sup/>
                      <m:e>
                        <m:sSubSup>
                          <m:sSubSup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e>
                    </m:nary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𝑤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𝑇</m:t>
                        </m:r>
                      </m:sup>
                    </m:sSup>
                    <m:r>
                      <a:rPr lang="en-US" b="0" i="1" smtClean="0">
                        <a:latin typeface="Cambria Math" charset="0"/>
                      </a:rPr>
                      <m:t>𝑤</m:t>
                    </m:r>
                  </m:oMath>
                </a14:m>
                <a:r>
                  <a:rPr lang="en-US" dirty="0"/>
                  <a:t>                      </a:t>
                </a:r>
                <a:r>
                  <a:rPr lang="en-US" dirty="0" smtClean="0"/>
                  <a:t>(L2 </a:t>
                </a:r>
                <a:r>
                  <a:rPr lang="en-US" dirty="0" err="1"/>
                  <a:t>regularizer</a:t>
                </a:r>
                <a:r>
                  <a:rPr lang="en-US" dirty="0" smtClean="0"/>
                  <a:t>)</a:t>
                </a:r>
                <a:r>
                  <a:rPr lang="en-US" dirty="0"/>
                  <a:t/>
                </a:r>
                <a:br>
                  <a:rPr lang="en-US" dirty="0"/>
                </a:br>
                <a:r>
                  <a:rPr lang="en-US" dirty="0" smtClean="0"/>
                  <a:t>   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49" y="1270861"/>
                <a:ext cx="8357695" cy="4906102"/>
              </a:xfrm>
              <a:blipFill rotWithShape="0">
                <a:blip r:embed="rId2"/>
                <a:stretch>
                  <a:fillRect l="-1459" t="-2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CS6501 Lecture 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49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034608" y="2184189"/>
                <a:ext cx="5923738" cy="9791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600" i="1" smtClean="0">
                              <a:latin typeface="Cambria Math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600" i="1">
                                  <a:latin typeface="Cambria Math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600">
                                  <a:latin typeface="Cambria Math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sz="26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𝑤</m:t>
                              </m:r>
                              <m:r>
                                <a:rPr lang="en-US" sz="26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∈</m:t>
                              </m:r>
                              <m:sSup>
                                <m:sSupPr>
                                  <m:ctrlPr>
                                    <a:rPr lang="en-US" sz="2600" b="0" i="1" smtClean="0">
                                      <a:solidFill>
                                        <a:srgbClr val="FF0000"/>
                                      </a:solidFill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600" b="0" i="1" smtClean="0">
                                      <a:solidFill>
                                        <a:srgbClr val="FF0000"/>
                                      </a:solidFill>
                                      <a:latin typeface="Cambria Math" charset="0"/>
                                    </a:rPr>
                                    <m:t>𝑅</m:t>
                                  </m:r>
                                </m:e>
                                <m:sup>
                                  <m:r>
                                    <a:rPr lang="en-US" sz="2600" b="0" i="1" smtClean="0">
                                      <a:solidFill>
                                        <a:srgbClr val="FF0000"/>
                                      </a:solidFill>
                                      <a:latin typeface="Cambria Math" charset="0"/>
                                    </a:rPr>
                                    <m:t>𝑑</m:t>
                                  </m:r>
                                </m:sup>
                              </m:sSup>
                            </m:lim>
                          </m:limLow>
                        </m:fName>
                        <m:e>
                          <m:r>
                            <a:rPr lang="en-US" sz="2600" b="0" i="1" smtClean="0">
                              <a:latin typeface="Cambria Math" charset="0"/>
                            </a:rPr>
                            <m:t> </m:t>
                          </m:r>
                          <m:r>
                            <a:rPr lang="en-US" sz="2600" b="0" i="1" smtClean="0">
                              <a:latin typeface="Cambria Math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en-US" sz="2600" b="0" i="1" smtClean="0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6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𝑤</m:t>
                              </m:r>
                            </m:e>
                          </m:d>
                          <m:r>
                            <a:rPr lang="en-US" sz="2600" b="0" i="1" smtClean="0">
                              <a:latin typeface="Cambria Math" charset="0"/>
                            </a:rPr>
                            <m:t>  +  </m:t>
                          </m:r>
                          <m:sSub>
                            <m:sSubPr>
                              <m:ctrlPr>
                                <a:rPr lang="en-US" sz="26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f>
                                <m:fPr>
                                  <m:ctrlPr>
                                    <a:rPr lang="en-US" sz="2600" b="0" i="1" smtClean="0">
                                      <a:latin typeface="Cambria Math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600" b="0" i="1" smtClean="0">
                                      <a:latin typeface="Cambria Math" charset="0"/>
                                    </a:rPr>
                                    <m:t>1</m:t>
                                  </m:r>
                                </m:num>
                                <m:den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2600" b="0" i="1" smtClean="0">
                                          <a:latin typeface="Cambria Math" charset="0"/>
                                        </a:rPr>
                                      </m:ctrlPr>
                                    </m:d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sz="2600" b="0" i="1" smtClean="0">
                                              <a:latin typeface="Cambria Math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600" b="0" i="1" smtClean="0">
                                              <a:latin typeface="Cambria Math" charset="0"/>
                                            </a:rPr>
                                            <m:t>𝐷</m:t>
                                          </m:r>
                                        </m:e>
                                      </m:acc>
                                    </m:e>
                                  </m:d>
                                </m:den>
                              </m:f>
                              <m:r>
                                <a:rPr lang="en-US" sz="2600" b="0" i="1" smtClean="0">
                                  <a:latin typeface="Cambria Math" charset="0"/>
                                </a:rPr>
                                <m:t>∑</m:t>
                              </m:r>
                            </m:e>
                            <m:sub>
                              <m:d>
                                <m:dPr>
                                  <m:ctrlPr>
                                    <a:rPr lang="en-US" sz="2600" b="0" i="1" smtClean="0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600" i="1">
                                      <a:latin typeface="Cambria Math" charset="0"/>
                                    </a:rPr>
                                    <m:t>𝑥</m:t>
                                  </m:r>
                                  <m:r>
                                    <a:rPr lang="en-US" sz="2600" b="0" i="1" smtClean="0">
                                      <a:latin typeface="Cambria Math" charset="0"/>
                                    </a:rPr>
                                    <m:t>, </m:t>
                                  </m:r>
                                  <m:r>
                                    <a:rPr lang="en-US" sz="2600" b="0" i="1" smtClean="0">
                                      <a:latin typeface="Cambria Math" charset="0"/>
                                    </a:rPr>
                                    <m:t>𝑦</m:t>
                                  </m:r>
                                </m:e>
                              </m:d>
                              <m:r>
                                <a:rPr lang="en-US" sz="2600" b="0" i="1" smtClean="0">
                                  <a:latin typeface="Cambria Math" charset="0"/>
                                </a:rPr>
                                <m:t>∈</m:t>
                              </m:r>
                              <m:acc>
                                <m:accPr>
                                  <m:chr m:val="̂"/>
                                  <m:ctrlPr>
                                    <a:rPr lang="en-US" sz="2600" b="0" i="1" smtClean="0">
                                      <a:latin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600" b="0" i="1" smtClean="0">
                                      <a:latin typeface="Cambria Math" charset="0"/>
                                    </a:rPr>
                                    <m:t>𝐷</m:t>
                                  </m:r>
                                </m:e>
                              </m:acc>
                            </m:sub>
                          </m:sSub>
                        </m:e>
                      </m:func>
                      <m:d>
                        <m:dPr>
                          <m:begChr m:val="["/>
                          <m:endChr m:val="]"/>
                          <m:ctrlPr>
                            <a:rPr lang="en-US" sz="2600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600" b="0" i="1" smtClean="0">
                              <a:latin typeface="Cambria Math" charset="0"/>
                            </a:rPr>
                            <m:t>𝐿</m:t>
                          </m:r>
                          <m:d>
                            <m:dPr>
                              <m:ctrlPr>
                                <a:rPr lang="en-US" sz="2600" i="1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6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  <m:r>
                                <a:rPr lang="en-US" sz="26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en-US" sz="26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𝑤</m:t>
                              </m:r>
                              <m:r>
                                <a:rPr lang="en-US" sz="2600" i="1">
                                  <a:latin typeface="Cambria Math" charset="0"/>
                                </a:rPr>
                                <m:t>, </m:t>
                              </m:r>
                              <m:r>
                                <a:rPr lang="en-US" sz="2600" b="0" i="1" smtClean="0">
                                  <a:latin typeface="Cambria Math" charset="0"/>
                                </a:rPr>
                                <m:t>𝑦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4608" y="2184189"/>
                <a:ext cx="5923738" cy="97911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91532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 data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417638"/>
            <a:ext cx="8432800" cy="4593695"/>
          </a:xfrm>
          <a:prstGeom prst="rect">
            <a:avLst/>
          </a:prstGeom>
          <a:noFill/>
        </p:spPr>
        <p:txBody>
          <a:bodyPr wrap="square" numCol="3" rtlCol="0">
            <a:normAutofit/>
          </a:bodyPr>
          <a:lstStyle/>
          <a:p>
            <a:r>
              <a:rPr lang="en-US" sz="2400" dirty="0"/>
              <a:t>+ Naoki Abe</a:t>
            </a:r>
          </a:p>
          <a:p>
            <a:r>
              <a:rPr lang="en-US" sz="2400" dirty="0"/>
              <a:t>- </a:t>
            </a:r>
            <a:r>
              <a:rPr lang="en-US" sz="2400" dirty="0" err="1"/>
              <a:t>Myriam</a:t>
            </a:r>
            <a:r>
              <a:rPr lang="en-US" sz="2400" dirty="0"/>
              <a:t> Abramson</a:t>
            </a:r>
          </a:p>
          <a:p>
            <a:r>
              <a:rPr lang="en-US" sz="2400" dirty="0"/>
              <a:t>+ David W. Aha</a:t>
            </a:r>
          </a:p>
          <a:p>
            <a:r>
              <a:rPr lang="en-US" sz="2400" dirty="0"/>
              <a:t>+ Kamal M. Ali</a:t>
            </a:r>
          </a:p>
          <a:p>
            <a:r>
              <a:rPr lang="en-US" sz="2400" dirty="0"/>
              <a:t>- Eric </a:t>
            </a:r>
            <a:r>
              <a:rPr lang="en-US" sz="2400" dirty="0" err="1"/>
              <a:t>Allender</a:t>
            </a:r>
            <a:endParaRPr lang="en-US" sz="2400" dirty="0"/>
          </a:p>
          <a:p>
            <a:r>
              <a:rPr lang="en-US" sz="2400" dirty="0"/>
              <a:t>+ Dana </a:t>
            </a:r>
            <a:r>
              <a:rPr lang="en-US" sz="2400" dirty="0" err="1"/>
              <a:t>Angluin</a:t>
            </a:r>
            <a:endParaRPr lang="en-US" sz="2400" dirty="0"/>
          </a:p>
          <a:p>
            <a:r>
              <a:rPr lang="en-US" sz="2400" dirty="0"/>
              <a:t>- </a:t>
            </a:r>
            <a:r>
              <a:rPr lang="en-US" sz="2400" dirty="0" err="1"/>
              <a:t>Chidanand</a:t>
            </a:r>
            <a:r>
              <a:rPr lang="en-US" sz="2400" dirty="0"/>
              <a:t> </a:t>
            </a:r>
            <a:r>
              <a:rPr lang="en-US" sz="2400" dirty="0" err="1"/>
              <a:t>Apte</a:t>
            </a:r>
            <a:endParaRPr lang="en-US" sz="2400" dirty="0"/>
          </a:p>
          <a:p>
            <a:r>
              <a:rPr lang="en-US" sz="2400" dirty="0"/>
              <a:t>+ Minoru Asada</a:t>
            </a:r>
          </a:p>
          <a:p>
            <a:r>
              <a:rPr lang="en-US" sz="2400" dirty="0"/>
              <a:t>+ Lars Asker</a:t>
            </a:r>
          </a:p>
          <a:p>
            <a:r>
              <a:rPr lang="en-US" sz="2400" dirty="0"/>
              <a:t>+ </a:t>
            </a:r>
            <a:r>
              <a:rPr lang="en-US" sz="2400" dirty="0" err="1"/>
              <a:t>Javed</a:t>
            </a:r>
            <a:r>
              <a:rPr lang="en-US" sz="2400" dirty="0"/>
              <a:t> </a:t>
            </a:r>
            <a:r>
              <a:rPr lang="en-US" sz="2400" dirty="0" err="1"/>
              <a:t>Aslam</a:t>
            </a:r>
            <a:endParaRPr lang="en-US" sz="2400" dirty="0"/>
          </a:p>
          <a:p>
            <a:r>
              <a:rPr lang="en-US" sz="2400" dirty="0" smtClean="0"/>
              <a:t>+ </a:t>
            </a:r>
            <a:r>
              <a:rPr lang="en-US" sz="2400" dirty="0"/>
              <a:t>Jose L. </a:t>
            </a:r>
            <a:r>
              <a:rPr lang="en-US" sz="2400" dirty="0" err="1"/>
              <a:t>Balcazar</a:t>
            </a:r>
            <a:endParaRPr lang="en-US" sz="2400" dirty="0"/>
          </a:p>
          <a:p>
            <a:r>
              <a:rPr lang="en-US" sz="2400" dirty="0" smtClean="0"/>
              <a:t>- Cristina </a:t>
            </a:r>
            <a:r>
              <a:rPr lang="en-US" sz="2400" dirty="0" err="1" smtClean="0"/>
              <a:t>Baroglio</a:t>
            </a:r>
            <a:endParaRPr lang="en-US" sz="2400" dirty="0"/>
          </a:p>
          <a:p>
            <a:r>
              <a:rPr lang="en-US" sz="2400" dirty="0"/>
              <a:t>+ Peter Bartlett</a:t>
            </a:r>
          </a:p>
          <a:p>
            <a:r>
              <a:rPr lang="en-US" sz="2400" dirty="0"/>
              <a:t>- Eric Baum</a:t>
            </a:r>
          </a:p>
          <a:p>
            <a:r>
              <a:rPr lang="en-US" sz="2400" dirty="0"/>
              <a:t>+ </a:t>
            </a:r>
            <a:r>
              <a:rPr lang="en-US" sz="2400" dirty="0" err="1"/>
              <a:t>Welton</a:t>
            </a:r>
            <a:r>
              <a:rPr lang="en-US" sz="2400" dirty="0"/>
              <a:t> Becket</a:t>
            </a:r>
          </a:p>
          <a:p>
            <a:r>
              <a:rPr lang="en-US" sz="2400" dirty="0"/>
              <a:t>- </a:t>
            </a:r>
            <a:r>
              <a:rPr lang="en-US" sz="2400" dirty="0" err="1"/>
              <a:t>Shai</a:t>
            </a:r>
            <a:r>
              <a:rPr lang="en-US" sz="2400" dirty="0"/>
              <a:t> Ben-David</a:t>
            </a:r>
          </a:p>
          <a:p>
            <a:r>
              <a:rPr lang="en-US" sz="2400" dirty="0"/>
              <a:t>+ George Berg</a:t>
            </a:r>
          </a:p>
          <a:p>
            <a:r>
              <a:rPr lang="en-US" sz="2400" dirty="0"/>
              <a:t>+ Neil </a:t>
            </a:r>
            <a:r>
              <a:rPr lang="en-US" sz="2400" dirty="0" err="1"/>
              <a:t>Berkman</a:t>
            </a:r>
            <a:endParaRPr lang="en-US" sz="2400" dirty="0"/>
          </a:p>
          <a:p>
            <a:r>
              <a:rPr lang="en-US" sz="2400" dirty="0"/>
              <a:t>+ </a:t>
            </a:r>
            <a:r>
              <a:rPr lang="en-US" sz="2400" dirty="0" err="1"/>
              <a:t>Malini</a:t>
            </a:r>
            <a:r>
              <a:rPr lang="en-US" sz="2400" dirty="0"/>
              <a:t> </a:t>
            </a:r>
            <a:r>
              <a:rPr lang="en-US" sz="2400" dirty="0" err="1"/>
              <a:t>Bhandaru</a:t>
            </a:r>
            <a:endParaRPr lang="en-US" sz="2400" dirty="0"/>
          </a:p>
          <a:p>
            <a:r>
              <a:rPr lang="en-US" sz="2400" dirty="0"/>
              <a:t>+ </a:t>
            </a:r>
            <a:r>
              <a:rPr lang="en-US" sz="2400" dirty="0" err="1"/>
              <a:t>Bir</a:t>
            </a:r>
            <a:r>
              <a:rPr lang="en-US" sz="2400" dirty="0"/>
              <a:t> </a:t>
            </a:r>
            <a:r>
              <a:rPr lang="en-US" sz="2400" dirty="0" err="1"/>
              <a:t>Bhanu</a:t>
            </a:r>
            <a:endParaRPr lang="en-US" sz="2400" dirty="0"/>
          </a:p>
          <a:p>
            <a:r>
              <a:rPr lang="en-US" sz="2400" dirty="0"/>
              <a:t>+ </a:t>
            </a:r>
            <a:r>
              <a:rPr lang="en-US" sz="2400" dirty="0" err="1"/>
              <a:t>Reinhard</a:t>
            </a:r>
            <a:r>
              <a:rPr lang="en-US" sz="2400" dirty="0"/>
              <a:t> </a:t>
            </a:r>
            <a:r>
              <a:rPr lang="en-US" sz="2400" dirty="0" err="1"/>
              <a:t>Blasig</a:t>
            </a:r>
            <a:endParaRPr lang="en-US" sz="2400" dirty="0"/>
          </a:p>
          <a:p>
            <a:r>
              <a:rPr lang="en-US" sz="2400" dirty="0"/>
              <a:t>- </a:t>
            </a:r>
            <a:r>
              <a:rPr lang="en-US" sz="2400" dirty="0" err="1"/>
              <a:t>Avrim</a:t>
            </a:r>
            <a:r>
              <a:rPr lang="en-US" sz="2400" dirty="0"/>
              <a:t> Blum</a:t>
            </a:r>
          </a:p>
          <a:p>
            <a:r>
              <a:rPr lang="en-US" sz="2400" dirty="0"/>
              <a:t>- Anselm </a:t>
            </a:r>
            <a:r>
              <a:rPr lang="en-US" sz="2400" dirty="0" err="1"/>
              <a:t>Blumer</a:t>
            </a:r>
            <a:endParaRPr lang="en-US" sz="2400" dirty="0"/>
          </a:p>
          <a:p>
            <a:r>
              <a:rPr lang="en-US" sz="2400" dirty="0"/>
              <a:t>+ Justin </a:t>
            </a:r>
            <a:r>
              <a:rPr lang="en-US" sz="2400" dirty="0" err="1"/>
              <a:t>Boyan</a:t>
            </a:r>
            <a:endParaRPr lang="en-US" sz="2400" dirty="0"/>
          </a:p>
          <a:p>
            <a:r>
              <a:rPr lang="en-US" sz="2400" dirty="0"/>
              <a:t>+ Carla E. </a:t>
            </a:r>
            <a:r>
              <a:rPr lang="en-US" sz="2400" dirty="0" err="1"/>
              <a:t>Brodley</a:t>
            </a:r>
            <a:endParaRPr lang="en-US" sz="2400" dirty="0"/>
          </a:p>
          <a:p>
            <a:r>
              <a:rPr lang="en-US" sz="2400" dirty="0"/>
              <a:t>+ Nader </a:t>
            </a:r>
            <a:r>
              <a:rPr lang="en-US" sz="2400" dirty="0" err="1"/>
              <a:t>Bshouty</a:t>
            </a:r>
            <a:endParaRPr lang="en-US" sz="2400" dirty="0"/>
          </a:p>
          <a:p>
            <a:r>
              <a:rPr lang="en-US" sz="2400" dirty="0"/>
              <a:t>- Wray </a:t>
            </a:r>
            <a:r>
              <a:rPr lang="en-US" sz="2400" dirty="0" err="1"/>
              <a:t>Buntine</a:t>
            </a:r>
            <a:endParaRPr lang="en-US" sz="2400" dirty="0"/>
          </a:p>
          <a:p>
            <a:r>
              <a:rPr lang="en-US" sz="2400" dirty="0"/>
              <a:t>- </a:t>
            </a:r>
            <a:r>
              <a:rPr lang="en-US" sz="2400" dirty="0" err="1"/>
              <a:t>Andrey</a:t>
            </a:r>
            <a:r>
              <a:rPr lang="en-US" sz="2400" dirty="0"/>
              <a:t> </a:t>
            </a:r>
            <a:r>
              <a:rPr lang="en-US" sz="2400" dirty="0" err="1"/>
              <a:t>Burago</a:t>
            </a:r>
            <a:endParaRPr lang="en-US" sz="2400" dirty="0"/>
          </a:p>
          <a:p>
            <a:r>
              <a:rPr lang="en-US" sz="2400" dirty="0"/>
              <a:t>+ Tom </a:t>
            </a:r>
            <a:r>
              <a:rPr lang="en-US" sz="2400" dirty="0" err="1"/>
              <a:t>Bylander</a:t>
            </a:r>
            <a:endParaRPr lang="en-US" sz="2400" dirty="0"/>
          </a:p>
          <a:p>
            <a:r>
              <a:rPr lang="en-US" sz="2400" dirty="0"/>
              <a:t>+ Bill Byrne</a:t>
            </a:r>
          </a:p>
          <a:p>
            <a:r>
              <a:rPr lang="en-US" sz="2400" dirty="0" smtClean="0"/>
              <a:t>- Claire </a:t>
            </a:r>
            <a:r>
              <a:rPr lang="en-US" sz="2400" dirty="0" err="1" smtClean="0"/>
              <a:t>Cardie</a:t>
            </a:r>
            <a:endParaRPr lang="en-US" sz="2400" dirty="0" smtClean="0"/>
          </a:p>
          <a:p>
            <a:r>
              <a:rPr lang="en-US" sz="2400" dirty="0" smtClean="0"/>
              <a:t>+ </a:t>
            </a:r>
            <a:r>
              <a:rPr lang="en-US" sz="2400" dirty="0"/>
              <a:t>John Case</a:t>
            </a:r>
          </a:p>
          <a:p>
            <a:r>
              <a:rPr lang="en-US" sz="2400" dirty="0"/>
              <a:t>+ Jason </a:t>
            </a:r>
            <a:r>
              <a:rPr lang="en-US" sz="2400" dirty="0" smtClean="0"/>
              <a:t>Catlett</a:t>
            </a:r>
          </a:p>
          <a:p>
            <a:r>
              <a:rPr lang="en-US" sz="2400" dirty="0" smtClean="0"/>
              <a:t>- Philip Chan</a:t>
            </a:r>
          </a:p>
          <a:p>
            <a:r>
              <a:rPr lang="en-US" sz="2400" dirty="0" smtClean="0"/>
              <a:t>- </a:t>
            </a:r>
            <a:r>
              <a:rPr lang="en-US" sz="2400" dirty="0" err="1" smtClean="0"/>
              <a:t>Zhixiang</a:t>
            </a:r>
            <a:r>
              <a:rPr lang="en-US" sz="2400" dirty="0" smtClean="0"/>
              <a:t> Chen</a:t>
            </a:r>
          </a:p>
          <a:p>
            <a:r>
              <a:rPr lang="en-US" sz="2400" dirty="0" smtClean="0"/>
              <a:t>- Chris </a:t>
            </a:r>
            <a:r>
              <a:rPr lang="en-US" sz="2400" dirty="0"/>
              <a:t>Darken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CS6501 Lecture 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07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Support</a:t>
            </a:r>
            <a:r>
              <a:rPr lang="en-US" dirty="0" smtClean="0"/>
              <a:t> Vector Machines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CS6501 Lecture 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50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240" y="1217775"/>
            <a:ext cx="8145519" cy="48420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09456" y="5912812"/>
            <a:ext cx="1900007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3C58AD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/>
              <a:t>CMU ML protest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05078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Support Vector </a:t>
            </a:r>
            <a:r>
              <a:rPr lang="en-US" dirty="0"/>
              <a:t>M</a:t>
            </a:r>
            <a:r>
              <a:rPr lang="en-US" dirty="0" smtClean="0"/>
              <a:t>achines (SVMs)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TW" b="0" i="0" smtClean="0">
                        <a:latin typeface="Cambria Math" charset="0"/>
                      </a:rPr>
                      <m:t>R</m:t>
                    </m:r>
                    <m:r>
                      <a:rPr lang="en-US" altLang="zh-TW" b="0" i="0" smtClean="0">
                        <a:latin typeface="Cambria Math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altLang="zh-TW" b="0" i="0" smtClean="0">
                        <a:latin typeface="Cambria Math" charset="0"/>
                      </a:rPr>
                      <m:t>w</m:t>
                    </m:r>
                    <m:r>
                      <a:rPr lang="en-US" altLang="zh-TW" b="0" i="0" smtClean="0"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dirty="0" smtClean="0"/>
                  <a:t>: l2-loss,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𝐿</m:t>
                    </m:r>
                    <m:d>
                      <m:d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charset="0"/>
                          </a:rPr>
                          <m:t>𝑤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dirty="0" smtClean="0"/>
                  <a:t>: hinge loss</a:t>
                </a:r>
              </a:p>
              <a:p>
                <a:endParaRPr lang="en-US" dirty="0"/>
              </a:p>
              <a:p>
                <a:endParaRPr lang="en-US" dirty="0" smtClean="0"/>
              </a:p>
              <a:p>
                <a:r>
                  <a:rPr lang="en-US" dirty="0" smtClean="0"/>
                  <a:t>Maximizing margin  (why?!!)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546" t="-14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CS6501 Lecture 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51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539766" y="1905719"/>
                <a:ext cx="6689834" cy="6932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limLow>
                      <m:limLowPr>
                        <m:ctrlPr>
                          <a:rPr lang="en-US" altLang="zh-TW" sz="2600" i="1">
                            <a:latin typeface="Cambria Math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altLang="zh-TW" sz="2600">
                            <a:latin typeface="Cambria Math" panose="02040503050406030204" pitchFamily="18" charset="0"/>
                          </a:rPr>
                          <m:t>min</m:t>
                        </m:r>
                      </m:e>
                      <m:lim>
                        <m:r>
                          <a:rPr lang="en-US" altLang="zh-TW" sz="2600" b="1" i="1">
                            <a:latin typeface="Cambria Math" panose="02040503050406030204" pitchFamily="18" charset="0"/>
                          </a:rPr>
                          <m:t>𝒘</m:t>
                        </m:r>
                      </m:lim>
                    </m:limLow>
                    <m:r>
                      <a:rPr lang="en-US" altLang="zh-TW" sz="2600" i="1">
                        <a:latin typeface="Cambria Math" panose="02040503050406030204" pitchFamily="18" charset="0"/>
                      </a:rPr>
                      <m:t>   </m:t>
                    </m:r>
                    <m:f>
                      <m:fPr>
                        <m:ctrlPr>
                          <a:rPr lang="en-US" altLang="zh-TW" sz="2600" i="1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altLang="zh-TW" sz="26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sz="26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en-US" altLang="zh-TW" sz="2600" i="1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TW" sz="2600" b="1" i="1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  <m:sup>
                        <m:r>
                          <a:rPr lang="en-US" altLang="zh-TW" sz="260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altLang="zh-TW" sz="2600" b="1" i="1"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altLang="zh-TW" sz="2600" b="1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TW" sz="2600" i="1">
                        <a:latin typeface="Cambria Math" panose="02040503050406030204" pitchFamily="18" charset="0"/>
                      </a:rPr>
                      <m:t>𝐶</m:t>
                    </m:r>
                    <m:nary>
                      <m:naryPr>
                        <m:chr m:val="∑"/>
                        <m:supHide m:val="on"/>
                        <m:ctrlPr>
                          <a:rPr lang="en-US" altLang="zh-TW" sz="2600" i="1">
                            <a:latin typeface="Cambria Math" charset="0"/>
                          </a:rPr>
                        </m:ctrlPr>
                      </m:naryPr>
                      <m:sub>
                        <m:r>
                          <a:rPr lang="en-US" altLang="zh-TW" sz="26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func>
                          <m:funcPr>
                            <m:ctrlPr>
                              <a:rPr lang="en-US" altLang="zh-TW" sz="2600" i="1">
                                <a:latin typeface="Cambria Math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zh-TW" sz="2600">
                                <a:latin typeface="Cambria Math" panose="02040503050406030204" pitchFamily="18" charset="0"/>
                              </a:rPr>
                              <m:t>max</m:t>
                            </m:r>
                          </m:fName>
                          <m:e>
                            <m:r>
                              <a:rPr lang="en-US" altLang="zh-TW" sz="2600" i="1">
                                <a:latin typeface="Cambria Math" panose="02040503050406030204" pitchFamily="18" charset="0"/>
                              </a:rPr>
                              <m:t>(0, </m:t>
                            </m:r>
                          </m:e>
                        </m:func>
                        <m:r>
                          <a:rPr lang="en-US" altLang="zh-TW" sz="2600" i="1">
                            <a:latin typeface="Cambria Math" panose="02040503050406030204" pitchFamily="18" charset="0"/>
                          </a:rPr>
                          <m:t>1− </m:t>
                        </m:r>
                        <m:sSub>
                          <m:sSubPr>
                            <m:ctrlPr>
                              <a:rPr lang="en-US" altLang="zh-TW" sz="2600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TW" sz="2600">
                                <a:latin typeface="Cambria Math" panose="02040503050406030204" pitchFamily="18" charset="0"/>
                              </a:rPr>
                              <m:t>y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TW" sz="2600">
                                <a:latin typeface="Cambria Math" panose="02040503050406030204" pitchFamily="18" charset="0"/>
                              </a:rPr>
                              <m:t>i</m:t>
                            </m:r>
                          </m:sub>
                        </m:sSub>
                        <m:sSup>
                          <m:sSupPr>
                            <m:ctrlPr>
                              <a:rPr lang="en-US" altLang="zh-TW" sz="2600" i="1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altLang="zh-TW" sz="260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TW" sz="2600" b="1" i="1">
                                <a:latin typeface="Cambria Math" panose="02040503050406030204" pitchFamily="18" charset="0"/>
                              </a:rPr>
                              <m:t>𝐰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altLang="zh-TW" sz="2600">
                                <a:latin typeface="Cambria Math" panose="02040503050406030204" pitchFamily="18" charset="0"/>
                              </a:rPr>
                              <m:t>T</m:t>
                            </m:r>
                          </m:sup>
                        </m:sSup>
                        <m:sSub>
                          <m:sSubPr>
                            <m:ctrlPr>
                              <a:rPr lang="en-US" altLang="zh-TW" sz="2600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TW" sz="2600" b="1" i="1"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TW" sz="2600">
                                <a:latin typeface="Cambria Math" panose="02040503050406030204" pitchFamily="18" charset="0"/>
                              </a:rPr>
                              <m:t>i</m:t>
                            </m:r>
                          </m:sub>
                        </m:sSub>
                        <m:r>
                          <a:rPr lang="en-US" altLang="zh-TW" sz="2600" i="1">
                            <a:latin typeface="Cambria Math" panose="02040503050406030204" pitchFamily="18" charset="0"/>
                          </a:rPr>
                          <m:t>))</m:t>
                        </m:r>
                      </m:e>
                    </m:nary>
                  </m:oMath>
                </a14:m>
                <a:r>
                  <a:rPr lang="en-US" sz="2600" dirty="0"/>
                  <a:t> </a:t>
                </a: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9766" y="1905719"/>
                <a:ext cx="6689834" cy="69320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4" descr="linear-v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849" y="3609368"/>
            <a:ext cx="4835579" cy="2481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1595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hinge loss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CS6501 Lecture 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52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380" y="1463553"/>
            <a:ext cx="7147034" cy="434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27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CS6501 Lecture 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53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765" y="1038387"/>
            <a:ext cx="7903779" cy="4695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92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Let’s view it from another direction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9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lvl="1" indent="-457200">
                  <a:lnSpc>
                    <a:spcPct val="80000"/>
                  </a:lnSpc>
                </a:pPr>
                <a:r>
                  <a:rPr lang="en-US" altLang="zh-TW" sz="3000" dirty="0" smtClean="0">
                    <a:solidFill>
                      <a:schemeClr val="tx1"/>
                    </a:solidFill>
                  </a:rPr>
                  <a:t>SVM learns a model </a:t>
                </a:r>
                <a14:m>
                  <m:oMath xmlns:m="http://schemas.openxmlformats.org/officeDocument/2006/math">
                    <m:r>
                      <a:rPr lang="en-US" altLang="zh-TW" sz="2800" b="1" i="1">
                        <a:latin typeface="Cambria Math" panose="02040503050406030204" pitchFamily="18" charset="0"/>
                      </a:rPr>
                      <m:t>𝒘</m:t>
                    </m:r>
                  </m:oMath>
                </a14:m>
                <a:r>
                  <a:rPr lang="en-US" altLang="zh-TW" sz="2800" i="1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US" altLang="zh-TW" sz="3000" dirty="0" smtClean="0"/>
                  <a:t>on</a:t>
                </a:r>
                <a:r>
                  <a:rPr lang="en-US" altLang="zh-TW" sz="2800" spc="-150" dirty="0">
                    <a:latin typeface="Consolas" panose="020B0609020204030204" pitchFamily="49" charset="0"/>
                    <a:cs typeface="Consolas" panose="020B0609020204030204" pitchFamily="49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𝒟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={</m:t>
                    </m:r>
                    <m:d>
                      <m:dPr>
                        <m:ctrlPr>
                          <a:rPr lang="en-US" sz="2800" i="1"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b="1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800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2800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altLang="zh-TW" sz="2800" i="1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US" altLang="zh-TW" sz="3000" dirty="0"/>
                  <a:t>by </a:t>
                </a:r>
                <a:br>
                  <a:rPr lang="en-US" altLang="zh-TW" sz="3000" dirty="0"/>
                </a:br>
                <a:r>
                  <a:rPr lang="en-US" altLang="zh-TW" sz="3000" dirty="0" smtClean="0"/>
                  <a:t>solving:</a:t>
                </a:r>
                <a:endParaRPr lang="en-US" altLang="zh-TW" sz="2800" i="1" dirty="0" smtClean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marL="0" lvl="1" indent="0">
                  <a:lnSpc>
                    <a:spcPct val="120000"/>
                  </a:lnSpc>
                  <a:buNone/>
                </a:pPr>
                <a:r>
                  <a:rPr lang="en-US" altLang="zh-TW" sz="2800" dirty="0" smtClean="0">
                    <a:solidFill>
                      <a:schemeClr val="tx1"/>
                    </a:solidFill>
                  </a:rPr>
                  <a:t>	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altLang="zh-TW" sz="220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altLang="zh-TW" sz="2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min</m:t>
                        </m:r>
                      </m:e>
                      <m:lim>
                        <m:r>
                          <a:rPr lang="en-US" altLang="zh-TW" sz="2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𝒘</m:t>
                        </m:r>
                        <m:r>
                          <a:rPr lang="en-US" altLang="zh-TW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lim>
                    </m:limLow>
                    <m:r>
                      <a:rPr lang="en-US" altLang="zh-TW" sz="2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</m:t>
                    </m:r>
                    <m:f>
                      <m:fPr>
                        <m:ctrlPr>
                          <a:rPr lang="en-US" altLang="zh-TW" sz="22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altLang="zh-TW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en-US" altLang="zh-TW" sz="22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TW" sz="2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  <m:sup>
                        <m:r>
                          <a:rPr lang="en-US" altLang="zh-TW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altLang="zh-TW" sz="2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𝒘</m:t>
                    </m:r>
                  </m:oMath>
                </a14:m>
                <a:r>
                  <a:rPr lang="en-US" altLang="zh-TW" sz="2200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TW" sz="2200" dirty="0"/>
                  <a:t/>
                </a:r>
                <a:br>
                  <a:rPr lang="en-US" altLang="zh-TW" sz="2200" dirty="0"/>
                </a:br>
                <a:r>
                  <a:rPr lang="en-US" altLang="zh-TW" sz="2200" dirty="0" smtClean="0"/>
                  <a:t>	</a:t>
                </a:r>
                <a:r>
                  <a:rPr lang="en-US" sz="2200" dirty="0">
                    <a:solidFill>
                      <a:schemeClr val="tx1"/>
                    </a:solidFill>
                  </a:rPr>
                  <a:t>s.t </a:t>
                </a:r>
                <a14:m>
                  <m:oMath xmlns:m="http://schemas.openxmlformats.org/officeDocument/2006/math">
                    <m:r>
                      <a:rPr lang="en-US" altLang="zh-TW" sz="22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</m:t>
                    </m:r>
                    <m:sSub>
                      <m:sSubPr>
                        <m:ctrlPr>
                          <a:rPr lang="en-US" altLang="zh-TW" sz="22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TW" sz="2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y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 sz="2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  <m:sSup>
                      <m:sSupPr>
                        <m:ctrlPr>
                          <a:rPr lang="en-US" altLang="zh-TW" sz="22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TW" sz="2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TW" sz="2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𝐰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zh-TW" sz="2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</m:sup>
                    </m:sSup>
                    <m:sSub>
                      <m:sSubPr>
                        <m:ctrlPr>
                          <a:rPr lang="en-US" altLang="zh-TW" sz="22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TW" sz="2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 sz="2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  <m:r>
                      <a:rPr lang="en-US" altLang="zh-TW" sz="2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TW" sz="2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altLang="zh-TW" sz="2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)≥1, ∀</m:t>
                    </m:r>
                    <m:d>
                      <m:dPr>
                        <m:ctrlPr>
                          <a:rPr lang="en-US" altLang="zh-TW" sz="22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22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2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2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sz="2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𝒟</m:t>
                    </m:r>
                  </m:oMath>
                </a14:m>
                <a:endParaRPr lang="en-US" sz="2200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Content Placeholder 9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546" t="-3602" r="-3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CS6501 Lecture 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54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329798" y="3113105"/>
            <a:ext cx="149977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D5570C"/>
                </a:solidFill>
              </a:rPr>
              <a:t>(</a:t>
            </a:r>
            <a:r>
              <a:rPr lang="en-US" sz="2200" dirty="0" smtClean="0">
                <a:solidFill>
                  <a:srgbClr val="D5570C"/>
                </a:solidFill>
              </a:rPr>
              <a:t>Hard SVM)</a:t>
            </a:r>
            <a:endParaRPr lang="en-US" sz="2200" dirty="0">
              <a:solidFill>
                <a:srgbClr val="D5570C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3113105"/>
            <a:ext cx="3615867" cy="3895512"/>
          </a:xfrm>
          <a:prstGeom prst="rect">
            <a:avLst/>
          </a:prstGeom>
          <a:solidFill>
            <a:schemeClr val="bg1"/>
          </a:solidFill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981904" y="3653060"/>
                <a:ext cx="3215367" cy="6618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/>
                  <a:t>Why the margin is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charset="0"/>
                          </a:rPr>
                          <m:t>||</m:t>
                        </m:r>
                        <m:r>
                          <a:rPr lang="en-US" sz="2400" b="0" i="1" smtClean="0">
                            <a:latin typeface="Cambria Math" charset="0"/>
                          </a:rPr>
                          <m:t>𝑤</m:t>
                        </m:r>
                        <m:r>
                          <a:rPr lang="en-US" sz="2400" b="0" i="1" smtClean="0">
                            <a:latin typeface="Cambria Math" charset="0"/>
                          </a:rPr>
                          <m:t> ||</m:t>
                        </m:r>
                      </m:den>
                    </m:f>
                    <m:r>
                      <a:rPr lang="en-US" sz="2400" b="0" i="1" smtClean="0">
                        <a:latin typeface="Cambria Math" charset="0"/>
                      </a:rPr>
                      <m:t>?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1904" y="3653060"/>
                <a:ext cx="3215367" cy="661848"/>
              </a:xfrm>
              <a:prstGeom prst="rect">
                <a:avLst/>
              </a:prstGeom>
              <a:blipFill rotWithShape="0">
                <a:blip r:embed="rId4"/>
                <a:stretch>
                  <a:fillRect l="-2841" b="-18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096103" y="4471465"/>
                <a:ext cx="2723694" cy="29094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/>
                  <a:t>a</a:t>
                </a:r>
                <a:r>
                  <a:rPr lang="en-US" sz="2400" b="0" dirty="0" err="1" smtClean="0"/>
                  <a:t>rg</a:t>
                </a:r>
                <a:r>
                  <a:rPr lang="en-US" sz="2400" b="0" dirty="0" smtClean="0"/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charset="0"/>
                          </a:rPr>
                          <m:t>max</m:t>
                        </m:r>
                      </m:fName>
                      <m:e>
                        <m:f>
                          <m:fPr>
                            <m:ctrlPr>
                              <a:rPr lang="en-US" sz="2400" i="1">
                                <a:latin typeface="Cambria Math" charset="0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latin typeface="Cambria Math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400" i="1">
                                <a:latin typeface="Cambria Math" charset="0"/>
                              </a:rPr>
                              <m:t>||</m:t>
                            </m:r>
                            <m:r>
                              <a:rPr lang="en-US" sz="2400" i="1">
                                <a:latin typeface="Cambria Math" charset="0"/>
                              </a:rPr>
                              <m:t>𝑤</m:t>
                            </m:r>
                            <m:r>
                              <a:rPr lang="en-US" sz="2400" i="1">
                                <a:latin typeface="Cambria Math" charset="0"/>
                              </a:rPr>
                              <m:t> ||</m:t>
                            </m:r>
                          </m:den>
                        </m:f>
                      </m:e>
                    </m:func>
                  </m:oMath>
                </a14:m>
                <a:r>
                  <a:rPr lang="en-US" sz="2400" b="0" dirty="0" smtClean="0"/>
                  <a:t/>
                </a:r>
                <a:br>
                  <a:rPr lang="en-US" sz="2400" b="0" dirty="0" smtClean="0"/>
                </a:br>
                <a:r>
                  <a:rPr lang="en-US" sz="2400" b="0" dirty="0" smtClean="0"/>
                  <a:t> 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</a:rPr>
                      <m:t>=</m:t>
                    </m:r>
                    <m:func>
                      <m:funcPr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charset="0"/>
                          </a:rPr>
                          <m:t>arg</m:t>
                        </m:r>
                      </m:fName>
                      <m:e>
                        <m:func>
                          <m:funcPr>
                            <m:ctrlPr>
                              <a:rPr lang="en-US" sz="2400" b="0" i="1" smtClean="0">
                                <a:latin typeface="Cambria Math" charset="0"/>
                              </a:rPr>
                            </m:ctrlPr>
                          </m:funcPr>
                          <m:fName>
                            <m:r>
                              <m:rPr>
                                <m:lit/>
                              </m:rPr>
                              <a:rPr lang="en-US" sz="2400" b="0" i="0" smtClean="0">
                                <a:latin typeface="Cambria Math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charset="0"/>
                              </a:rPr>
                              <m:t>min</m:t>
                            </m:r>
                            <m:r>
                              <a:rPr lang="en-US" sz="2400" b="0" i="0" smtClean="0">
                                <a:latin typeface="Cambria Math" charset="0"/>
                              </a:rPr>
                              <m:t> </m:t>
                            </m:r>
                          </m:fName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||</m:t>
                            </m:r>
                            <m:r>
                              <a:rPr lang="en-US" sz="2400" i="1">
                                <a:latin typeface="Cambria Math" charset="0"/>
                              </a:rPr>
                              <m:t>𝑤</m:t>
                            </m:r>
                            <m:r>
                              <a:rPr lang="en-US" sz="2400" i="1">
                                <a:latin typeface="Cambria Math" charset="0"/>
                              </a:rPr>
                              <m:t> ||</m:t>
                            </m:r>
                          </m:e>
                        </m:func>
                      </m:e>
                    </m:func>
                  </m:oMath>
                </a14:m>
                <a:endParaRPr lang="en-US" sz="2400" b="0" dirty="0" smtClean="0"/>
              </a:p>
              <a:p>
                <a:r>
                  <a:rPr lang="en-US" sz="2400" dirty="0" smtClean="0"/>
                  <a:t>  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=</m:t>
                    </m:r>
                    <m:func>
                      <m:funcPr>
                        <m:ctrlPr>
                          <a:rPr lang="en-US" sz="2400" i="1">
                            <a:latin typeface="Cambria Math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>
                            <a:latin typeface="Cambria Math" charset="0"/>
                          </a:rPr>
                          <m:t>arg</m:t>
                        </m:r>
                      </m:fName>
                      <m:e>
                        <m:func>
                          <m:funcPr>
                            <m:ctrlPr>
                              <a:rPr lang="en-US" sz="2400" i="1">
                                <a:latin typeface="Cambria Math" charset="0"/>
                              </a:rPr>
                            </m:ctrlPr>
                          </m:funcPr>
                          <m:fName>
                            <m:r>
                              <m:rPr>
                                <m:lit/>
                              </m:rPr>
                              <a:rPr lang="en-US" sz="2400">
                                <a:latin typeface="Cambria Math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charset="0"/>
                              </a:rPr>
                              <m:t>min</m:t>
                            </m:r>
                            <m:r>
                              <a:rPr lang="en-US" sz="2400">
                                <a:latin typeface="Cambria Math" charset="0"/>
                              </a:rPr>
                              <m:t> </m:t>
                            </m:r>
                          </m:fName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||</m:t>
                            </m:r>
                            <m:r>
                              <a:rPr lang="en-US" sz="2400" i="1">
                                <a:latin typeface="Cambria Math" charset="0"/>
                              </a:rPr>
                              <m:t>𝑤</m:t>
                            </m:r>
                            <m:r>
                              <a:rPr lang="en-US" sz="2400" i="1">
                                <a:latin typeface="Cambria Math" charset="0"/>
                              </a:rPr>
                              <m:t> |</m:t>
                            </m:r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lit/>
                                  </m:rPr>
                                  <a:rPr lang="en-US" sz="2400" b="0" i="1" smtClean="0">
                                    <a:latin typeface="Cambria Math" charset="0"/>
                                  </a:rPr>
                                  <m:t>|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func>
                      </m:e>
                    </m:func>
                  </m:oMath>
                </a14:m>
                <a:endParaRPr lang="en-US" sz="2400" dirty="0"/>
              </a:p>
              <a:p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charset="0"/>
                      </a:rPr>
                      <m:t>  </m:t>
                    </m:r>
                    <m:r>
                      <a:rPr lang="en-US" sz="2400" i="1">
                        <a:latin typeface="Cambria Math" charset="0"/>
                      </a:rPr>
                      <m:t>=</m:t>
                    </m:r>
                    <m:func>
                      <m:funcPr>
                        <m:ctrlPr>
                          <a:rPr lang="en-US" sz="2400" i="1">
                            <a:latin typeface="Cambria Math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>
                            <a:latin typeface="Cambria Math" charset="0"/>
                          </a:rPr>
                          <m:t>arg</m:t>
                        </m:r>
                      </m:fName>
                      <m:e>
                        <m:func>
                          <m:funcPr>
                            <m:ctrlPr>
                              <a:rPr lang="en-US" sz="2400" i="1">
                                <a:latin typeface="Cambria Math" charset="0"/>
                              </a:rPr>
                            </m:ctrlPr>
                          </m:funcPr>
                          <m:fName>
                            <m:r>
                              <m:rPr>
                                <m:lit/>
                              </m:rPr>
                              <a:rPr lang="en-US" sz="2400">
                                <a:latin typeface="Cambria Math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charset="0"/>
                              </a:rPr>
                              <m:t>min</m:t>
                            </m:r>
                            <m:r>
                              <a:rPr lang="en-US" sz="2400">
                                <a:latin typeface="Cambria Math" charset="0"/>
                              </a:rPr>
                              <m:t> </m:t>
                            </m:r>
                          </m:fName>
                          <m:e>
                            <m:r>
                              <a:rPr lang="en-US" sz="2400" b="0" i="1" smtClean="0">
                                <a:latin typeface="Cambria Math" charset="0"/>
                              </a:rPr>
                              <m:t>  </m:t>
                            </m:r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𝑤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𝑇</m:t>
                                </m:r>
                              </m:sup>
                            </m:sSup>
                            <m:r>
                              <a:rPr lang="en-US" sz="2400" b="0" i="1" smtClean="0">
                                <a:latin typeface="Cambria Math" charset="0"/>
                              </a:rPr>
                              <m:t>𝑤</m:t>
                            </m:r>
                          </m:e>
                        </m:func>
                      </m:e>
                    </m:func>
                  </m:oMath>
                </a14:m>
                <a:endParaRPr lang="en-US" sz="2400" dirty="0"/>
              </a:p>
              <a:p>
                <a:r>
                  <a:rPr lang="en-US" sz="2400" dirty="0"/>
                  <a:t>  </a:t>
                </a:r>
              </a:p>
              <a:p>
                <a:endParaRPr lang="en-US" sz="2400" b="0" dirty="0" smtClean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6103" y="4471465"/>
                <a:ext cx="2723694" cy="2909451"/>
              </a:xfrm>
              <a:prstGeom prst="rect">
                <a:avLst/>
              </a:prstGeom>
              <a:blipFill rotWithShape="0">
                <a:blip r:embed="rId5"/>
                <a:stretch>
                  <a:fillRect l="-3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8715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Soft SVMs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9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457200" lvl="1" indent="-457200">
                  <a:lnSpc>
                    <a:spcPct val="100000"/>
                  </a:lnSpc>
                </a:pPr>
                <a:r>
                  <a:rPr lang="en-US" altLang="zh-TW" sz="3000" dirty="0" smtClean="0"/>
                  <a:t>Data is not separable </a:t>
                </a:r>
                <a14:m>
                  <m:oMath xmlns:m="http://schemas.openxmlformats.org/officeDocument/2006/math">
                    <m:r>
                      <a:rPr lang="en-US" altLang="zh-TW" sz="3000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altLang="zh-TW" sz="3000" dirty="0" smtClean="0"/>
                  <a:t> hard SVM fails</a:t>
                </a:r>
                <a:br>
                  <a:rPr lang="en-US" altLang="zh-TW" sz="3000" dirty="0" smtClean="0"/>
                </a:br>
                <a:r>
                  <a:rPr lang="en-US" altLang="zh-TW" sz="3000" dirty="0" smtClean="0">
                    <a:solidFill>
                      <a:srgbClr val="D5570C"/>
                    </a:solidFill>
                  </a:rPr>
                  <a:t>Why?</a:t>
                </a:r>
              </a:p>
              <a:p>
                <a:pPr marL="457200" lvl="1" indent="-457200">
                  <a:lnSpc>
                    <a:spcPct val="100000"/>
                  </a:lnSpc>
                </a:pPr>
                <a:r>
                  <a:rPr lang="en-US" altLang="zh-TW" sz="3000" dirty="0" smtClean="0"/>
                  <a:t>Introduce a set of </a:t>
                </a:r>
                <a:r>
                  <a:rPr lang="en-US" altLang="zh-TW" sz="3000" dirty="0" smtClean="0">
                    <a:solidFill>
                      <a:srgbClr val="D5570C"/>
                    </a:solidFill>
                  </a:rPr>
                  <a:t>slack variable {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3000" b="0" i="1" smtClean="0">
                            <a:solidFill>
                              <a:srgbClr val="D5570C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TW" sz="3000" b="0" i="1" smtClean="0">
                            <a:solidFill>
                              <a:srgbClr val="D5570C"/>
                            </a:solidFill>
                            <a:latin typeface="Cambria Math" panose="02040503050406030204" pitchFamily="18" charset="0"/>
                          </a:rPr>
                          <m:t>𝜉</m:t>
                        </m:r>
                      </m:e>
                      <m:sub>
                        <m:r>
                          <a:rPr lang="en-US" altLang="zh-TW" sz="3000" b="0" i="1" smtClean="0">
                            <a:solidFill>
                              <a:srgbClr val="D5570C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TW" sz="3000" b="0" i="1" smtClean="0">
                        <a:solidFill>
                          <a:srgbClr val="D5570C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altLang="zh-TW" sz="3000" dirty="0" smtClean="0"/>
                  <a:t/>
                </a:r>
                <a:br>
                  <a:rPr lang="en-US" altLang="zh-TW" sz="3000" dirty="0" smtClean="0"/>
                </a:br>
                <a14:m>
                  <m:oMath xmlns:m="http://schemas.openxmlformats.org/officeDocument/2006/math">
                    <m:r>
                      <a:rPr lang="en-US" altLang="zh-TW" sz="3000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altLang="zh-TW" sz="3000" dirty="0" smtClean="0"/>
                  <a:t> relax the constraints</a:t>
                </a:r>
              </a:p>
              <a:p>
                <a:pPr marL="457200" lvl="1" indent="-457200">
                  <a:lnSpc>
                    <a:spcPct val="80000"/>
                  </a:lnSpc>
                </a:pPr>
                <a:r>
                  <a:rPr lang="en-US" altLang="zh-TW" sz="3000" dirty="0" smtClean="0">
                    <a:solidFill>
                      <a:schemeClr val="tx1"/>
                    </a:solidFill>
                  </a:rPr>
                  <a:t>G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iven</m:t>
                    </m:r>
                    <m:r>
                      <a:rPr lang="en-US" sz="2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𝒟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sz="2800" i="1">
                            <a:latin typeface="Cambria Math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sz="2800" i="1">
                                <a:latin typeface="Cambria Math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800" b="1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1" i="1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en-US" sz="2800" b="1" i="1" smtClean="0">
                                    <a:latin typeface="Cambria Math" panose="02040503050406030204" pitchFamily="18" charset="0"/>
                                  </a:rPr>
                                  <m:t>𝒊</m:t>
                                </m:r>
                              </m:sub>
                            </m:s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sz="2800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altLang="zh-TW" sz="3000" dirty="0" smtClean="0"/>
                  <a:t> soft SVM solves:</a:t>
                </a:r>
                <a:endParaRPr lang="en-US" altLang="zh-TW" sz="2800" i="1" dirty="0" smtClean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marL="0" lvl="1" indent="0">
                  <a:lnSpc>
                    <a:spcPct val="100000"/>
                  </a:lnSpc>
                  <a:buNone/>
                </a:pPr>
                <a:r>
                  <a:rPr lang="en-US" altLang="zh-TW" sz="2800" dirty="0" smtClean="0">
                    <a:solidFill>
                      <a:schemeClr val="tx1"/>
                    </a:solidFill>
                  </a:rPr>
                  <a:t>	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altLang="zh-TW" sz="280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altLang="zh-TW" sz="28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min</m:t>
                        </m:r>
                      </m:e>
                      <m:lim>
                        <m:r>
                          <a:rPr lang="en-US" altLang="zh-TW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𝒘</m:t>
                        </m:r>
                        <m:r>
                          <a:rPr lang="en-US" altLang="zh-TW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altLang="zh-TW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altLang="zh-TW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𝝃</m:t>
                        </m:r>
                      </m:lim>
                    </m:limLow>
                    <m:r>
                      <a:rPr lang="en-US" altLang="zh-TW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</m:t>
                    </m:r>
                    <m:f>
                      <m:fPr>
                        <m:ctrlPr>
                          <a:rPr lang="en-US" altLang="zh-TW" sz="28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altLang="zh-TW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en-US" altLang="zh-TW" sz="28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TW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  <m:sup>
                        <m:r>
                          <a:rPr lang="en-US" altLang="zh-TW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altLang="zh-TW" sz="2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altLang="zh-TW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TW" sz="2800" b="0" i="1" smtClean="0">
                        <a:solidFill>
                          <a:srgbClr val="D5570C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nary>
                      <m:naryPr>
                        <m:chr m:val="∑"/>
                        <m:supHide m:val="on"/>
                        <m:ctrlPr>
                          <a:rPr lang="en-US" altLang="zh-TW" sz="2800" i="1" smtClean="0">
                            <a:solidFill>
                              <a:srgbClr val="D5570C"/>
                            </a:solidFill>
                            <a:latin typeface="Cambria Math" charset="0"/>
                          </a:rPr>
                        </m:ctrlPr>
                      </m:naryPr>
                      <m:sub>
                        <m:r>
                          <a:rPr lang="en-US" altLang="zh-TW" sz="2800" b="0" i="1" smtClean="0">
                            <a:solidFill>
                              <a:srgbClr val="D5570C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altLang="zh-TW" sz="2800" i="1" smtClean="0">
                                <a:solidFill>
                                  <a:srgbClr val="D5570C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TW" sz="2800" b="0" i="1" smtClean="0">
                                <a:solidFill>
                                  <a:srgbClr val="D5570C"/>
                                </a:solidFill>
                                <a:latin typeface="Cambria Math" panose="02040503050406030204" pitchFamily="18" charset="0"/>
                              </a:rPr>
                              <m:t>𝜉</m:t>
                            </m:r>
                          </m:e>
                          <m:sub>
                            <m:r>
                              <a:rPr lang="en-US" altLang="zh-TW" sz="2800" b="0" i="1" smtClean="0">
                                <a:solidFill>
                                  <a:srgbClr val="D5570C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altLang="zh-TW" sz="2800" dirty="0" smtClean="0">
                    <a:solidFill>
                      <a:schemeClr val="tx1"/>
                    </a:solidFill>
                  </a:rPr>
                  <a:t>  </a:t>
                </a:r>
                <a:r>
                  <a:rPr lang="en-US" altLang="zh-TW" sz="2800" dirty="0"/>
                  <a:t/>
                </a:r>
                <a:br>
                  <a:rPr lang="en-US" altLang="zh-TW" sz="2800" dirty="0"/>
                </a:br>
                <a:r>
                  <a:rPr lang="en-US" altLang="zh-TW" sz="2800" dirty="0" smtClean="0"/>
                  <a:t>	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TW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altLang="zh-TW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m:rPr>
                        <m:sty m:val="p"/>
                      </m:rPr>
                      <a:rPr lang="en-US" altLang="zh-TW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altLang="zh-TW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</m:t>
                    </m:r>
                    <m:sSub>
                      <m:sSubPr>
                        <m:ctrlPr>
                          <a:rPr lang="en-US" altLang="zh-TW" sz="28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TW" sz="28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y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 sz="28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  <m:sSup>
                      <m:sSupPr>
                        <m:ctrlPr>
                          <a:rPr lang="en-US" altLang="zh-TW" sz="28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TW" sz="28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TW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𝐰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zh-TW" sz="28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</m:sup>
                    </m:sSup>
                    <m:sSub>
                      <m:sSubPr>
                        <m:ctrlPr>
                          <a:rPr lang="en-US" altLang="zh-TW" sz="28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TW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 sz="28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  <m:r>
                      <a:rPr lang="en-US" altLang="zh-TW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TW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altLang="zh-TW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)≥1−</m:t>
                    </m:r>
                    <m:sSub>
                      <m:sSubPr>
                        <m:ctrlPr>
                          <a:rPr lang="en-US" altLang="zh-TW" sz="2800" b="0" i="1" smtClean="0">
                            <a:solidFill>
                              <a:srgbClr val="D5570C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TW" sz="2800" b="0" i="1" smtClean="0">
                            <a:solidFill>
                              <a:srgbClr val="D5570C"/>
                            </a:solidFill>
                            <a:latin typeface="Cambria Math" panose="02040503050406030204" pitchFamily="18" charset="0"/>
                          </a:rPr>
                          <m:t>𝜉</m:t>
                        </m:r>
                      </m:e>
                      <m:sub>
                        <m:r>
                          <a:rPr lang="en-US" altLang="zh-TW" sz="2800" b="0" i="1" smtClean="0">
                            <a:solidFill>
                              <a:srgbClr val="D5570C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TW" sz="2800" b="0" i="1" smtClean="0">
                        <a:solidFill>
                          <a:srgbClr val="D5570C"/>
                        </a:solidFill>
                        <a:latin typeface="Cambria Math" panose="02040503050406030204" pitchFamily="18" charset="0"/>
                      </a:rPr>
                      <m:t>; </m:t>
                    </m:r>
                    <m:sSub>
                      <m:sSubPr>
                        <m:ctrlPr>
                          <a:rPr lang="en-US" altLang="zh-TW" sz="2800" b="0" i="1" smtClean="0">
                            <a:solidFill>
                              <a:srgbClr val="D5570C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TW" sz="2800" b="0" i="1" smtClean="0">
                            <a:solidFill>
                              <a:srgbClr val="D5570C"/>
                            </a:solidFill>
                            <a:latin typeface="Cambria Math" panose="02040503050406030204" pitchFamily="18" charset="0"/>
                          </a:rPr>
                          <m:t>𝜉</m:t>
                        </m:r>
                      </m:e>
                      <m:sub>
                        <m:r>
                          <a:rPr lang="en-US" altLang="zh-TW" sz="2800" b="0" i="1" smtClean="0">
                            <a:solidFill>
                              <a:srgbClr val="D5570C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TW" sz="2800" b="0" i="1" smtClean="0">
                        <a:solidFill>
                          <a:srgbClr val="D5570C"/>
                        </a:solidFill>
                        <a:latin typeface="Cambria Math" panose="02040503050406030204" pitchFamily="18" charset="0"/>
                      </a:rPr>
                      <m:t>≥0</m:t>
                    </m:r>
                    <m:r>
                      <a:rPr lang="en-US" altLang="zh-TW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  ∀</m:t>
                    </m:r>
                    <m:r>
                      <a:rPr lang="en-US" altLang="zh-TW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altLang="zh-TW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 smtClean="0">
                    <a:ea typeface="Cambria Math" panose="02040503050406030204" pitchFamily="18" charset="0"/>
                  </a:rPr>
                  <a:t/>
                </a:r>
                <a:br>
                  <a:rPr lang="en-US" sz="2800" dirty="0" smtClean="0">
                    <a:ea typeface="Cambria Math" panose="02040503050406030204" pitchFamily="18" charset="0"/>
                  </a:rPr>
                </a:br>
                <a:endParaRPr lang="en-US" sz="2800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Content Placeholder 9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546" t="-1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CS6501 Lecture 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55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038071" y="3887026"/>
            <a:ext cx="140743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D5570C"/>
                </a:solidFill>
              </a:rPr>
              <a:t>(Soft SVM)</a:t>
            </a:r>
            <a:endParaRPr lang="en-US" sz="2200" dirty="0">
              <a:solidFill>
                <a:srgbClr val="D5570C"/>
              </a:solidFill>
            </a:endParaRPr>
          </a:p>
        </p:txBody>
      </p:sp>
      <p:sp>
        <p:nvSpPr>
          <p:cNvPr id="7" name="Line Callout 3 6"/>
          <p:cNvSpPr/>
          <p:nvPr/>
        </p:nvSpPr>
        <p:spPr>
          <a:xfrm>
            <a:off x="3650167" y="3800252"/>
            <a:ext cx="303306" cy="400041"/>
          </a:xfrm>
          <a:prstGeom prst="borderCallout3">
            <a:avLst>
              <a:gd name="adj1" fmla="val 93109"/>
              <a:gd name="adj2" fmla="val 88441"/>
              <a:gd name="adj3" fmla="val 161471"/>
              <a:gd name="adj4" fmla="val 142187"/>
              <a:gd name="adj5" fmla="val 390887"/>
              <a:gd name="adj6" fmla="val 322631"/>
              <a:gd name="adj7" fmla="val 389723"/>
              <a:gd name="adj8" fmla="val 468439"/>
            </a:avLst>
          </a:prstGeom>
          <a:noFill/>
          <a:ln w="28575">
            <a:solidFill>
              <a:srgbClr val="3C58AD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C58AD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12266" y="5124812"/>
            <a:ext cx="23111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penalty parameter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591317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 alternative formulation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9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181653"/>
                <a:ext cx="7886700" cy="4906102"/>
              </a:xfrm>
            </p:spPr>
            <p:txBody>
              <a:bodyPr>
                <a:normAutofit/>
              </a:bodyPr>
              <a:lstStyle/>
              <a:p>
                <a:pPr marL="0" lvl="1" indent="0">
                  <a:lnSpc>
                    <a:spcPct val="100000"/>
                  </a:lnSpc>
                  <a:buNone/>
                </a:pPr>
                <a:r>
                  <a:rPr lang="en-US" altLang="zh-TW" sz="2800" dirty="0" smtClean="0">
                    <a:solidFill>
                      <a:schemeClr val="tx1"/>
                    </a:solidFill>
                  </a:rPr>
                  <a:t>	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altLang="zh-TW" sz="280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altLang="zh-TW" sz="28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min</m:t>
                        </m:r>
                      </m:e>
                      <m:lim>
                        <m:r>
                          <a:rPr lang="en-US" altLang="zh-TW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𝒘</m:t>
                        </m:r>
                        <m:r>
                          <a:rPr lang="en-US" altLang="zh-TW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altLang="zh-TW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altLang="zh-TW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𝝃</m:t>
                        </m:r>
                      </m:lim>
                    </m:limLow>
                    <m:r>
                      <a:rPr lang="en-US" altLang="zh-TW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</m:t>
                    </m:r>
                    <m:f>
                      <m:fPr>
                        <m:ctrlPr>
                          <a:rPr lang="en-US" altLang="zh-TW" sz="28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altLang="zh-TW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en-US" altLang="zh-TW" sz="28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TW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  <m:sup>
                        <m:r>
                          <a:rPr lang="en-US" altLang="zh-TW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altLang="zh-TW" sz="2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altLang="zh-TW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TW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nary>
                      <m:naryPr>
                        <m:chr m:val="∑"/>
                        <m:supHide m:val="on"/>
                        <m:ctrlPr>
                          <a:rPr lang="en-US" altLang="zh-TW" sz="280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naryPr>
                      <m:sub>
                        <m:r>
                          <a:rPr lang="en-US" altLang="zh-TW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altLang="zh-TW" sz="280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TW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𝜉</m:t>
                            </m:r>
                          </m:e>
                          <m:sub>
                            <m:r>
                              <a:rPr lang="en-US" altLang="zh-TW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altLang="zh-TW" sz="2800" dirty="0"/>
                  <a:t/>
                </a:r>
                <a:br>
                  <a:rPr lang="en-US" altLang="zh-TW" sz="2800" dirty="0"/>
                </a:br>
                <a:r>
                  <a:rPr lang="en-US" altLang="zh-TW" sz="2800" dirty="0" smtClean="0"/>
                  <a:t>	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TW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altLang="zh-TW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m:rPr>
                        <m:sty m:val="p"/>
                      </m:rPr>
                      <a:rPr lang="en-US" altLang="zh-TW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altLang="zh-TW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</m:t>
                    </m:r>
                    <m:sSub>
                      <m:sSubPr>
                        <m:ctrlPr>
                          <a:rPr lang="en-US" altLang="zh-TW" sz="28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TW" sz="28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y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 sz="28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  <m:sSup>
                      <m:sSupPr>
                        <m:ctrlPr>
                          <a:rPr lang="en-US" altLang="zh-TW" sz="28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TW" sz="28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TW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𝐰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zh-TW" sz="28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</m:sup>
                    </m:sSup>
                    <m:sSub>
                      <m:sSubPr>
                        <m:ctrlPr>
                          <a:rPr lang="en-US" altLang="zh-TW" sz="28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TW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 sz="28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  <m:r>
                      <a:rPr lang="en-US" altLang="zh-TW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TW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altLang="zh-TW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)≥1−</m:t>
                    </m:r>
                    <m:sSub>
                      <m:sSubPr>
                        <m:ctrlPr>
                          <a:rPr lang="en-US" altLang="zh-TW" sz="28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TW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𝜉</m:t>
                        </m:r>
                      </m:e>
                      <m:sub>
                        <m:r>
                          <a:rPr lang="en-US" altLang="zh-TW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TW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 </m:t>
                    </m:r>
                    <m:sSub>
                      <m:sSubPr>
                        <m:ctrlPr>
                          <a:rPr lang="en-US" altLang="zh-TW" sz="28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TW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𝜉</m:t>
                        </m:r>
                      </m:e>
                      <m:sub>
                        <m:r>
                          <a:rPr lang="en-US" altLang="zh-TW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TW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≥0      ∀</m:t>
                    </m:r>
                    <m:r>
                      <a:rPr lang="en-US" altLang="zh-TW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altLang="zh-TW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800" dirty="0">
                  <a:solidFill>
                    <a:schemeClr val="tx1"/>
                  </a:solidFill>
                </a:endParaRPr>
              </a:p>
              <a:p>
                <a:r>
                  <a:rPr lang="en-US" dirty="0" smtClean="0"/>
                  <a:t>Rewrite the constraints:</a:t>
                </a:r>
              </a:p>
              <a:p>
                <a:pPr marL="0" lvl="1" indent="0">
                  <a:spcBef>
                    <a:spcPts val="750"/>
                  </a:spcBef>
                  <a:buNone/>
                </a:pPr>
                <a:r>
                  <a:rPr lang="en-US" altLang="zh-TW" sz="2800" dirty="0" smtClean="0"/>
                  <a:t>		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𝜉</m:t>
                        </m:r>
                      </m:e>
                      <m:sub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TW" sz="2800" i="1" smtClean="0"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1− </m:t>
                    </m:r>
                    <m:sSub>
                      <m:sSubPr>
                        <m:ctrlPr>
                          <a:rPr lang="en-US" altLang="zh-TW" sz="2800" i="1">
                            <a:latin typeface="Cambria Math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TW" sz="2800">
                            <a:latin typeface="Cambria Math" panose="02040503050406030204" pitchFamily="18" charset="0"/>
                          </a:rPr>
                          <m:t>y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 sz="2800"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  <m:sSup>
                      <m:sSupPr>
                        <m:ctrlPr>
                          <a:rPr lang="en-US" altLang="zh-TW" sz="2800" i="1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TW" sz="280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TW" sz="2800" b="1" i="1">
                            <a:latin typeface="Cambria Math" panose="02040503050406030204" pitchFamily="18" charset="0"/>
                          </a:rPr>
                          <m:t>𝐰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zh-TW" sz="2800">
                            <a:latin typeface="Cambria Math" panose="02040503050406030204" pitchFamily="18" charset="0"/>
                          </a:rPr>
                          <m:t>T</m:t>
                        </m:r>
                      </m:sup>
                    </m:sSup>
                    <m:sSub>
                      <m:sSubPr>
                        <m:ctrlPr>
                          <a:rPr lang="en-US" altLang="zh-TW" sz="28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TW" sz="2800" b="1" i="1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 sz="2800"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  <m:r>
                      <a:rPr lang="en-US" altLang="zh-TW" sz="28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TW" sz="2800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altLang="zh-TW" sz="2800" i="1">
                        <a:latin typeface="Cambria Math" panose="02040503050406030204" pitchFamily="18" charset="0"/>
                      </a:rPr>
                      <m:t>); </m:t>
                    </m:r>
                    <m:sSub>
                      <m:sSubPr>
                        <m:ctrlPr>
                          <a:rPr lang="en-US" altLang="zh-TW" sz="28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𝜉</m:t>
                        </m:r>
                      </m:e>
                      <m:sub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TW" sz="2800" i="1">
                        <a:latin typeface="Cambria Math" panose="02040503050406030204" pitchFamily="18" charset="0"/>
                      </a:rPr>
                      <m:t>≥0</m:t>
                    </m:r>
                  </m:oMath>
                </a14:m>
                <a:r>
                  <a:rPr lang="en-US" sz="2800" dirty="0" smtClean="0">
                    <a:solidFill>
                      <a:schemeClr val="tx1"/>
                    </a:solidFill>
                  </a:rPr>
                  <a:t>    </a:t>
                </a:r>
                <a14:m>
                  <m:oMath xmlns:m="http://schemas.openxmlformats.org/officeDocument/2006/math">
                    <m:r>
                      <a:rPr lang="en-US" altLang="zh-TW" sz="2800" i="1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altLang="zh-TW" sz="2800" i="1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altLang="zh-TW" sz="28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800" dirty="0"/>
              </a:p>
              <a:p>
                <a:r>
                  <a:rPr lang="en-US" dirty="0" smtClean="0">
                    <a:solidFill>
                      <a:schemeClr val="tx1"/>
                    </a:solidFill>
                  </a:rPr>
                  <a:t>In the optimum,</a:t>
                </a:r>
                <a:r>
                  <a:rPr lang="en-US" sz="2800" dirty="0" smtClean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6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TW" sz="2600" i="1">
                            <a:latin typeface="Cambria Math" panose="02040503050406030204" pitchFamily="18" charset="0"/>
                          </a:rPr>
                          <m:t>𝜉</m:t>
                        </m:r>
                      </m:e>
                      <m:sub>
                        <m:r>
                          <a:rPr lang="en-US" altLang="zh-TW" sz="26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TW" sz="2600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altLang="zh-TW" sz="2600" b="0" i="1" smtClean="0">
                            <a:latin typeface="Cambria Math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TW" sz="2600" b="0" i="0" smtClean="0">
                            <a:latin typeface="Cambria Math" panose="02040503050406030204" pitchFamily="18" charset="0"/>
                          </a:rPr>
                          <m:t>max</m:t>
                        </m:r>
                      </m:fName>
                      <m:e>
                        <m:r>
                          <a:rPr lang="en-US" altLang="zh-TW" sz="2600" b="0" i="1" smtClean="0">
                            <a:latin typeface="Cambria Math" panose="02040503050406030204" pitchFamily="18" charset="0"/>
                          </a:rPr>
                          <m:t>(0, </m:t>
                        </m:r>
                      </m:e>
                    </m:func>
                    <m:r>
                      <a:rPr lang="en-US" altLang="zh-TW" sz="2600" i="1">
                        <a:latin typeface="Cambria Math" panose="02040503050406030204" pitchFamily="18" charset="0"/>
                      </a:rPr>
                      <m:t>1− </m:t>
                    </m:r>
                    <m:sSub>
                      <m:sSubPr>
                        <m:ctrlPr>
                          <a:rPr lang="en-US" altLang="zh-TW" sz="2600" i="1">
                            <a:latin typeface="Cambria Math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TW" sz="2600">
                            <a:latin typeface="Cambria Math" panose="02040503050406030204" pitchFamily="18" charset="0"/>
                          </a:rPr>
                          <m:t>y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 sz="2600"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  <m:sSup>
                      <m:sSupPr>
                        <m:ctrlPr>
                          <a:rPr lang="en-US" altLang="zh-TW" sz="2600" i="1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TW" sz="260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TW" sz="2600" b="1" i="1">
                            <a:latin typeface="Cambria Math" panose="02040503050406030204" pitchFamily="18" charset="0"/>
                          </a:rPr>
                          <m:t>𝐰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zh-TW" sz="2600">
                            <a:latin typeface="Cambria Math" panose="02040503050406030204" pitchFamily="18" charset="0"/>
                          </a:rPr>
                          <m:t>T</m:t>
                        </m:r>
                      </m:sup>
                    </m:sSup>
                    <m:sSub>
                      <m:sSubPr>
                        <m:ctrlPr>
                          <a:rPr lang="en-US" altLang="zh-TW" sz="26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TW" sz="2600" b="1" i="1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 sz="2600"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  <m:r>
                      <a:rPr lang="en-US" altLang="zh-TW" sz="26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TW" sz="2600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altLang="zh-TW" sz="2600" i="1">
                        <a:latin typeface="Cambria Math" panose="02040503050406030204" pitchFamily="18" charset="0"/>
                      </a:rPr>
                      <m:t>))</m:t>
                    </m:r>
                  </m:oMath>
                </a14:m>
                <a:endParaRPr lang="en-US" sz="2600" dirty="0" smtClean="0">
                  <a:solidFill>
                    <a:schemeClr val="tx1"/>
                  </a:solidFill>
                </a:endParaRPr>
              </a:p>
              <a:p>
                <a:r>
                  <a:rPr lang="en-US" dirty="0" smtClean="0">
                    <a:solidFill>
                      <a:schemeClr val="tx1"/>
                    </a:solidFill>
                  </a:rPr>
                  <a:t>Soft SVM can be rewritten as:</a:t>
                </a:r>
                <a:br>
                  <a:rPr lang="en-US" dirty="0" smtClean="0">
                    <a:solidFill>
                      <a:schemeClr val="tx1"/>
                    </a:solidFill>
                  </a:rPr>
                </a:br>
                <a14:m>
                  <m:oMath xmlns:m="http://schemas.openxmlformats.org/officeDocument/2006/math">
                    <m:limLow>
                      <m:limLowPr>
                        <m:ctrlPr>
                          <a:rPr lang="en-US" altLang="zh-TW" sz="2800" i="1">
                            <a:latin typeface="Cambria Math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altLang="zh-TW" sz="2800">
                            <a:latin typeface="Cambria Math" panose="02040503050406030204" pitchFamily="18" charset="0"/>
                          </a:rPr>
                          <m:t>min</m:t>
                        </m:r>
                      </m:e>
                      <m:lim>
                        <m:r>
                          <a:rPr lang="en-US" altLang="zh-TW" sz="2800" b="1" i="1">
                            <a:latin typeface="Cambria Math" panose="02040503050406030204" pitchFamily="18" charset="0"/>
                          </a:rPr>
                          <m:t>𝒘</m:t>
                        </m:r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𝑏</m:t>
                        </m:r>
                      </m:lim>
                    </m:limLow>
                    <m:r>
                      <a:rPr lang="en-US" altLang="zh-TW" sz="2800" i="1">
                        <a:latin typeface="Cambria Math" panose="02040503050406030204" pitchFamily="18" charset="0"/>
                      </a:rPr>
                      <m:t>   </m:t>
                    </m:r>
                    <m:f>
                      <m:fPr>
                        <m:ctrlPr>
                          <a:rPr lang="en-US" altLang="zh-TW" sz="2800" i="1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en-US" altLang="zh-TW" sz="2800" i="1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TW" sz="2800" b="1" i="1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  <m:sup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altLang="zh-TW" sz="2800" b="1" i="1"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altLang="zh-TW" sz="2800" b="1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TW" sz="2800" i="1">
                        <a:latin typeface="Cambria Math" panose="02040503050406030204" pitchFamily="18" charset="0"/>
                      </a:rPr>
                      <m:t>𝐶</m:t>
                    </m:r>
                    <m:nary>
                      <m:naryPr>
                        <m:chr m:val="∑"/>
                        <m:supHide m:val="on"/>
                        <m:ctrlPr>
                          <a:rPr lang="en-US" altLang="zh-TW" sz="2800" i="1">
                            <a:latin typeface="Cambria Math" charset="0"/>
                          </a:rPr>
                        </m:ctrlPr>
                      </m:naryPr>
                      <m:sub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func>
                          <m:funcPr>
                            <m:ctrlPr>
                              <a:rPr lang="en-US" altLang="zh-TW" sz="2800" i="1">
                                <a:latin typeface="Cambria Math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zh-TW" sz="2800">
                                <a:latin typeface="Cambria Math" panose="02040503050406030204" pitchFamily="18" charset="0"/>
                              </a:rPr>
                              <m:t>max</m:t>
                            </m:r>
                          </m:fName>
                          <m:e>
                            <m:r>
                              <a:rPr lang="en-US" altLang="zh-TW" sz="2800" i="1">
                                <a:latin typeface="Cambria Math" panose="02040503050406030204" pitchFamily="18" charset="0"/>
                              </a:rPr>
                              <m:t>(0, </m:t>
                            </m:r>
                          </m:e>
                        </m:func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1− </m:t>
                        </m:r>
                        <m:sSub>
                          <m:sSubPr>
                            <m:ctrlPr>
                              <a:rPr lang="en-US" altLang="zh-TW" sz="2800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TW" sz="2800">
                                <a:latin typeface="Cambria Math" panose="02040503050406030204" pitchFamily="18" charset="0"/>
                              </a:rPr>
                              <m:t>y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TW" sz="2800">
                                <a:latin typeface="Cambria Math" panose="02040503050406030204" pitchFamily="18" charset="0"/>
                              </a:rPr>
                              <m:t>i</m:t>
                            </m:r>
                          </m:sub>
                        </m:sSub>
                        <m:sSup>
                          <m:sSupPr>
                            <m:ctrlPr>
                              <a:rPr lang="en-US" altLang="zh-TW" sz="2800" i="1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altLang="zh-TW" sz="280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TW" sz="2800" b="1" i="1">
                                <a:latin typeface="Cambria Math" panose="02040503050406030204" pitchFamily="18" charset="0"/>
                              </a:rPr>
                              <m:t>𝐰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altLang="zh-TW" sz="2800">
                                <a:latin typeface="Cambria Math" panose="02040503050406030204" pitchFamily="18" charset="0"/>
                              </a:rPr>
                              <m:t>T</m:t>
                            </m:r>
                          </m:sup>
                        </m:sSup>
                        <m:sSub>
                          <m:sSubPr>
                            <m:ctrlPr>
                              <a:rPr lang="en-US" altLang="zh-TW" sz="2800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TW" sz="2800" b="1" i="1"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TW" sz="2800">
                                <a:latin typeface="Cambria Math" panose="02040503050406030204" pitchFamily="18" charset="0"/>
                              </a:rPr>
                              <m:t>i</m:t>
                            </m:r>
                          </m:sub>
                        </m:sSub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))</m:t>
                        </m:r>
                      </m:e>
                    </m:nary>
                  </m:oMath>
                </a14:m>
                <a:r>
                  <a:rPr lang="en-US" sz="2800" dirty="0" smtClean="0">
                    <a:solidFill>
                      <a:schemeClr val="tx1"/>
                    </a:solidFill>
                  </a:rPr>
                  <a:t> </a:t>
                </a:r>
              </a:p>
              <a:p>
                <a:pPr marL="0" indent="0">
                  <a:buNone/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Content Placeholder 9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181653"/>
                <a:ext cx="7886700" cy="4906102"/>
              </a:xfrm>
              <a:blipFill rotWithShape="0">
                <a:blip r:embed="rId2"/>
                <a:stretch>
                  <a:fillRect l="-15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CS6501 Lecture 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56</a:t>
            </a:fld>
            <a:endParaRPr lang="en-US"/>
          </a:p>
        </p:txBody>
      </p:sp>
      <p:sp>
        <p:nvSpPr>
          <p:cNvPr id="7" name="Line Callout 3 6"/>
          <p:cNvSpPr/>
          <p:nvPr/>
        </p:nvSpPr>
        <p:spPr>
          <a:xfrm>
            <a:off x="3627864" y="4893932"/>
            <a:ext cx="4512526" cy="465843"/>
          </a:xfrm>
          <a:prstGeom prst="borderCallout3">
            <a:avLst>
              <a:gd name="adj1" fmla="val 98002"/>
              <a:gd name="adj2" fmla="val 39860"/>
              <a:gd name="adj3" fmla="val 200615"/>
              <a:gd name="adj4" fmla="val 44746"/>
              <a:gd name="adj5" fmla="val 199701"/>
              <a:gd name="adj6" fmla="val 45116"/>
              <a:gd name="adj7" fmla="val 198615"/>
              <a:gd name="adj8" fmla="val 62795"/>
            </a:avLst>
          </a:prstGeom>
          <a:noFill/>
          <a:ln w="28575">
            <a:solidFill>
              <a:srgbClr val="3C58AD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C58AD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50516" y="5606596"/>
            <a:ext cx="173560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3C58AD"/>
                </a:solidFill>
              </a:rPr>
              <a:t>Empirical loss</a:t>
            </a:r>
            <a:endParaRPr lang="en-US" sz="2200" dirty="0">
              <a:solidFill>
                <a:srgbClr val="3C58AD"/>
              </a:solidFill>
            </a:endParaRPr>
          </a:p>
        </p:txBody>
      </p:sp>
      <p:sp>
        <p:nvSpPr>
          <p:cNvPr id="11" name="Line Callout 3 10"/>
          <p:cNvSpPr/>
          <p:nvPr/>
        </p:nvSpPr>
        <p:spPr>
          <a:xfrm>
            <a:off x="2178205" y="4893931"/>
            <a:ext cx="850745" cy="465843"/>
          </a:xfrm>
          <a:prstGeom prst="borderCallout3">
            <a:avLst>
              <a:gd name="adj1" fmla="val 99598"/>
              <a:gd name="adj2" fmla="val 8559"/>
              <a:gd name="adj3" fmla="val 213382"/>
              <a:gd name="adj4" fmla="val 39510"/>
              <a:gd name="adj5" fmla="val 212468"/>
              <a:gd name="adj6" fmla="val 69425"/>
              <a:gd name="adj7" fmla="val 211382"/>
              <a:gd name="adj8" fmla="val 104453"/>
            </a:avLst>
          </a:prstGeom>
          <a:noFill/>
          <a:ln w="28575">
            <a:solidFill>
              <a:srgbClr val="3C58AD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C58AD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08046" y="5656867"/>
            <a:ext cx="24953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3C58AD"/>
                </a:solidFill>
              </a:rPr>
              <a:t>Regularization  term</a:t>
            </a:r>
            <a:endParaRPr lang="en-US" sz="2200" dirty="0">
              <a:solidFill>
                <a:srgbClr val="3C58A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984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 alternative formulation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9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181653"/>
                <a:ext cx="7886700" cy="4906102"/>
              </a:xfrm>
            </p:spPr>
            <p:txBody>
              <a:bodyPr>
                <a:normAutofit/>
              </a:bodyPr>
              <a:lstStyle/>
              <a:p>
                <a:pPr marL="0" lvl="1" indent="0">
                  <a:lnSpc>
                    <a:spcPct val="100000"/>
                  </a:lnSpc>
                  <a:buNone/>
                </a:pPr>
                <a:r>
                  <a:rPr lang="en-US" altLang="zh-TW" sz="2800" dirty="0" smtClean="0">
                    <a:solidFill>
                      <a:schemeClr val="tx1"/>
                    </a:solidFill>
                  </a:rPr>
                  <a:t>	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altLang="zh-TW" sz="280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altLang="zh-TW" sz="28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min</m:t>
                        </m:r>
                      </m:e>
                      <m:lim>
                        <m:r>
                          <a:rPr lang="en-US" altLang="zh-TW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𝒘</m:t>
                        </m:r>
                        <m:r>
                          <a:rPr lang="en-US" altLang="zh-TW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altLang="zh-TW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altLang="zh-TW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𝝃</m:t>
                        </m:r>
                      </m:lim>
                    </m:limLow>
                    <m:r>
                      <a:rPr lang="en-US" altLang="zh-TW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</m:t>
                    </m:r>
                    <m:f>
                      <m:fPr>
                        <m:ctrlPr>
                          <a:rPr lang="en-US" altLang="zh-TW" sz="28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altLang="zh-TW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en-US" altLang="zh-TW" sz="28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TW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  <m:sup>
                        <m:r>
                          <a:rPr lang="en-US" altLang="zh-TW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altLang="zh-TW" sz="2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altLang="zh-TW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TW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nary>
                      <m:naryPr>
                        <m:chr m:val="∑"/>
                        <m:supHide m:val="on"/>
                        <m:ctrlPr>
                          <a:rPr lang="en-US" altLang="zh-TW" sz="280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naryPr>
                      <m:sub>
                        <m:r>
                          <a:rPr lang="en-US" altLang="zh-TW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altLang="zh-TW" sz="280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TW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𝜉</m:t>
                            </m:r>
                          </m:e>
                          <m:sub>
                            <m:r>
                              <a:rPr lang="en-US" altLang="zh-TW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altLang="zh-TW" sz="2800" dirty="0"/>
                  <a:t/>
                </a:r>
                <a:br>
                  <a:rPr lang="en-US" altLang="zh-TW" sz="2800" dirty="0"/>
                </a:br>
                <a:r>
                  <a:rPr lang="en-US" altLang="zh-TW" sz="2800" dirty="0" smtClean="0"/>
                  <a:t>	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TW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altLang="zh-TW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m:rPr>
                        <m:sty m:val="p"/>
                      </m:rPr>
                      <a:rPr lang="en-US" altLang="zh-TW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altLang="zh-TW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</m:t>
                    </m:r>
                    <m:sSub>
                      <m:sSubPr>
                        <m:ctrlPr>
                          <a:rPr lang="en-US" altLang="zh-TW" sz="28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TW" sz="28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y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 sz="28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  <m:sSup>
                      <m:sSupPr>
                        <m:ctrlPr>
                          <a:rPr lang="en-US" altLang="zh-TW" sz="28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TW" sz="28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TW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𝐰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zh-TW" sz="28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</m:sup>
                    </m:sSup>
                    <m:sSub>
                      <m:sSubPr>
                        <m:ctrlPr>
                          <a:rPr lang="en-US" altLang="zh-TW" sz="28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TW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 sz="28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  <m:r>
                      <a:rPr lang="en-US" altLang="zh-TW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TW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altLang="zh-TW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)≥1−</m:t>
                    </m:r>
                    <m:sSub>
                      <m:sSubPr>
                        <m:ctrlPr>
                          <a:rPr lang="en-US" altLang="zh-TW" sz="28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TW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𝜉</m:t>
                        </m:r>
                      </m:e>
                      <m:sub>
                        <m:r>
                          <a:rPr lang="en-US" altLang="zh-TW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TW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 </m:t>
                    </m:r>
                    <m:sSub>
                      <m:sSubPr>
                        <m:ctrlPr>
                          <a:rPr lang="en-US" altLang="zh-TW" sz="28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TW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𝜉</m:t>
                        </m:r>
                      </m:e>
                      <m:sub>
                        <m:r>
                          <a:rPr lang="en-US" altLang="zh-TW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TW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≥0      ∀</m:t>
                    </m:r>
                    <m:r>
                      <a:rPr lang="en-US" altLang="zh-TW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altLang="zh-TW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800" dirty="0">
                  <a:solidFill>
                    <a:schemeClr val="tx1"/>
                  </a:solidFill>
                </a:endParaRPr>
              </a:p>
              <a:p>
                <a:r>
                  <a:rPr lang="en-US" dirty="0" smtClean="0"/>
                  <a:t>Rewrite the constraints:</a:t>
                </a:r>
              </a:p>
              <a:p>
                <a:pPr marL="0" lvl="1" indent="0">
                  <a:spcBef>
                    <a:spcPts val="750"/>
                  </a:spcBef>
                  <a:buNone/>
                </a:pPr>
                <a:r>
                  <a:rPr lang="en-US" altLang="zh-TW" sz="2800" dirty="0" smtClean="0"/>
                  <a:t>		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𝜉</m:t>
                        </m:r>
                      </m:e>
                      <m:sub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TW" sz="2800" i="1" smtClean="0"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1− </m:t>
                    </m:r>
                    <m:sSub>
                      <m:sSubPr>
                        <m:ctrlPr>
                          <a:rPr lang="en-US" altLang="zh-TW" sz="2800" i="1">
                            <a:latin typeface="Cambria Math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TW" sz="2800">
                            <a:latin typeface="Cambria Math" panose="02040503050406030204" pitchFamily="18" charset="0"/>
                          </a:rPr>
                          <m:t>y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 sz="2800"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  <m:sSup>
                      <m:sSupPr>
                        <m:ctrlPr>
                          <a:rPr lang="en-US" altLang="zh-TW" sz="2800" i="1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TW" sz="280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TW" sz="2800" b="1" i="1">
                            <a:latin typeface="Cambria Math" panose="02040503050406030204" pitchFamily="18" charset="0"/>
                          </a:rPr>
                          <m:t>𝐰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zh-TW" sz="2800">
                            <a:latin typeface="Cambria Math" panose="02040503050406030204" pitchFamily="18" charset="0"/>
                          </a:rPr>
                          <m:t>T</m:t>
                        </m:r>
                      </m:sup>
                    </m:sSup>
                    <m:sSub>
                      <m:sSubPr>
                        <m:ctrlPr>
                          <a:rPr lang="en-US" altLang="zh-TW" sz="28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TW" sz="2800" b="1" i="1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 sz="2800"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  <m:r>
                      <a:rPr lang="en-US" altLang="zh-TW" sz="28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TW" sz="2800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altLang="zh-TW" sz="2800" i="1">
                        <a:latin typeface="Cambria Math" panose="02040503050406030204" pitchFamily="18" charset="0"/>
                      </a:rPr>
                      <m:t>); </m:t>
                    </m:r>
                    <m:sSub>
                      <m:sSubPr>
                        <m:ctrlPr>
                          <a:rPr lang="en-US" altLang="zh-TW" sz="28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𝜉</m:t>
                        </m:r>
                      </m:e>
                      <m:sub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TW" sz="2800" i="1">
                        <a:latin typeface="Cambria Math" panose="02040503050406030204" pitchFamily="18" charset="0"/>
                      </a:rPr>
                      <m:t>≥0</m:t>
                    </m:r>
                  </m:oMath>
                </a14:m>
                <a:r>
                  <a:rPr lang="en-US" sz="2800" dirty="0" smtClean="0">
                    <a:solidFill>
                      <a:schemeClr val="tx1"/>
                    </a:solidFill>
                  </a:rPr>
                  <a:t>    </a:t>
                </a:r>
                <a14:m>
                  <m:oMath xmlns:m="http://schemas.openxmlformats.org/officeDocument/2006/math">
                    <m:r>
                      <a:rPr lang="en-US" altLang="zh-TW" sz="2800" i="1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altLang="zh-TW" sz="2800" i="1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altLang="zh-TW" sz="28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800" dirty="0"/>
              </a:p>
              <a:p>
                <a:r>
                  <a:rPr lang="en-US" dirty="0" smtClean="0">
                    <a:solidFill>
                      <a:schemeClr val="tx1"/>
                    </a:solidFill>
                  </a:rPr>
                  <a:t>In the optimum,</a:t>
                </a:r>
                <a:r>
                  <a:rPr lang="en-US" sz="2800" dirty="0" smtClean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6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TW" sz="2600" i="1">
                            <a:latin typeface="Cambria Math" panose="02040503050406030204" pitchFamily="18" charset="0"/>
                          </a:rPr>
                          <m:t>𝜉</m:t>
                        </m:r>
                      </m:e>
                      <m:sub>
                        <m:r>
                          <a:rPr lang="en-US" altLang="zh-TW" sz="26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TW" sz="2600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altLang="zh-TW" sz="2600" b="0" i="1" smtClean="0">
                            <a:latin typeface="Cambria Math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TW" sz="2600" b="0" i="0" smtClean="0">
                            <a:latin typeface="Cambria Math" panose="02040503050406030204" pitchFamily="18" charset="0"/>
                          </a:rPr>
                          <m:t>max</m:t>
                        </m:r>
                      </m:fName>
                      <m:e>
                        <m:r>
                          <a:rPr lang="en-US" altLang="zh-TW" sz="2600" b="0" i="1" smtClean="0">
                            <a:latin typeface="Cambria Math" panose="02040503050406030204" pitchFamily="18" charset="0"/>
                          </a:rPr>
                          <m:t>(0, </m:t>
                        </m:r>
                      </m:e>
                    </m:func>
                    <m:r>
                      <a:rPr lang="en-US" altLang="zh-TW" sz="2600" i="1">
                        <a:latin typeface="Cambria Math" panose="02040503050406030204" pitchFamily="18" charset="0"/>
                      </a:rPr>
                      <m:t>1− </m:t>
                    </m:r>
                    <m:sSub>
                      <m:sSubPr>
                        <m:ctrlPr>
                          <a:rPr lang="en-US" altLang="zh-TW" sz="2600" i="1">
                            <a:latin typeface="Cambria Math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TW" sz="2600">
                            <a:latin typeface="Cambria Math" panose="02040503050406030204" pitchFamily="18" charset="0"/>
                          </a:rPr>
                          <m:t>y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 sz="2600"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  <m:sSup>
                      <m:sSupPr>
                        <m:ctrlPr>
                          <a:rPr lang="en-US" altLang="zh-TW" sz="2600" i="1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TW" sz="260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TW" sz="2600" b="1" i="1">
                            <a:latin typeface="Cambria Math" panose="02040503050406030204" pitchFamily="18" charset="0"/>
                          </a:rPr>
                          <m:t>𝐰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zh-TW" sz="2600">
                            <a:latin typeface="Cambria Math" panose="02040503050406030204" pitchFamily="18" charset="0"/>
                          </a:rPr>
                          <m:t>T</m:t>
                        </m:r>
                      </m:sup>
                    </m:sSup>
                    <m:sSub>
                      <m:sSubPr>
                        <m:ctrlPr>
                          <a:rPr lang="en-US" altLang="zh-TW" sz="26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TW" sz="2600" b="1" i="1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 sz="2600"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  <m:r>
                      <a:rPr lang="en-US" altLang="zh-TW" sz="26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TW" sz="2600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altLang="zh-TW" sz="2600" i="1">
                        <a:latin typeface="Cambria Math" panose="02040503050406030204" pitchFamily="18" charset="0"/>
                      </a:rPr>
                      <m:t>))</m:t>
                    </m:r>
                  </m:oMath>
                </a14:m>
                <a:endParaRPr lang="en-US" sz="2600" dirty="0" smtClean="0">
                  <a:solidFill>
                    <a:schemeClr val="tx1"/>
                  </a:solidFill>
                </a:endParaRPr>
              </a:p>
              <a:p>
                <a:r>
                  <a:rPr lang="en-US" dirty="0" smtClean="0">
                    <a:solidFill>
                      <a:schemeClr val="tx1"/>
                    </a:solidFill>
                  </a:rPr>
                  <a:t>Soft SVM can be rewritten as:</a:t>
                </a:r>
                <a:br>
                  <a:rPr lang="en-US" dirty="0" smtClean="0">
                    <a:solidFill>
                      <a:schemeClr val="tx1"/>
                    </a:solidFill>
                  </a:rPr>
                </a:br>
                <a14:m>
                  <m:oMath xmlns:m="http://schemas.openxmlformats.org/officeDocument/2006/math">
                    <m:limLow>
                      <m:limLowPr>
                        <m:ctrlPr>
                          <a:rPr lang="en-US" altLang="zh-TW" sz="2800" i="1">
                            <a:latin typeface="Cambria Math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altLang="zh-TW" sz="2800">
                            <a:latin typeface="Cambria Math" panose="02040503050406030204" pitchFamily="18" charset="0"/>
                          </a:rPr>
                          <m:t>min</m:t>
                        </m:r>
                      </m:e>
                      <m:lim>
                        <m:r>
                          <a:rPr lang="en-US" altLang="zh-TW" sz="2800" b="1" i="1">
                            <a:latin typeface="Cambria Math" panose="02040503050406030204" pitchFamily="18" charset="0"/>
                          </a:rPr>
                          <m:t>𝒘</m:t>
                        </m:r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𝑏</m:t>
                        </m:r>
                      </m:lim>
                    </m:limLow>
                    <m:r>
                      <a:rPr lang="en-US" altLang="zh-TW" sz="2800" i="1">
                        <a:latin typeface="Cambria Math" panose="02040503050406030204" pitchFamily="18" charset="0"/>
                      </a:rPr>
                      <m:t>   </m:t>
                    </m:r>
                    <m:f>
                      <m:fPr>
                        <m:ctrlPr>
                          <a:rPr lang="en-US" altLang="zh-TW" sz="2800" i="1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en-US" altLang="zh-TW" sz="2800" i="1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TW" sz="2800" b="1" i="1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  <m:sup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altLang="zh-TW" sz="2800" b="1" i="1"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altLang="zh-TW" sz="2800" b="1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TW" sz="2800" i="1">
                        <a:latin typeface="Cambria Math" panose="02040503050406030204" pitchFamily="18" charset="0"/>
                      </a:rPr>
                      <m:t>𝐶</m:t>
                    </m:r>
                    <m:nary>
                      <m:naryPr>
                        <m:chr m:val="∑"/>
                        <m:supHide m:val="on"/>
                        <m:ctrlPr>
                          <a:rPr lang="en-US" altLang="zh-TW" sz="2800" i="1">
                            <a:latin typeface="Cambria Math" charset="0"/>
                          </a:rPr>
                        </m:ctrlPr>
                      </m:naryPr>
                      <m:sub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func>
                          <m:funcPr>
                            <m:ctrlPr>
                              <a:rPr lang="en-US" altLang="zh-TW" sz="2800" i="1">
                                <a:latin typeface="Cambria Math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zh-TW" sz="2800">
                                <a:latin typeface="Cambria Math" panose="02040503050406030204" pitchFamily="18" charset="0"/>
                              </a:rPr>
                              <m:t>max</m:t>
                            </m:r>
                          </m:fName>
                          <m:e>
                            <m:r>
                              <a:rPr lang="en-US" altLang="zh-TW" sz="2800" i="1">
                                <a:latin typeface="Cambria Math" panose="02040503050406030204" pitchFamily="18" charset="0"/>
                              </a:rPr>
                              <m:t>(0, </m:t>
                            </m:r>
                          </m:e>
                        </m:func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1− </m:t>
                        </m:r>
                        <m:sSub>
                          <m:sSubPr>
                            <m:ctrlPr>
                              <a:rPr lang="en-US" altLang="zh-TW" sz="2800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TW" sz="2800">
                                <a:latin typeface="Cambria Math" panose="02040503050406030204" pitchFamily="18" charset="0"/>
                              </a:rPr>
                              <m:t>y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TW" sz="2800">
                                <a:latin typeface="Cambria Math" panose="02040503050406030204" pitchFamily="18" charset="0"/>
                              </a:rPr>
                              <m:t>i</m:t>
                            </m:r>
                          </m:sub>
                        </m:sSub>
                        <m:sSup>
                          <m:sSupPr>
                            <m:ctrlPr>
                              <a:rPr lang="en-US" altLang="zh-TW" sz="2800" i="1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altLang="zh-TW" sz="280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TW" sz="2800" b="1" i="1">
                                <a:latin typeface="Cambria Math" panose="02040503050406030204" pitchFamily="18" charset="0"/>
                              </a:rPr>
                              <m:t>𝐰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altLang="zh-TW" sz="2800">
                                <a:latin typeface="Cambria Math" panose="02040503050406030204" pitchFamily="18" charset="0"/>
                              </a:rPr>
                              <m:t>T</m:t>
                            </m:r>
                          </m:sup>
                        </m:sSup>
                        <m:sSub>
                          <m:sSubPr>
                            <m:ctrlPr>
                              <a:rPr lang="en-US" altLang="zh-TW" sz="2800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TW" sz="2800" b="1" i="1"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TW" sz="2800">
                                <a:latin typeface="Cambria Math" panose="02040503050406030204" pitchFamily="18" charset="0"/>
                              </a:rPr>
                              <m:t>i</m:t>
                            </m:r>
                          </m:sub>
                        </m:sSub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))</m:t>
                        </m:r>
                      </m:e>
                    </m:nary>
                  </m:oMath>
                </a14:m>
                <a:r>
                  <a:rPr lang="en-US" sz="2800" dirty="0" smtClean="0">
                    <a:solidFill>
                      <a:schemeClr val="tx1"/>
                    </a:solidFill>
                  </a:rPr>
                  <a:t> </a:t>
                </a:r>
              </a:p>
              <a:p>
                <a:pPr marL="0" indent="0">
                  <a:buNone/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Content Placeholder 9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181653"/>
                <a:ext cx="7886700" cy="4906102"/>
              </a:xfrm>
              <a:blipFill rotWithShape="0">
                <a:blip r:embed="rId2"/>
                <a:stretch>
                  <a:fillRect l="-15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CS6501 Lecture 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57</a:t>
            </a:fld>
            <a:endParaRPr lang="en-US"/>
          </a:p>
        </p:txBody>
      </p:sp>
      <p:sp>
        <p:nvSpPr>
          <p:cNvPr id="7" name="Line Callout 3 6"/>
          <p:cNvSpPr/>
          <p:nvPr/>
        </p:nvSpPr>
        <p:spPr>
          <a:xfrm>
            <a:off x="3627864" y="4893932"/>
            <a:ext cx="4512526" cy="465843"/>
          </a:xfrm>
          <a:prstGeom prst="borderCallout3">
            <a:avLst>
              <a:gd name="adj1" fmla="val 98002"/>
              <a:gd name="adj2" fmla="val 39860"/>
              <a:gd name="adj3" fmla="val 200615"/>
              <a:gd name="adj4" fmla="val 44746"/>
              <a:gd name="adj5" fmla="val 199701"/>
              <a:gd name="adj6" fmla="val 45116"/>
              <a:gd name="adj7" fmla="val 198615"/>
              <a:gd name="adj8" fmla="val 62795"/>
            </a:avLst>
          </a:prstGeom>
          <a:noFill/>
          <a:ln w="28575">
            <a:solidFill>
              <a:srgbClr val="3C58AD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C58AD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50516" y="5606596"/>
            <a:ext cx="173560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3C58AD"/>
                </a:solidFill>
              </a:rPr>
              <a:t>Empirical loss</a:t>
            </a:r>
            <a:endParaRPr lang="en-US" sz="2200" dirty="0">
              <a:solidFill>
                <a:srgbClr val="3C58AD"/>
              </a:solidFill>
            </a:endParaRPr>
          </a:p>
        </p:txBody>
      </p:sp>
      <p:sp>
        <p:nvSpPr>
          <p:cNvPr id="11" name="Line Callout 3 10"/>
          <p:cNvSpPr/>
          <p:nvPr/>
        </p:nvSpPr>
        <p:spPr>
          <a:xfrm>
            <a:off x="2178205" y="4893931"/>
            <a:ext cx="850745" cy="465843"/>
          </a:xfrm>
          <a:prstGeom prst="borderCallout3">
            <a:avLst>
              <a:gd name="adj1" fmla="val 99598"/>
              <a:gd name="adj2" fmla="val 8559"/>
              <a:gd name="adj3" fmla="val 213382"/>
              <a:gd name="adj4" fmla="val 39510"/>
              <a:gd name="adj5" fmla="val 212468"/>
              <a:gd name="adj6" fmla="val 69425"/>
              <a:gd name="adj7" fmla="val 211382"/>
              <a:gd name="adj8" fmla="val 104453"/>
            </a:avLst>
          </a:prstGeom>
          <a:noFill/>
          <a:ln w="28575">
            <a:solidFill>
              <a:srgbClr val="3C58AD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C58AD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08046" y="5656867"/>
            <a:ext cx="24953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3C58AD"/>
                </a:solidFill>
              </a:rPr>
              <a:t>Regularization  term</a:t>
            </a:r>
            <a:endParaRPr lang="en-US" sz="2200" dirty="0">
              <a:solidFill>
                <a:srgbClr val="3C58AD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12500" y="1754010"/>
            <a:ext cx="7648024" cy="2893100"/>
          </a:xfrm>
          <a:prstGeom prst="rect">
            <a:avLst/>
          </a:prstGeom>
          <a:solidFill>
            <a:schemeClr val="bg1"/>
          </a:solidFill>
          <a:ln w="57150">
            <a:solidFill>
              <a:srgbClr val="3C58AD"/>
            </a:solidFill>
          </a:ln>
        </p:spPr>
        <p:txBody>
          <a:bodyPr wrap="square" rtlCol="0">
            <a:spAutoFit/>
          </a:bodyPr>
          <a:lstStyle/>
          <a:p>
            <a:endParaRPr lang="en-US" sz="2600" dirty="0" smtClean="0"/>
          </a:p>
          <a:p>
            <a:endParaRPr lang="en-US" sz="2600" dirty="0"/>
          </a:p>
          <a:p>
            <a:r>
              <a:rPr lang="en-US" sz="2600" dirty="0" smtClean="0"/>
              <a:t>We can simply ”b” using the trick</a:t>
            </a:r>
          </a:p>
          <a:p>
            <a:r>
              <a:rPr lang="en-US" sz="2600" dirty="0" smtClean="0"/>
              <a:t>However, we will add b into the regularization term</a:t>
            </a:r>
          </a:p>
          <a:p>
            <a:r>
              <a:rPr lang="en-US" sz="2600" dirty="0" smtClean="0"/>
              <a:t>It is often okay, if we have many features </a:t>
            </a:r>
          </a:p>
          <a:p>
            <a:endParaRPr lang="en-US" sz="2600" dirty="0"/>
          </a:p>
          <a:p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24005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Balance between regularization and empirical loss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921938-476A-4922-BE24-3B8F6A2854D9}" type="slidenum">
              <a:rPr lang="en-US" smtClean="0"/>
              <a:t>58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600200"/>
            <a:ext cx="7391399" cy="4022442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CS6501 Lecture 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55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Balance between regularization and empirical loss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921938-476A-4922-BE24-3B8F6A2854D9}" type="slidenum">
              <a:rPr lang="en-US" smtClean="0"/>
              <a:t>59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676400"/>
            <a:ext cx="7178902" cy="4038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10000" y="5881786"/>
            <a:ext cx="83227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(</a:t>
            </a:r>
            <a:r>
              <a:rPr lang="en-US" dirty="0" smtClean="0">
                <a:hlinkClick r:id="rId3"/>
              </a:rPr>
              <a:t>DEMO)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CS6501 Lecture 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668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Raw test data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54001" y="1417639"/>
            <a:ext cx="8819444" cy="2561694"/>
          </a:xfrm>
          <a:prstGeom prst="rect">
            <a:avLst/>
          </a:prstGeom>
          <a:noFill/>
        </p:spPr>
        <p:txBody>
          <a:bodyPr wrap="square" numCol="2" rtlCol="0">
            <a:normAutofit fontScale="92500" lnSpcReduction="10000"/>
          </a:bodyPr>
          <a:lstStyle/>
          <a:p>
            <a:r>
              <a:rPr lang="en-US" sz="3200" dirty="0" smtClean="0"/>
              <a:t>   Gerald F. </a:t>
            </a:r>
            <a:r>
              <a:rPr lang="en-US" sz="3200" dirty="0" err="1" smtClean="0"/>
              <a:t>DeJong</a:t>
            </a:r>
            <a:endParaRPr lang="en-US" sz="3200" dirty="0" smtClean="0"/>
          </a:p>
          <a:p>
            <a:r>
              <a:rPr lang="en-US" sz="3200" dirty="0"/>
              <a:t> </a:t>
            </a:r>
            <a:r>
              <a:rPr lang="en-US" sz="3200" dirty="0" smtClean="0"/>
              <a:t>  Chris Drummond</a:t>
            </a:r>
          </a:p>
          <a:p>
            <a:r>
              <a:rPr lang="en-US" sz="3200" dirty="0"/>
              <a:t> </a:t>
            </a:r>
            <a:r>
              <a:rPr lang="en-US" sz="3200" dirty="0" smtClean="0"/>
              <a:t>  </a:t>
            </a:r>
            <a:r>
              <a:rPr lang="en-US" sz="3200" dirty="0"/>
              <a:t>Yolanda Gil</a:t>
            </a:r>
          </a:p>
          <a:p>
            <a:r>
              <a:rPr lang="en-US" sz="3200" dirty="0"/>
              <a:t> </a:t>
            </a:r>
            <a:r>
              <a:rPr lang="en-US" sz="3200" dirty="0" smtClean="0"/>
              <a:t>  </a:t>
            </a:r>
            <a:r>
              <a:rPr lang="en-US" sz="3200" dirty="0" err="1" smtClean="0"/>
              <a:t>Attilio</a:t>
            </a:r>
            <a:r>
              <a:rPr lang="en-US" sz="3200" dirty="0" smtClean="0"/>
              <a:t> </a:t>
            </a:r>
            <a:r>
              <a:rPr lang="en-US" sz="3200" dirty="0" err="1" smtClean="0"/>
              <a:t>Giordana</a:t>
            </a:r>
            <a:r>
              <a:rPr lang="en-US" sz="3200" dirty="0"/>
              <a:t> </a:t>
            </a:r>
            <a:endParaRPr lang="en-US" sz="3200" dirty="0" smtClean="0"/>
          </a:p>
          <a:p>
            <a:r>
              <a:rPr lang="en-US" sz="3200" dirty="0"/>
              <a:t> </a:t>
            </a:r>
            <a:r>
              <a:rPr lang="en-US" sz="3200" dirty="0" smtClean="0"/>
              <a:t>  </a:t>
            </a:r>
            <a:r>
              <a:rPr lang="en-US" sz="3200" dirty="0" err="1"/>
              <a:t>Jiarong</a:t>
            </a:r>
            <a:r>
              <a:rPr lang="en-US" sz="3200" dirty="0"/>
              <a:t> Hong</a:t>
            </a:r>
          </a:p>
          <a:p>
            <a:r>
              <a:rPr lang="en-US" sz="3200" dirty="0"/>
              <a:t> </a:t>
            </a:r>
            <a:r>
              <a:rPr lang="zh-TW" altLang="en-US" sz="3200" dirty="0" smtClean="0"/>
              <a:t> </a:t>
            </a:r>
            <a:r>
              <a:rPr lang="en-US" sz="3200" dirty="0" smtClean="0"/>
              <a:t> </a:t>
            </a:r>
            <a:r>
              <a:rPr lang="en-US" sz="3200" dirty="0"/>
              <a:t>J. R. Quinlan</a:t>
            </a:r>
          </a:p>
          <a:p>
            <a:r>
              <a:rPr lang="en-US" sz="3200" dirty="0"/>
              <a:t> </a:t>
            </a:r>
            <a:r>
              <a:rPr lang="en-US" sz="3200" dirty="0" smtClean="0"/>
              <a:t> </a:t>
            </a:r>
            <a:r>
              <a:rPr lang="en-US" sz="3200" dirty="0"/>
              <a:t>Priscilla Rasmussen</a:t>
            </a:r>
          </a:p>
          <a:p>
            <a:r>
              <a:rPr lang="en-US" sz="3200" dirty="0"/>
              <a:t> </a:t>
            </a:r>
            <a:r>
              <a:rPr lang="en-US" sz="3200" dirty="0" smtClean="0"/>
              <a:t> Dan </a:t>
            </a:r>
            <a:r>
              <a:rPr lang="en-US" sz="3200" dirty="0"/>
              <a:t>Roth</a:t>
            </a:r>
            <a:endParaRPr lang="en-US" sz="3200" dirty="0" smtClean="0"/>
          </a:p>
          <a:p>
            <a:r>
              <a:rPr lang="en-US" sz="3200" dirty="0"/>
              <a:t> </a:t>
            </a:r>
            <a:r>
              <a:rPr lang="en-US" sz="3200" dirty="0" smtClean="0"/>
              <a:t> </a:t>
            </a:r>
            <a:r>
              <a:rPr lang="en-US" sz="3200" dirty="0" err="1"/>
              <a:t>Yoram</a:t>
            </a:r>
            <a:r>
              <a:rPr lang="en-US" sz="3200" dirty="0"/>
              <a:t> </a:t>
            </a:r>
            <a:r>
              <a:rPr lang="en-US" sz="3200" dirty="0" smtClean="0"/>
              <a:t>Singer</a:t>
            </a:r>
          </a:p>
          <a:p>
            <a:r>
              <a:rPr lang="en-US" sz="3200" dirty="0"/>
              <a:t> </a:t>
            </a:r>
            <a:r>
              <a:rPr lang="en-US" sz="3200" dirty="0" smtClean="0"/>
              <a:t> </a:t>
            </a:r>
            <a:r>
              <a:rPr lang="en-US" sz="3200" dirty="0"/>
              <a:t>Lyle H. </a:t>
            </a:r>
            <a:r>
              <a:rPr lang="en-US" sz="3200" dirty="0" err="1"/>
              <a:t>Ungar</a:t>
            </a:r>
            <a:endParaRPr lang="en-US" sz="3200" dirty="0" smtClean="0"/>
          </a:p>
          <a:p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CS6501 Lecture 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897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Regularized loss minimization </a:t>
            </a:r>
            <a:endParaRPr lang="en-US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L1-Loss SVM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altLang="zh-TW" sz="2600" b="0" i="1" smtClean="0">
                        <a:latin typeface="Cambria Math" panose="02040503050406030204" pitchFamily="18" charset="0"/>
                      </a:rPr>
                      <m:t>      </m:t>
                    </m:r>
                    <m:limLow>
                      <m:limLowPr>
                        <m:ctrlPr>
                          <a:rPr lang="en-US" altLang="zh-TW" sz="2600" i="1">
                            <a:latin typeface="Cambria Math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altLang="zh-TW" sz="2600">
                            <a:latin typeface="Cambria Math" panose="02040503050406030204" pitchFamily="18" charset="0"/>
                          </a:rPr>
                          <m:t>min</m:t>
                        </m:r>
                      </m:e>
                      <m:lim>
                        <m:r>
                          <a:rPr lang="en-US" altLang="zh-TW" sz="2600" b="1" i="1">
                            <a:latin typeface="Cambria Math" panose="02040503050406030204" pitchFamily="18" charset="0"/>
                          </a:rPr>
                          <m:t>𝒘</m:t>
                        </m:r>
                      </m:lim>
                    </m:limLow>
                    <m:r>
                      <a:rPr lang="en-US" altLang="zh-TW" sz="2600" i="1">
                        <a:latin typeface="Cambria Math" panose="02040503050406030204" pitchFamily="18" charset="0"/>
                      </a:rPr>
                      <m:t>   </m:t>
                    </m:r>
                    <m:f>
                      <m:fPr>
                        <m:ctrlPr>
                          <a:rPr lang="en-US" altLang="zh-TW" sz="2600" i="1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altLang="zh-TW" sz="26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sz="26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en-US" altLang="zh-TW" sz="2600" i="1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TW" sz="2600" b="1" i="1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  <m:sup>
                        <m:r>
                          <a:rPr lang="en-US" altLang="zh-TW" sz="26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altLang="zh-TW" sz="2600" b="1" i="1"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altLang="zh-TW" sz="26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TW" sz="2600" i="1">
                        <a:latin typeface="Cambria Math" panose="02040503050406030204" pitchFamily="18" charset="0"/>
                      </a:rPr>
                      <m:t>𝐶</m:t>
                    </m:r>
                    <m:nary>
                      <m:naryPr>
                        <m:chr m:val="∑"/>
                        <m:supHide m:val="on"/>
                        <m:ctrlPr>
                          <a:rPr lang="en-US" altLang="zh-TW" sz="2600" i="1">
                            <a:latin typeface="Cambria Math" charset="0"/>
                          </a:rPr>
                        </m:ctrlPr>
                      </m:naryPr>
                      <m:sub>
                        <m:r>
                          <a:rPr lang="en-US" altLang="zh-TW" sz="26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func>
                          <m:funcPr>
                            <m:ctrlPr>
                              <a:rPr lang="en-US" altLang="zh-TW" sz="2600" i="1">
                                <a:latin typeface="Cambria Math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zh-TW" sz="2600">
                                <a:latin typeface="Cambria Math" panose="02040503050406030204" pitchFamily="18" charset="0"/>
                              </a:rPr>
                              <m:t>max</m:t>
                            </m:r>
                          </m:fName>
                          <m:e>
                            <m:r>
                              <a:rPr lang="en-US" altLang="zh-TW" sz="2600" i="1">
                                <a:latin typeface="Cambria Math" panose="02040503050406030204" pitchFamily="18" charset="0"/>
                              </a:rPr>
                              <m:t>(0, </m:t>
                            </m:r>
                          </m:e>
                        </m:func>
                        <m:r>
                          <a:rPr lang="en-US" altLang="zh-TW" sz="2600" i="1">
                            <a:latin typeface="Cambria Math" panose="02040503050406030204" pitchFamily="18" charset="0"/>
                          </a:rPr>
                          <m:t>1− </m:t>
                        </m:r>
                        <m:sSub>
                          <m:sSubPr>
                            <m:ctrlPr>
                              <a:rPr lang="en-US" altLang="zh-TW" sz="2600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TW" sz="2600">
                                <a:latin typeface="Cambria Math" panose="02040503050406030204" pitchFamily="18" charset="0"/>
                              </a:rPr>
                              <m:t>y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TW" sz="2600">
                                <a:latin typeface="Cambria Math" panose="02040503050406030204" pitchFamily="18" charset="0"/>
                              </a:rPr>
                              <m:t>i</m:t>
                            </m:r>
                          </m:sub>
                        </m:sSub>
                        <m:sSup>
                          <m:sSupPr>
                            <m:ctrlPr>
                              <a:rPr lang="en-US" altLang="zh-TW" sz="2600" i="1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altLang="zh-TW" sz="260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TW" sz="2600" b="1" i="1">
                                <a:latin typeface="Cambria Math" panose="02040503050406030204" pitchFamily="18" charset="0"/>
                              </a:rPr>
                              <m:t>𝐰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altLang="zh-TW" sz="2600">
                                <a:latin typeface="Cambria Math" panose="02040503050406030204" pitchFamily="18" charset="0"/>
                              </a:rPr>
                              <m:t>T</m:t>
                            </m:r>
                          </m:sup>
                        </m:sSup>
                        <m:sSub>
                          <m:sSubPr>
                            <m:ctrlPr>
                              <a:rPr lang="en-US" altLang="zh-TW" sz="2600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TW" sz="2600" b="1" i="1"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TW" sz="2600">
                                <a:latin typeface="Cambria Math" panose="02040503050406030204" pitchFamily="18" charset="0"/>
                              </a:rPr>
                              <m:t>i</m:t>
                            </m:r>
                          </m:sub>
                        </m:sSub>
                        <m:r>
                          <a:rPr lang="en-US" altLang="zh-TW" sz="2600" i="1">
                            <a:latin typeface="Cambria Math" panose="02040503050406030204" pitchFamily="18" charset="0"/>
                          </a:rPr>
                          <m:t>))</m:t>
                        </m:r>
                      </m:e>
                    </m:nary>
                  </m:oMath>
                </a14:m>
                <a:r>
                  <a:rPr lang="en-US" sz="2600" dirty="0" smtClean="0"/>
                  <a:t> </a:t>
                </a:r>
              </a:p>
              <a:p>
                <a:r>
                  <a:rPr lang="en-US" dirty="0" smtClean="0"/>
                  <a:t>L2-Loss SVM</a:t>
                </a:r>
                <a:br>
                  <a:rPr lang="en-US" dirty="0" smtClean="0"/>
                </a:br>
                <a14:m>
                  <m:oMath xmlns:m="http://schemas.openxmlformats.org/officeDocument/2006/math">
                    <m:r>
                      <a:rPr lang="en-US" altLang="zh-TW" sz="2600" i="1">
                        <a:latin typeface="Cambria Math" panose="02040503050406030204" pitchFamily="18" charset="0"/>
                      </a:rPr>
                      <m:t> </m:t>
                    </m:r>
                    <m:limLow>
                      <m:limLowPr>
                        <m:ctrlPr>
                          <a:rPr lang="en-US" altLang="zh-TW" sz="2600" i="1">
                            <a:latin typeface="Cambria Math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altLang="zh-TW" sz="2600">
                            <a:latin typeface="Cambria Math" panose="02040503050406030204" pitchFamily="18" charset="0"/>
                          </a:rPr>
                          <m:t>min</m:t>
                        </m:r>
                      </m:e>
                      <m:lim>
                        <m:r>
                          <a:rPr lang="en-US" altLang="zh-TW" sz="2600" b="1" i="1">
                            <a:latin typeface="Cambria Math" panose="02040503050406030204" pitchFamily="18" charset="0"/>
                          </a:rPr>
                          <m:t>𝒘</m:t>
                        </m:r>
                      </m:lim>
                    </m:limLow>
                    <m:r>
                      <a:rPr lang="en-US" altLang="zh-TW" sz="2600" i="1">
                        <a:latin typeface="Cambria Math" panose="02040503050406030204" pitchFamily="18" charset="0"/>
                      </a:rPr>
                      <m:t>   </m:t>
                    </m:r>
                    <m:f>
                      <m:fPr>
                        <m:ctrlPr>
                          <a:rPr lang="en-US" altLang="zh-TW" sz="2600" i="1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altLang="zh-TW" sz="26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sz="26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en-US" altLang="zh-TW" sz="2600" i="1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TW" sz="2600" b="1" i="1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  <m:sup>
                        <m:r>
                          <a:rPr lang="en-US" altLang="zh-TW" sz="26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altLang="zh-TW" sz="2600" b="1" i="1"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altLang="zh-TW" sz="26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TW" sz="2600" i="1">
                        <a:latin typeface="Cambria Math" panose="02040503050406030204" pitchFamily="18" charset="0"/>
                      </a:rPr>
                      <m:t>𝐶</m:t>
                    </m:r>
                    <m:nary>
                      <m:naryPr>
                        <m:chr m:val="∑"/>
                        <m:supHide m:val="on"/>
                        <m:ctrlPr>
                          <a:rPr lang="en-US" altLang="zh-TW" sz="2600" i="1">
                            <a:latin typeface="Cambria Math" charset="0"/>
                          </a:rPr>
                        </m:ctrlPr>
                      </m:naryPr>
                      <m:sub>
                        <m:r>
                          <a:rPr lang="en-US" altLang="zh-TW" sz="26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p>
                          <m:sSupPr>
                            <m:ctrlPr>
                              <a:rPr lang="en-US" altLang="zh-TW" sz="2600" i="1" smtClean="0">
                                <a:latin typeface="Cambria Math" charset="0"/>
                              </a:rPr>
                            </m:ctrlPr>
                          </m:sSupPr>
                          <m:e>
                            <m:func>
                              <m:funcPr>
                                <m:ctrlPr>
                                  <a:rPr lang="en-US" altLang="zh-TW" sz="2600" i="1">
                                    <a:latin typeface="Cambria Math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altLang="zh-TW" sz="2600">
                                    <a:latin typeface="Cambria Math" panose="02040503050406030204" pitchFamily="18" charset="0"/>
                                  </a:rPr>
                                  <m:t>max</m:t>
                                </m:r>
                              </m:fName>
                              <m:e>
                                <m:r>
                                  <a:rPr lang="en-US" altLang="zh-TW" sz="2600" i="1">
                                    <a:latin typeface="Cambria Math" panose="02040503050406030204" pitchFamily="18" charset="0"/>
                                  </a:rPr>
                                  <m:t>(0,1− </m:t>
                                </m:r>
                                <m:sSub>
                                  <m:sSubPr>
                                    <m:ctrlPr>
                                      <a:rPr lang="en-US" altLang="zh-TW" sz="2600" i="1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TW" sz="2600">
                                        <a:latin typeface="Cambria Math" panose="02040503050406030204" pitchFamily="18" charset="0"/>
                                      </a:rPr>
                                      <m:t>y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altLang="zh-TW" sz="2600">
                                        <a:latin typeface="Cambria Math" panose="02040503050406030204" pitchFamily="18" charset="0"/>
                                      </a:rPr>
                                      <m:t>i</m:t>
                                    </m:r>
                                  </m:sub>
                                </m:sSub>
                                <m:sSup>
                                  <m:sSupPr>
                                    <m:ctrlPr>
                                      <a:rPr lang="en-US" altLang="zh-TW" sz="2600" i="1">
                                        <a:latin typeface="Cambria Math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TW" sz="260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altLang="zh-TW" sz="2600" b="1" i="1">
                                        <a:latin typeface="Cambria Math" panose="02040503050406030204" pitchFamily="18" charset="0"/>
                                      </a:rPr>
                                      <m:t>𝐰</m:t>
                                    </m:r>
                                  </m:e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altLang="zh-TW" sz="2600">
                                        <a:latin typeface="Cambria Math" panose="02040503050406030204" pitchFamily="18" charset="0"/>
                                      </a:rPr>
                                      <m:t>T</m:t>
                                    </m:r>
                                  </m:sup>
                                </m:sSup>
                                <m:sSub>
                                  <m:sSubPr>
                                    <m:ctrlPr>
                                      <a:rPr lang="en-US" altLang="zh-TW" sz="2600" i="1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2600" b="1" i="1"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altLang="zh-TW" sz="2600">
                                        <a:latin typeface="Cambria Math" panose="02040503050406030204" pitchFamily="18" charset="0"/>
                                      </a:rPr>
                                      <m:t>i</m:t>
                                    </m:r>
                                  </m:sub>
                                </m:sSub>
                                <m:r>
                                  <a:rPr lang="en-US" altLang="zh-TW" sz="2600" i="1">
                                    <a:latin typeface="Cambria Math" panose="02040503050406030204" pitchFamily="18" charset="0"/>
                                  </a:rPr>
                                  <m:t>))</m:t>
                                </m:r>
                              </m:e>
                            </m:func>
                          </m:e>
                          <m:sup>
                            <m:r>
                              <a:rPr lang="en-US" altLang="zh-TW" sz="2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r>
                  <a:rPr lang="en-US" sz="2600" dirty="0" smtClean="0"/>
                  <a:t>  </a:t>
                </a:r>
              </a:p>
              <a:p>
                <a:r>
                  <a:rPr lang="en-US" dirty="0" smtClean="0"/>
                  <a:t>Logistic Regression  (regularized)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     </m:t>
                    </m:r>
                    <m:limLow>
                      <m:limLowPr>
                        <m:ctrlPr>
                          <a:rPr lang="en-US" altLang="zh-TW" sz="2800" i="1">
                            <a:latin typeface="Cambria Math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altLang="zh-TW" sz="2800">
                            <a:latin typeface="Cambria Math" panose="02040503050406030204" pitchFamily="18" charset="0"/>
                          </a:rPr>
                          <m:t>min</m:t>
                        </m:r>
                      </m:e>
                      <m:lim>
                        <m:r>
                          <a:rPr lang="en-US" altLang="zh-TW" sz="2800" b="1" i="1">
                            <a:latin typeface="Cambria Math" panose="02040503050406030204" pitchFamily="18" charset="0"/>
                          </a:rPr>
                          <m:t>𝒘</m:t>
                        </m:r>
                      </m:lim>
                    </m:limLow>
                    <m:r>
                      <a:rPr lang="en-US" altLang="zh-TW" sz="2800" i="1">
                        <a:latin typeface="Cambria Math" panose="02040503050406030204" pitchFamily="18" charset="0"/>
                      </a:rPr>
                      <m:t>   </m:t>
                    </m:r>
                    <m:f>
                      <m:fPr>
                        <m:ctrlPr>
                          <a:rPr lang="en-US" altLang="zh-TW" sz="2800" i="1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en-US" altLang="zh-TW" sz="2800" i="1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TW" sz="2800" b="1" i="1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  <m:sup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altLang="zh-TW" sz="2800" b="1" i="1"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altLang="zh-TW" sz="28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TW" sz="2800" i="1">
                        <a:latin typeface="Cambria Math" panose="02040503050406030204" pitchFamily="18" charset="0"/>
                      </a:rPr>
                      <m:t>𝐶</m:t>
                    </m:r>
                    <m:nary>
                      <m:naryPr>
                        <m:chr m:val="∑"/>
                        <m:supHide m:val="on"/>
                        <m:ctrlPr>
                          <a:rPr lang="en-US" altLang="zh-TW" sz="2800" i="1">
                            <a:latin typeface="Cambria Math" charset="0"/>
                          </a:rPr>
                        </m:ctrlPr>
                      </m:naryPr>
                      <m:sub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func>
                          <m:funcPr>
                            <m:ctrlPr>
                              <a:rPr lang="en-US" altLang="zh-TW" sz="2800" i="1">
                                <a:latin typeface="Cambria Math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zh-TW" sz="2800" b="0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US" altLang="zh-TW" sz="28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</m:e>
                        </m:func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altLang="zh-TW" sz="2800" b="0" i="1" smtClean="0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altLang="zh-TW" sz="2800" i="1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TW" sz="2800">
                                    <a:latin typeface="Cambria Math" panose="02040503050406030204" pitchFamily="18" charset="0"/>
                                  </a:rPr>
                                  <m:t>y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zh-TW" sz="2800">
                                    <a:latin typeface="Cambria Math" panose="02040503050406030204" pitchFamily="18" charset="0"/>
                                  </a:rPr>
                                  <m:t>i</m:t>
                                </m:r>
                              </m:sub>
                            </m:sSub>
                            <m:sSup>
                              <m:sSupPr>
                                <m:ctrlPr>
                                  <a:rPr lang="en-US" altLang="zh-TW" sz="2800" i="1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sz="280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altLang="zh-TW" sz="2800" b="1" i="1">
                                    <a:latin typeface="Cambria Math" panose="02040503050406030204" pitchFamily="18" charset="0"/>
                                  </a:rPr>
                                  <m:t>𝐰</m:t>
                                </m:r>
                              </m:e>
                              <m:sup>
                                <m:r>
                                  <m:rPr>
                                    <m:sty m:val="p"/>
                                  </m:rPr>
                                  <a:rPr lang="en-US" altLang="zh-TW" sz="2800">
                                    <a:latin typeface="Cambria Math" panose="02040503050406030204" pitchFamily="18" charset="0"/>
                                  </a:rPr>
                                  <m:t>T</m:t>
                                </m:r>
                              </m:sup>
                            </m:sSup>
                            <m:sSub>
                              <m:sSubPr>
                                <m:ctrlPr>
                                  <a:rPr lang="en-US" altLang="zh-TW" sz="2800" i="1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800" b="1" i="1"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zh-TW" sz="2800">
                                    <a:latin typeface="Cambria Math" panose="02040503050406030204" pitchFamily="18" charset="0"/>
                                  </a:rPr>
                                  <m:t>i</m:t>
                                </m:r>
                              </m:sub>
                            </m:sSub>
                            <m:r>
                              <a:rPr lang="en-US" altLang="zh-TW" sz="28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en-US" sz="2800" dirty="0"/>
                  <a:t> </a:t>
                </a:r>
              </a:p>
              <a:p>
                <a:r>
                  <a:rPr lang="en-US" sz="2800" dirty="0" smtClean="0"/>
                  <a:t>Loss </a:t>
                </a:r>
                <a:r>
                  <a:rPr lang="en-US" sz="2800" dirty="0"/>
                  <a:t>over training data + </a:t>
                </a:r>
                <a:r>
                  <a:rPr lang="en-US" sz="2800" dirty="0" err="1"/>
                  <a:t>regularizer</a:t>
                </a:r>
                <a:endParaRPr lang="en-US" sz="2800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546" t="-14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8F66A-7A5F-4FD9-8EE4-B757E3139439}" type="slidenum">
              <a:rPr lang="en-US" smtClean="0"/>
              <a:pPr/>
              <a:t>60</a:t>
            </a:fld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CS6501 Lecture 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6125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Loss Functions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CS6501 Lecture 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61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178" y="1932065"/>
            <a:ext cx="6897959" cy="4244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532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Logistic Regression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 smtClean="0"/>
              <a:t>Regression                    Logistic regression </a:t>
            </a:r>
            <a:endParaRPr lang="en-US" sz="3200" dirty="0"/>
          </a:p>
          <a:p>
            <a:pPr marL="0" indent="0">
              <a:buNone/>
            </a:pPr>
            <a:endParaRPr lang="en-US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CS6501 Lecture 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62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7821" y="2389526"/>
            <a:ext cx="3909848" cy="28594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455" y="2294933"/>
            <a:ext cx="3886368" cy="304432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088288" y="3632428"/>
            <a:ext cx="1719381" cy="369332"/>
          </a:xfrm>
          <a:prstGeom prst="rect">
            <a:avLst/>
          </a:prstGeom>
          <a:solidFill>
            <a:schemeClr val="bg1"/>
          </a:solidFill>
          <a:ln>
            <a:solidFill>
              <a:srgbClr val="3C58AD"/>
            </a:solidFill>
          </a:ln>
        </p:spPr>
        <p:txBody>
          <a:bodyPr wrap="none" rtlCol="0">
            <a:spAutoFit/>
          </a:bodyPr>
          <a:lstStyle/>
          <a:p>
            <a:r>
              <a:rPr lang="en-US" smtClean="0"/>
              <a:t>Logistic function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695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 function </a:t>
            </a:r>
            <a:r>
              <a:rPr lang="en-US" dirty="0" smtClean="0"/>
              <a:t>/ sigmoid </a:t>
            </a:r>
            <a:r>
              <a:rPr lang="en-US" dirty="0"/>
              <a:t>function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When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𝑧</m:t>
                    </m:r>
                    <m:r>
                      <a:rPr lang="en-US" b="0" i="1" smtClean="0">
                        <a:latin typeface="Cambria Math" charset="0"/>
                      </a:rPr>
                      <m:t>→∞</m:t>
                    </m:r>
                  </m:oMath>
                </a14:m>
                <a:r>
                  <a:rPr lang="en-US" dirty="0" smtClean="0"/>
                  <a:t>    what is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𝜎</m:t>
                    </m:r>
                    <m:d>
                      <m:d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charset="0"/>
                          </a:rPr>
                          <m:t>𝑧</m:t>
                        </m:r>
                      </m:e>
                    </m:d>
                    <m:r>
                      <a:rPr lang="en-US" b="0" i="1" smtClean="0">
                        <a:latin typeface="Cambria Math" charset="0"/>
                      </a:rPr>
                      <m:t>?</m:t>
                    </m:r>
                  </m:oMath>
                </a14:m>
                <a:endParaRPr lang="en-US" b="0" dirty="0" smtClean="0"/>
              </a:p>
              <a:p>
                <a:r>
                  <a:rPr lang="en-US" dirty="0" smtClean="0"/>
                  <a:t>When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𝑧</m:t>
                    </m:r>
                    <m:r>
                      <a:rPr lang="en-US" i="1">
                        <a:latin typeface="Cambria Math" charset="0"/>
                      </a:rPr>
                      <m:t>→−∞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smtClean="0"/>
                  <a:t> what </a:t>
                </a:r>
                <a:r>
                  <a:rPr lang="en-US" dirty="0"/>
                  <a:t>is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𝜎</m:t>
                    </m:r>
                    <m:d>
                      <m:dPr>
                        <m:ctrlPr>
                          <a:rPr lang="en-US" i="1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charset="0"/>
                          </a:rPr>
                          <m:t>𝑧</m:t>
                        </m:r>
                      </m:e>
                    </m:d>
                    <m:r>
                      <a:rPr lang="en-US" i="1">
                        <a:latin typeface="Cambria Math" charset="0"/>
                      </a:rPr>
                      <m:t>?</m:t>
                    </m:r>
                  </m:oMath>
                </a14:m>
                <a:endParaRPr lang="en-US" dirty="0"/>
              </a:p>
              <a:p>
                <a:r>
                  <a:rPr lang="en-US" dirty="0"/>
                  <a:t>When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𝑧</m:t>
                    </m:r>
                    <m:r>
                      <a:rPr lang="en-US" b="0" i="1" smtClean="0">
                        <a:latin typeface="Cambria Math" charset="0"/>
                      </a:rPr>
                      <m:t>=0</m:t>
                    </m:r>
                  </m:oMath>
                </a14:m>
                <a:r>
                  <a:rPr lang="en-US" dirty="0" smtClean="0"/>
                  <a:t>      what </a:t>
                </a:r>
                <a:r>
                  <a:rPr lang="en-US" dirty="0"/>
                  <a:t>is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𝜎</m:t>
                    </m:r>
                    <m:d>
                      <m:dPr>
                        <m:ctrlPr>
                          <a:rPr lang="en-US" i="1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charset="0"/>
                          </a:rPr>
                          <m:t>𝑧</m:t>
                        </m:r>
                      </m:e>
                    </m:d>
                    <m:r>
                      <a:rPr lang="en-US" i="1">
                        <a:latin typeface="Cambria Math" charset="0"/>
                      </a:rPr>
                      <m:t>?</m:t>
                    </m:r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546" t="-14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CS6501 Lecture 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63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3474557"/>
            <a:ext cx="7662041" cy="27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445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sigmoid?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CS6501 Lecture 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64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490" y="1780826"/>
            <a:ext cx="7518400" cy="2260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0991"/>
          <a:stretch/>
        </p:blipFill>
        <p:spPr>
          <a:xfrm>
            <a:off x="3145877" y="4157663"/>
            <a:ext cx="4340773" cy="20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271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Probabilistic Interpretation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limLow>
                        <m:limLowPr>
                          <m:ctrlPr>
                            <a:rPr lang="en-US" altLang="zh-TW" sz="2000" i="1">
                              <a:latin typeface="Cambria Math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altLang="zh-TW" sz="2000">
                              <a:latin typeface="Cambria Math" panose="02040503050406030204" pitchFamily="18" charset="0"/>
                            </a:rPr>
                            <m:t>min</m:t>
                          </m:r>
                        </m:e>
                        <m:lim>
                          <m:r>
                            <a:rPr lang="en-US" altLang="zh-TW" sz="2000" b="1" i="1">
                              <a:latin typeface="Cambria Math" panose="02040503050406030204" pitchFamily="18" charset="0"/>
                            </a:rPr>
                            <m:t>𝒘</m:t>
                          </m:r>
                        </m:lim>
                      </m:limLow>
                      <m:r>
                        <a:rPr lang="en-US" altLang="zh-TW" sz="2000" i="1">
                          <a:latin typeface="Cambria Math" panose="02040503050406030204" pitchFamily="18" charset="0"/>
                        </a:rPr>
                        <m:t>   </m:t>
                      </m:r>
                      <m:f>
                        <m:fPr>
                          <m:ctrlPr>
                            <a:rPr lang="en-US" altLang="zh-TW" sz="2000" i="1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altLang="zh-TW" sz="2000" i="1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altLang="zh-TW" sz="2000" b="1" i="1">
                              <a:latin typeface="Cambria Math" panose="02040503050406030204" pitchFamily="18" charset="0"/>
                            </a:rPr>
                            <m:t>𝒘</m:t>
                          </m:r>
                        </m:e>
                        <m:sup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altLang="zh-TW" sz="2000" b="1" i="1">
                          <a:latin typeface="Cambria Math" panose="02040503050406030204" pitchFamily="18" charset="0"/>
                        </a:rPr>
                        <m:t>𝒘</m:t>
                      </m:r>
                      <m:r>
                        <a:rPr lang="en-US" altLang="zh-TW" sz="20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sz="2000" i="1">
                          <a:latin typeface="Cambria Math" panose="02040503050406030204" pitchFamily="18" charset="0"/>
                        </a:rPr>
                        <m:t>𝐶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sz="2000" i="1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func>
                            <m:funcPr>
                              <m:ctrlPr>
                                <a:rPr lang="en-US" altLang="zh-TW" sz="2000" i="1">
                                  <a:latin typeface="Cambria Math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sz="200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</m:e>
                          </m:func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en-US" altLang="zh-TW" sz="2000" i="1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TW" sz="2000" i="1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TW" sz="2000">
                                      <a:latin typeface="Cambria Math" panose="02040503050406030204" pitchFamily="18" charset="0"/>
                                    </a:rPr>
                                    <m:t>y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zh-TW" sz="2000">
                                      <a:latin typeface="Cambria Math" panose="02040503050406030204" pitchFamily="18" charset="0"/>
                                    </a:rPr>
                                    <m:t>i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altLang="zh-TW" sz="2000" i="1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00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altLang="zh-TW" sz="2000" b="1" i="1">
                                      <a:latin typeface="Cambria Math" panose="02040503050406030204" pitchFamily="18" charset="0"/>
                                    </a:rPr>
                                    <m:t>𝐰</m:t>
                                  </m:r>
                                </m:e>
                                <m:sup>
                                  <m:r>
                                    <m:rPr>
                                      <m:sty m:val="p"/>
                                    </m:rPr>
                                    <a:rPr lang="en-US" altLang="zh-TW" sz="2000">
                                      <a:latin typeface="Cambria Math" panose="02040503050406030204" pitchFamily="18" charset="0"/>
                                    </a:rPr>
                                    <m:t>T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altLang="zh-TW" sz="2000" i="1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000" b="1" i="1">
                                      <a:latin typeface="Cambria Math" panose="02040503050406030204" pitchFamily="18" charset="0"/>
                                    </a:rPr>
                                    <m:t>𝐱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zh-TW" sz="2000">
                                      <a:latin typeface="Cambria Math" panose="02040503050406030204" pitchFamily="18" charset="0"/>
                                    </a:rPr>
                                    <m:t>i</m:t>
                                  </m:r>
                                </m:sub>
                              </m:sSub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2600" dirty="0" smtClean="0"/>
              </a:p>
              <a:p>
                <a:pPr marL="0" indent="0">
                  <a:buNone/>
                </a:pPr>
                <a:r>
                  <a:rPr lang="en-US" sz="2600" dirty="0" smtClean="0"/>
                  <a:t>Assume </a:t>
                </a:r>
                <a:r>
                  <a:rPr lang="en-US" sz="2600" dirty="0"/>
                  <a:t>labels are generated using the following probability distribution</a:t>
                </a:r>
                <a:r>
                  <a:rPr lang="en-US" sz="2600" dirty="0" smtClean="0"/>
                  <a:t>:</a:t>
                </a:r>
              </a:p>
              <a:p>
                <a:pPr marL="0" indent="0">
                  <a:buNone/>
                </a:pPr>
                <a:endParaRPr lang="en-US" sz="26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CS6501 Lecture 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65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619" y="3316890"/>
            <a:ext cx="5880100" cy="2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841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CS6501 Lecture 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66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6032" y="186994"/>
            <a:ext cx="5880100" cy="2032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6032" y="3457637"/>
            <a:ext cx="5551382" cy="1316133"/>
          </a:xfrm>
          <a:prstGeom prst="rect">
            <a:avLst/>
          </a:prstGeom>
        </p:spPr>
      </p:pic>
      <p:sp>
        <p:nvSpPr>
          <p:cNvPr id="8" name="Down Arrow 7"/>
          <p:cNvSpPr/>
          <p:nvPr/>
        </p:nvSpPr>
        <p:spPr>
          <a:xfrm>
            <a:off x="3916552" y="2334634"/>
            <a:ext cx="945931" cy="104925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064842" y="5006244"/>
            <a:ext cx="359124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>
                <a:solidFill>
                  <a:srgbClr val="3C58AD"/>
                </a:solidFill>
              </a:rPr>
              <a:t>How to make prediction?</a:t>
            </a:r>
            <a:endParaRPr lang="en-US" sz="2600" dirty="0">
              <a:solidFill>
                <a:srgbClr val="3C58AD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10925" y="5519970"/>
            <a:ext cx="571226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>
                <a:solidFill>
                  <a:srgbClr val="3C58AD"/>
                </a:solidFill>
              </a:rPr>
              <a:t>Predict y=1 if P(y=1|x,w ) &gt; p (y= -1|x, w)</a:t>
            </a:r>
            <a:endParaRPr lang="en-US" sz="2600" dirty="0">
              <a:solidFill>
                <a:srgbClr val="3C58A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620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Decision boundary?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The decision boundary?</a:t>
            </a:r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CS6501 Lecture 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67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950" y="1270861"/>
            <a:ext cx="4724838" cy="16327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6680" y="3083022"/>
            <a:ext cx="3935029" cy="10831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t="8474"/>
          <a:stretch/>
        </p:blipFill>
        <p:spPr>
          <a:xfrm>
            <a:off x="2622768" y="5055475"/>
            <a:ext cx="2254031" cy="49665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14800" y="2974427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440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365127"/>
            <a:ext cx="8788619" cy="67326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Alternative view</a:t>
            </a:r>
            <a:endParaRPr lang="en-US" sz="29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2600" dirty="0" smtClean="0"/>
                  <a:t>Predict y=1 if P(y=1|x,w ) &gt; P(y</a:t>
                </a:r>
                <a:r>
                  <a:rPr lang="en-US" sz="2600" dirty="0"/>
                  <a:t>= -1|x, w</a:t>
                </a:r>
                <a:r>
                  <a:rPr lang="en-US" sz="2600" dirty="0" smtClean="0"/>
                  <a:t>)</a:t>
                </a:r>
              </a:p>
              <a:p>
                <a:endParaRPr lang="en-US" sz="2600" dirty="0"/>
              </a:p>
              <a:p>
                <a:endParaRPr lang="en-US" sz="2600" dirty="0" smtClean="0"/>
              </a:p>
              <a:p>
                <a:endParaRPr lang="en-US" sz="2600" dirty="0" smtClean="0"/>
              </a:p>
              <a:p>
                <a:r>
                  <a:rPr lang="en-US" sz="2600" dirty="0" smtClean="0"/>
                  <a:t>When does this happen?</a:t>
                </a:r>
                <a:endParaRPr lang="en-US" sz="2600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charset="0"/>
                          </a:rPr>
                          <m:t>1+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charset="0"/>
                          </a:rPr>
                          <m:t>exp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⁡(−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𝑤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 smtClean="0">
                            <a:latin typeface="Cambria Math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)</m:t>
                        </m:r>
                      </m:den>
                    </m:f>
                    <m:r>
                      <a:rPr lang="en-US" b="0" i="1" smtClean="0">
                        <a:latin typeface="Cambria Math" charset="0"/>
                      </a:rPr>
                      <m:t>&gt;0.5</m:t>
                    </m:r>
                  </m:oMath>
                </a14:m>
                <a:r>
                  <a:rPr lang="en-US" b="0" i="1" dirty="0" smtClean="0">
                    <a:latin typeface="Cambria Math" charset="0"/>
                  </a:rPr>
                  <a:t/>
                </a:r>
                <a:br>
                  <a:rPr lang="en-US" b="0" i="1" dirty="0" smtClean="0">
                    <a:latin typeface="Cambria Math" charset="0"/>
                  </a:rPr>
                </a:b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⇒1+</m:t>
                    </m:r>
                    <m:func>
                      <m:func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charset="0"/>
                          </a:rPr>
                          <m:t>exp</m:t>
                        </m:r>
                      </m:fName>
                      <m:e>
                        <m:d>
                          <m:d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𝑤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𝑇</m:t>
                                </m:r>
                              </m:sup>
                            </m:sSup>
                            <m:r>
                              <a:rPr lang="en-US" b="0" i="1" smtClean="0">
                                <a:latin typeface="Cambria Math" charset="0"/>
                              </a:rPr>
                              <m:t>𝑥</m:t>
                            </m:r>
                          </m:e>
                        </m:d>
                      </m:e>
                    </m:func>
                    <m:r>
                      <a:rPr lang="en-US" b="0" i="1" smtClean="0">
                        <a:latin typeface="Cambria Math" charset="0"/>
                      </a:rPr>
                      <m:t>&lt;2</m:t>
                    </m:r>
                  </m:oMath>
                </a14:m>
                <a:r>
                  <a:rPr lang="en-US" b="0" i="1" dirty="0" smtClean="0">
                    <a:latin typeface="Cambria Math" charset="0"/>
                  </a:rPr>
                  <a:t> </a:t>
                </a:r>
                <a:br>
                  <a:rPr lang="en-US" b="0" i="1" dirty="0" smtClean="0">
                    <a:latin typeface="Cambria Math" charset="0"/>
                  </a:rPr>
                </a:br>
                <a:r>
                  <a:rPr lang="en-US" b="0" i="1" dirty="0" smtClean="0">
                    <a:latin typeface="Cambria Math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⇒</m:t>
                    </m:r>
                    <m:func>
                      <m:funcPr>
                        <m:ctrlPr>
                          <a:rPr lang="en-US" i="1">
                            <a:latin typeface="Cambria Math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charset="0"/>
                          </a:rPr>
                          <m:t>exp</m:t>
                        </m:r>
                      </m:fName>
                      <m:e>
                        <m:d>
                          <m:d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charset="0"/>
                                  </a:rPr>
                                  <m:t>𝑤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charset="0"/>
                                  </a:rPr>
                                  <m:t>𝑇</m:t>
                                </m:r>
                              </m:sup>
                            </m:sSup>
                            <m:r>
                              <a:rPr lang="en-US" i="1">
                                <a:latin typeface="Cambria Math" charset="0"/>
                              </a:rPr>
                              <m:t>𝑥</m:t>
                            </m:r>
                          </m:e>
                        </m:d>
                      </m:e>
                    </m:func>
                    <m:r>
                      <a:rPr lang="en-US" i="1">
                        <a:latin typeface="Cambria Math" charset="0"/>
                      </a:rPr>
                      <m:t>&lt;</m:t>
                    </m:r>
                    <m:r>
                      <a:rPr lang="en-US" b="0" i="1" smtClean="0">
                        <a:latin typeface="Cambria Math" charset="0"/>
                      </a:rPr>
                      <m:t>1</m:t>
                    </m:r>
                  </m:oMath>
                </a14:m>
                <a:r>
                  <a:rPr lang="en-US" b="0" i="1" dirty="0" smtClean="0">
                    <a:latin typeface="Cambria Math" charset="0"/>
                  </a:rPr>
                  <a:t/>
                </a:r>
                <a:br>
                  <a:rPr lang="en-US" b="0" i="1" dirty="0" smtClean="0">
                    <a:latin typeface="Cambria Math" charset="0"/>
                  </a:rPr>
                </a:b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⇒</m:t>
                    </m:r>
                    <m:sSup>
                      <m:sSupPr>
                        <m:ctrlPr>
                          <a:rPr lang="en-US" i="1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charset="0"/>
                          </a:rPr>
                          <m:t>𝑤</m:t>
                        </m:r>
                      </m:e>
                      <m:sup>
                        <m:r>
                          <a:rPr lang="en-US" i="1">
                            <a:latin typeface="Cambria Math" charset="0"/>
                          </a:rPr>
                          <m:t>𝑇</m:t>
                        </m:r>
                      </m:sup>
                    </m:sSup>
                    <m:r>
                      <a:rPr lang="en-US" i="1">
                        <a:latin typeface="Cambria Math" charset="0"/>
                      </a:rPr>
                      <m:t>𝑥</m:t>
                    </m:r>
                    <m:r>
                      <a:rPr lang="en-US" b="0" i="1" smtClean="0">
                        <a:latin typeface="Cambria Math" charset="0"/>
                      </a:rPr>
                      <m:t>&gt;0</m:t>
                    </m:r>
                  </m:oMath>
                </a14:m>
                <a:r>
                  <a:rPr lang="en-US" dirty="0" smtClean="0"/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159" t="-9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CS6501 Lecture 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68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6309" y="1822419"/>
            <a:ext cx="5551382" cy="13161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8203" y="3550796"/>
            <a:ext cx="3936706" cy="206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910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Maximum likelihood estimation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Probabilistic model assumption: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sz="2600" dirty="0" smtClean="0"/>
              <a:t>The </a:t>
            </a:r>
            <a:r>
              <a:rPr lang="en-US" sz="2600" dirty="0"/>
              <a:t>log-likelihood of seeing a dataset </a:t>
            </a:r>
            <a:r>
              <a:rPr lang="en-US" sz="2600" dirty="0" smtClean="0"/>
              <a:t/>
            </a:r>
            <a:br>
              <a:rPr lang="en-US" sz="2600" dirty="0" smtClean="0"/>
            </a:br>
            <a:r>
              <a:rPr lang="en-US" sz="2600" dirty="0" smtClean="0"/>
              <a:t>D </a:t>
            </a:r>
            <a:r>
              <a:rPr lang="en-US" sz="2600" dirty="0"/>
              <a:t>= {(</a:t>
            </a:r>
            <a:r>
              <a:rPr lang="en-US" sz="2600" dirty="0" smtClean="0"/>
              <a:t>x </a:t>
            </a:r>
            <a:r>
              <a:rPr lang="en-US" sz="2600" dirty="0"/>
              <a:t>, </a:t>
            </a:r>
            <a:r>
              <a:rPr lang="en-US" sz="2600" dirty="0" smtClean="0"/>
              <a:t>y </a:t>
            </a:r>
            <a:r>
              <a:rPr lang="en-US" sz="2600" dirty="0"/>
              <a:t>)} if the true weight vector was w</a:t>
            </a:r>
            <a:r>
              <a:rPr lang="en-US" sz="2600" dirty="0" smtClean="0"/>
              <a:t>: </a:t>
            </a:r>
            <a:endParaRPr lang="en-US" sz="2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CS6501 Lecture 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69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8887" y="1797003"/>
            <a:ext cx="5551382" cy="13161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b="21737"/>
          <a:stretch/>
        </p:blipFill>
        <p:spPr>
          <a:xfrm>
            <a:off x="1374337" y="4437126"/>
            <a:ext cx="6395326" cy="7654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076496" y="5435094"/>
                <a:ext cx="3632276" cy="646331"/>
              </a:xfrm>
              <a:prstGeom prst="rect">
                <a:avLst/>
              </a:prstGeom>
              <a:noFill/>
              <a:ln w="28575">
                <a:solidFill>
                  <a:srgbClr val="3C58AD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𝐷</m:t>
                          </m:r>
                        </m:e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𝑤</m:t>
                          </m:r>
                        </m:e>
                      </m:d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charset="0"/>
                            </a:rPr>
                            <m:t>Π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</a:rPr>
                        <m:t> </m:t>
                      </m:r>
                      <m:r>
                        <a:rPr lang="en-US" b="0" i="1" smtClean="0">
                          <a:latin typeface="Cambria Math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e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charset="0"/>
                            </a:rPr>
                            <m:t>, 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𝑤</m:t>
                          </m:r>
                        </m:e>
                      </m:d>
                    </m:oMath>
                  </m:oMathPara>
                </a14:m>
                <a:endParaRPr lang="en-US" b="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⇒</m:t>
                      </m:r>
                      <m:func>
                        <m:func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charset="0"/>
                            </a:rPr>
                            <m:t>log</m:t>
                          </m:r>
                        </m:fName>
                        <m:e>
                          <m:r>
                            <a:rPr lang="en-US" i="1">
                              <a:latin typeface="Cambria Math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𝐷</m:t>
                              </m:r>
                            </m:e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𝑤</m:t>
                              </m:r>
                            </m:e>
                          </m:d>
                        </m:e>
                      </m:func>
                      <m:r>
                        <a:rPr lang="en-US" i="1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∑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𝑖</m:t>
                          </m:r>
                        </m:sub>
                      </m:sSub>
                      <m:func>
                        <m:func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charset="0"/>
                            </a:rPr>
                            <m:t>log</m:t>
                          </m:r>
                        </m:fName>
                        <m:e>
                          <m:r>
                            <a:rPr lang="en-US" i="1">
                              <a:latin typeface="Cambria Math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charset="0"/>
                                </a:rPr>
                                <m:t>, </m:t>
                              </m:r>
                              <m:r>
                                <a:rPr lang="en-US" i="1">
                                  <a:latin typeface="Cambria Math" charset="0"/>
                                </a:rPr>
                                <m:t>𝑤</m:t>
                              </m:r>
                            </m:e>
                          </m:d>
                          <m:r>
                            <m:rPr>
                              <m:nor/>
                            </m:rPr>
                            <a:rPr lang="en-US" dirty="0"/>
                            <m:t> </m:t>
                          </m:r>
                        </m:e>
                      </m:func>
                    </m:oMath>
                  </m:oMathPara>
                </a14:m>
                <a:endParaRPr lang="en-US" dirty="0" smtClean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6496" y="5435094"/>
                <a:ext cx="3632276" cy="646331"/>
              </a:xfrm>
              <a:prstGeom prst="rect">
                <a:avLst/>
              </a:prstGeom>
              <a:blipFill rotWithShape="0">
                <a:blip r:embed="rId4"/>
                <a:stretch>
                  <a:fillRect t="-51351" b="-22523"/>
                </a:stretch>
              </a:blipFill>
              <a:ln w="28575">
                <a:solidFill>
                  <a:srgbClr val="3C58AD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02069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we need machine learning?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270861"/>
            <a:ext cx="8294633" cy="4906102"/>
          </a:xfrm>
        </p:spPr>
        <p:txBody>
          <a:bodyPr>
            <a:normAutofit/>
          </a:bodyPr>
          <a:lstStyle/>
          <a:p>
            <a:r>
              <a:rPr lang="en-US" dirty="0" smtClean="0"/>
              <a:t>There is no </a:t>
            </a:r>
            <a:r>
              <a:rPr lang="en-US" altLang="zh-TW" dirty="0" smtClean="0"/>
              <a:t>(or</a:t>
            </a:r>
            <a:r>
              <a:rPr lang="zh-TW" altLang="en-US" dirty="0" smtClean="0"/>
              <a:t> </a:t>
            </a:r>
            <a:r>
              <a:rPr lang="en-US" altLang="zh-TW" dirty="0" smtClean="0"/>
              <a:t>limited</a:t>
            </a:r>
            <a:r>
              <a:rPr lang="zh-TW" altLang="en-US" dirty="0" smtClean="0"/>
              <a:t> </a:t>
            </a:r>
            <a:r>
              <a:rPr lang="en-US" altLang="zh-TW" dirty="0" smtClean="0"/>
              <a:t>numbers</a:t>
            </a:r>
            <a:r>
              <a:rPr lang="zh-TW" altLang="en-US" dirty="0" smtClean="0"/>
              <a:t> </a:t>
            </a:r>
            <a:r>
              <a:rPr lang="en-US" altLang="zh-TW" dirty="0" smtClean="0"/>
              <a:t>of)</a:t>
            </a:r>
            <a:r>
              <a:rPr lang="zh-TW" altLang="en-US" dirty="0" smtClean="0"/>
              <a:t> </a:t>
            </a:r>
            <a:r>
              <a:rPr lang="en-US" dirty="0" smtClean="0"/>
              <a:t>human expert for some problems</a:t>
            </a:r>
          </a:p>
          <a:p>
            <a:pPr lvl="1"/>
            <a:r>
              <a:rPr lang="en-US" dirty="0" smtClean="0"/>
              <a:t>E.g.: Identify DNA binding sites</a:t>
            </a:r>
            <a:r>
              <a:rPr lang="en-US" altLang="zh-TW" dirty="0" smtClean="0"/>
              <a:t>,</a:t>
            </a:r>
            <a:r>
              <a:rPr lang="zh-TW" altLang="en-US" dirty="0" smtClean="0"/>
              <a:t> </a:t>
            </a:r>
            <a:r>
              <a:rPr lang="en-US" altLang="zh-TW" dirty="0"/>
              <a:t>predicting disease </a:t>
            </a:r>
            <a:r>
              <a:rPr lang="en-US" altLang="zh-TW" dirty="0" smtClean="0"/>
              <a:t>progression,</a:t>
            </a:r>
            <a:r>
              <a:rPr lang="zh-TW" altLang="en-US" dirty="0" smtClean="0"/>
              <a:t> </a:t>
            </a:r>
            <a:r>
              <a:rPr lang="en-US" altLang="zh-TW" dirty="0" smtClean="0"/>
              <a:t>predicting</a:t>
            </a:r>
            <a:r>
              <a:rPr lang="zh-TW" altLang="en-US" dirty="0" smtClean="0"/>
              <a:t> </a:t>
            </a:r>
            <a:r>
              <a:rPr lang="en-US" altLang="zh-TW" dirty="0" smtClean="0"/>
              <a:t>protein</a:t>
            </a:r>
            <a:r>
              <a:rPr lang="zh-TW" altLang="en-US" dirty="0" smtClean="0"/>
              <a:t> </a:t>
            </a:r>
            <a:r>
              <a:rPr lang="en-US" altLang="zh-TW" dirty="0" smtClean="0"/>
              <a:t>folding</a:t>
            </a:r>
            <a:r>
              <a:rPr lang="zh-TW" altLang="en-US" dirty="0" smtClean="0"/>
              <a:t> </a:t>
            </a:r>
            <a:r>
              <a:rPr lang="en-US" altLang="zh-TW" dirty="0" smtClean="0"/>
              <a:t>structure</a:t>
            </a: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CS6501 Lecture 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6894" y="3520641"/>
            <a:ext cx="5568950" cy="2248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352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Minimizing negative log-likelihood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Log likelihood</a:t>
                </a:r>
              </a:p>
              <a:p>
                <a:endParaRPr lang="en-US" dirty="0"/>
              </a:p>
              <a:p>
                <a:endParaRPr lang="en-US" dirty="0" smtClean="0"/>
              </a:p>
              <a:p>
                <a:r>
                  <a:rPr lang="en-US" dirty="0" smtClean="0"/>
                  <a:t>Logistic regression</a:t>
                </a:r>
              </a:p>
              <a:p>
                <a:endParaRPr lang="en-US" dirty="0"/>
              </a:p>
              <a:p>
                <a:endParaRPr lang="en-US" dirty="0" smtClean="0"/>
              </a:p>
              <a:p>
                <a:r>
                  <a:rPr lang="en-US" dirty="0" smtClean="0"/>
                  <a:t>Let’s add some prior</a:t>
                </a:r>
              </a:p>
              <a:p>
                <a:pPr lvl="1"/>
                <a:r>
                  <a:rPr lang="en-US" dirty="0" smtClean="0"/>
                  <a:t>Simpler is better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⇒</m:t>
                    </m:r>
                  </m:oMath>
                </a14:m>
                <a:r>
                  <a:rPr lang="en-US" dirty="0" smtClean="0"/>
                  <a:t> add Gaussian Prior 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546" t="-14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CS6501 Lecture 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70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b="21737"/>
          <a:stretch/>
        </p:blipFill>
        <p:spPr>
          <a:xfrm>
            <a:off x="1455900" y="1910705"/>
            <a:ext cx="6395326" cy="7654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2475753" y="3836751"/>
                <a:ext cx="4192494" cy="72026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limLow>
                      <m:limLowPr>
                        <m:ctrlPr>
                          <a:rPr lang="en-US" altLang="zh-TW" sz="2600" i="1">
                            <a:latin typeface="Cambria Math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altLang="zh-TW" sz="2600">
                            <a:latin typeface="Cambria Math" panose="02040503050406030204" pitchFamily="18" charset="0"/>
                          </a:rPr>
                          <m:t>min</m:t>
                        </m:r>
                      </m:e>
                      <m:lim>
                        <m:r>
                          <a:rPr lang="en-US" altLang="zh-TW" sz="2600" b="1" i="1">
                            <a:latin typeface="Cambria Math" panose="02040503050406030204" pitchFamily="18" charset="0"/>
                          </a:rPr>
                          <m:t>𝒘</m:t>
                        </m:r>
                        <m:r>
                          <a:rPr lang="en-US" altLang="zh-TW" sz="26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sz="2600" i="1">
                            <a:latin typeface="Cambria Math" panose="02040503050406030204" pitchFamily="18" charset="0"/>
                          </a:rPr>
                          <m:t>𝑏</m:t>
                        </m:r>
                      </m:lim>
                    </m:limLow>
                    <m:r>
                      <a:rPr lang="en-US" altLang="zh-TW" sz="2600" i="1">
                        <a:latin typeface="Cambria Math" panose="02040503050406030204" pitchFamily="18" charset="0"/>
                      </a:rPr>
                      <m:t>   </m:t>
                    </m:r>
                    <m:nary>
                      <m:naryPr>
                        <m:chr m:val="∑"/>
                        <m:supHide m:val="on"/>
                        <m:ctrlPr>
                          <a:rPr lang="en-US" altLang="zh-TW" sz="2600" i="1">
                            <a:latin typeface="Cambria Math" charset="0"/>
                          </a:rPr>
                        </m:ctrlPr>
                      </m:naryPr>
                      <m:sub>
                        <m:r>
                          <a:rPr lang="en-US" altLang="zh-TW" sz="26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func>
                          <m:funcPr>
                            <m:ctrlPr>
                              <a:rPr lang="en-US" altLang="zh-TW" sz="2600" i="1">
                                <a:latin typeface="Cambria Math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zh-TW" sz="260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US" altLang="zh-TW" sz="26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</m:e>
                        </m:func>
                        <m:r>
                          <a:rPr lang="en-US" altLang="zh-TW" sz="2600" i="1">
                            <a:latin typeface="Cambria Math" panose="02040503050406030204" pitchFamily="18" charset="0"/>
                          </a:rPr>
                          <m:t>1+</m:t>
                        </m:r>
                        <m:sSup>
                          <m:sSupPr>
                            <m:ctrlPr>
                              <a:rPr lang="en-US" altLang="zh-TW" sz="2600" i="1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altLang="zh-TW" sz="26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TW" sz="26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altLang="zh-TW" sz="2600" i="1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TW" sz="2600">
                                    <a:latin typeface="Cambria Math" panose="02040503050406030204" pitchFamily="18" charset="0"/>
                                  </a:rPr>
                                  <m:t>y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zh-TW" sz="2600">
                                    <a:latin typeface="Cambria Math" panose="02040503050406030204" pitchFamily="18" charset="0"/>
                                  </a:rPr>
                                  <m:t>i</m:t>
                                </m:r>
                              </m:sub>
                            </m:sSub>
                            <m:sSup>
                              <m:sSupPr>
                                <m:ctrlPr>
                                  <a:rPr lang="en-US" altLang="zh-TW" sz="2600" i="1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sz="260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altLang="zh-TW" sz="2600" b="1" i="1">
                                    <a:latin typeface="Cambria Math" panose="02040503050406030204" pitchFamily="18" charset="0"/>
                                  </a:rPr>
                                  <m:t>𝐰</m:t>
                                </m:r>
                              </m:e>
                              <m:sup>
                                <m:r>
                                  <m:rPr>
                                    <m:sty m:val="p"/>
                                  </m:rPr>
                                  <a:rPr lang="en-US" altLang="zh-TW" sz="2600">
                                    <a:latin typeface="Cambria Math" panose="02040503050406030204" pitchFamily="18" charset="0"/>
                                  </a:rPr>
                                  <m:t>T</m:t>
                                </m:r>
                              </m:sup>
                            </m:sSup>
                            <m:sSub>
                              <m:sSubPr>
                                <m:ctrlPr>
                                  <a:rPr lang="en-US" altLang="zh-TW" sz="2600" i="1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600" b="1" i="1"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zh-TW" sz="2600">
                                    <a:latin typeface="Cambria Math" panose="02040503050406030204" pitchFamily="18" charset="0"/>
                                  </a:rPr>
                                  <m:t>i</m:t>
                                </m:r>
                              </m:sub>
                            </m:sSub>
                            <m:r>
                              <a:rPr lang="en-US" altLang="zh-TW" sz="26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  <m:r>
                          <a:rPr lang="en-US" altLang="zh-TW" sz="2600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en-US" sz="2600" dirty="0"/>
                  <a:t> </a:t>
                </a: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5753" y="3836751"/>
                <a:ext cx="4192494" cy="72026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24948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 Gaussian Prior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403225" lvl="1" indent="-403225">
                  <a:spcBef>
                    <a:spcPts val="750"/>
                  </a:spcBef>
                </a:pPr>
                <a:r>
                  <a:rPr lang="en-US" dirty="0" smtClean="0"/>
                  <a:t>Simpler is better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⇒</m:t>
                    </m:r>
                  </m:oMath>
                </a14:m>
                <a:r>
                  <a:rPr lang="en-US" dirty="0"/>
                  <a:t> add Gaussian Prior </a:t>
                </a:r>
                <a:endParaRPr lang="en-US" dirty="0" smtClean="0"/>
              </a:p>
              <a:p>
                <a:pPr marL="403225" lvl="1" indent="-403225">
                  <a:spcBef>
                    <a:spcPts val="750"/>
                  </a:spcBef>
                </a:pPr>
                <a:r>
                  <a:rPr lang="en-US" dirty="0"/>
                  <a:t>Suppose each </a:t>
                </a:r>
                <a:r>
                  <a:rPr lang="en-US" dirty="0" smtClean="0"/>
                  <a:t>element in w </a:t>
                </a:r>
                <a:r>
                  <a:rPr lang="en-US" dirty="0"/>
                  <a:t>is drawn independently from the normal distribution centered at zero with variance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𝜎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 smtClean="0"/>
              </a:p>
              <a:p>
                <a:pPr marL="403225" lvl="1" indent="-403225">
                  <a:spcBef>
                    <a:spcPts val="750"/>
                  </a:spcBef>
                </a:pPr>
                <a:r>
                  <a:rPr lang="en-US" dirty="0" smtClean="0"/>
                  <a:t>Bias towards smaller weights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159" t="-9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CS6501 Lecture 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71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195" y="3951889"/>
            <a:ext cx="4721510" cy="10718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5600" y="3791826"/>
            <a:ext cx="3708400" cy="24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09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Regularized Logistic regression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pPr marL="403225" lvl="1" indent="-403225">
                  <a:spcBef>
                    <a:spcPts val="750"/>
                  </a:spcBef>
                </a:pPr>
                <a:endParaRPr lang="en-US" dirty="0" smtClean="0"/>
              </a:p>
              <a:p>
                <a:pPr marL="403225" lvl="1" indent="-403225">
                  <a:spcBef>
                    <a:spcPts val="750"/>
                  </a:spcBef>
                </a:pPr>
                <a:endParaRPr lang="en-US" dirty="0"/>
              </a:p>
              <a:p>
                <a:pPr marL="403225" lvl="1" indent="-403225">
                  <a:spcBef>
                    <a:spcPts val="750"/>
                  </a:spcBef>
                </a:pPr>
                <a:r>
                  <a:rPr lang="en-US" dirty="0" smtClean="0"/>
                  <a:t>Remember we are in the log space</a:t>
                </a:r>
              </a:p>
              <a:p>
                <a:pPr marL="403225" lvl="1" indent="-403225">
                  <a:spcBef>
                    <a:spcPts val="750"/>
                  </a:spcBef>
                </a:pPr>
                <a:endParaRPr lang="en-US" dirty="0"/>
              </a:p>
              <a:p>
                <a:pPr marL="403225" lvl="1" indent="-403225">
                  <a:spcBef>
                    <a:spcPts val="750"/>
                  </a:spcBef>
                </a:pPr>
                <a:endParaRPr lang="en-US" dirty="0" smtClean="0"/>
              </a:p>
              <a:p>
                <a:pPr marL="403225" lvl="1" indent="-403225">
                  <a:spcBef>
                    <a:spcPts val="750"/>
                  </a:spcBef>
                </a:pPr>
                <a:r>
                  <a:rPr lang="en-US" dirty="0" smtClean="0"/>
                  <a:t>Put them together</a:t>
                </a:r>
              </a:p>
              <a:p>
                <a:pPr marL="744538" lvl="2" indent="-403225">
                  <a:spcBef>
                    <a:spcPts val="750"/>
                  </a:spcBef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charset="0"/>
                          </a:rPr>
                          <m:t>𝑤</m:t>
                        </m:r>
                      </m:e>
                      <m:e>
                        <m:r>
                          <a:rPr lang="en-US" b="0" i="1" smtClean="0">
                            <a:latin typeface="Cambria Math" charset="0"/>
                          </a:rPr>
                          <m:t>𝐷</m:t>
                        </m:r>
                      </m:e>
                    </m:d>
                    <m:r>
                      <a:rPr lang="en-US" b="0" i="1" smtClean="0">
                        <a:latin typeface="Cambria Math" charset="0"/>
                      </a:rPr>
                      <m:t> 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∝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𝑤</m:t>
                        </m:r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𝐷</m:t>
                        </m:r>
                      </m:e>
                    </m:d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𝐷</m:t>
                        </m:r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 </m:t>
                        </m:r>
                      </m:e>
                      <m:e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𝑤</m:t>
                        </m:r>
                      </m:e>
                    </m:d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𝑃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(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𝑤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)</m:t>
                    </m:r>
                  </m:oMath>
                </a14:m>
                <a:endParaRPr lang="en-US" dirty="0" smtClean="0"/>
              </a:p>
              <a:p>
                <a:pPr marL="744538" lvl="2" indent="-403225">
                  <a:spcBef>
                    <a:spcPts val="750"/>
                  </a:spcBef>
                </a:pPr>
                <a:r>
                  <a:rPr lang="en-US" dirty="0"/>
                  <a:t>Learning: </a:t>
                </a:r>
                <a:r>
                  <a:rPr lang="en-US" dirty="0" smtClean="0"/>
                  <a:t/>
                </a:r>
                <a:br>
                  <a:rPr lang="en-US" dirty="0" smtClean="0"/>
                </a:br>
                <a:r>
                  <a:rPr lang="en-US" dirty="0" smtClean="0"/>
                  <a:t>Find </a:t>
                </a:r>
                <a:r>
                  <a:rPr lang="en-US" dirty="0"/>
                  <a:t>weight vector by maximizing the posterior distribution P(w | D) </a:t>
                </a:r>
                <a:endParaRPr lang="en-US" dirty="0" smtClean="0"/>
              </a:p>
              <a:p>
                <a:pPr marL="744538" lvl="2" indent="-403225">
                  <a:spcBef>
                    <a:spcPts val="750"/>
                  </a:spcBef>
                </a:pPr>
                <a:endParaRPr lang="en-US" dirty="0" smtClean="0"/>
              </a:p>
              <a:p>
                <a:pPr marL="403225" lvl="1" indent="-403225">
                  <a:spcBef>
                    <a:spcPts val="750"/>
                  </a:spcBef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1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CS6501 Lecture 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72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6581" y="1270861"/>
            <a:ext cx="4721510" cy="10718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2705" y="2774950"/>
            <a:ext cx="54864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645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Maximum a posteriori estimation 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403225" lvl="1" indent="-403225">
                  <a:spcBef>
                    <a:spcPts val="750"/>
                  </a:spcBef>
                </a:pPr>
                <a:r>
                  <a:rPr lang="en-US" dirty="0" smtClean="0"/>
                  <a:t>Put them together</a:t>
                </a:r>
              </a:p>
              <a:p>
                <a:pPr marL="744538" lvl="2" indent="-403225">
                  <a:spcBef>
                    <a:spcPts val="750"/>
                  </a:spcBef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charset="0"/>
                          </a:rPr>
                          <m:t>𝑤</m:t>
                        </m:r>
                      </m:e>
                      <m:e>
                        <m:r>
                          <a:rPr lang="en-US" b="0" i="1" smtClean="0">
                            <a:latin typeface="Cambria Math" charset="0"/>
                          </a:rPr>
                          <m:t>𝐷</m:t>
                        </m:r>
                      </m:e>
                    </m:d>
                    <m:r>
                      <a:rPr lang="en-US" b="0" i="1" smtClean="0">
                        <a:latin typeface="Cambria Math" charset="0"/>
                      </a:rPr>
                      <m:t> 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∝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𝑤</m:t>
                        </m:r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𝐷</m:t>
                        </m:r>
                      </m:e>
                    </m:d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𝐷</m:t>
                        </m:r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 </m:t>
                        </m:r>
                      </m:e>
                      <m:e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𝑤</m:t>
                        </m:r>
                      </m:e>
                    </m:d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𝑃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(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𝑤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)</m:t>
                    </m:r>
                  </m:oMath>
                </a14:m>
                <a:endParaRPr lang="en-US" dirty="0" smtClean="0"/>
              </a:p>
              <a:p>
                <a:pPr marL="403225" lvl="1" indent="-403225">
                  <a:spcBef>
                    <a:spcPts val="750"/>
                  </a:spcBef>
                </a:pPr>
                <a:r>
                  <a:rPr lang="en-US" dirty="0"/>
                  <a:t>Learning:  </a:t>
                </a:r>
                <a:r>
                  <a:rPr lang="en-US" dirty="0" smtClean="0"/>
                  <a:t>Find </a:t>
                </a:r>
                <a:r>
                  <a:rPr lang="en-US" dirty="0"/>
                  <a:t>weight vector by maximizing the posterior distribution P(w | D) </a:t>
                </a:r>
                <a:endParaRPr lang="en-US" dirty="0" smtClean="0"/>
              </a:p>
              <a:p>
                <a:pPr marL="744538" lvl="2" indent="-403225">
                  <a:spcBef>
                    <a:spcPts val="750"/>
                  </a:spcBef>
                </a:pPr>
                <a:endParaRPr lang="en-US" dirty="0" smtClean="0"/>
              </a:p>
              <a:p>
                <a:pPr marL="403225" lvl="1" indent="-403225">
                  <a:spcBef>
                    <a:spcPts val="750"/>
                  </a:spcBef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159" t="-9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CS6501 Lecture 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73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0" y="3480019"/>
            <a:ext cx="8890000" cy="1054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49462" y="4616876"/>
            <a:ext cx="207678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>
                <a:solidFill>
                  <a:srgbClr val="FF0000"/>
                </a:solidFill>
              </a:rPr>
              <a:t>Log-likelihood</a:t>
            </a:r>
            <a:endParaRPr lang="en-US" sz="26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28950" y="4536954"/>
            <a:ext cx="84670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smtClean="0">
                <a:solidFill>
                  <a:srgbClr val="FF0000"/>
                </a:solidFill>
              </a:rPr>
              <a:t>prior</a:t>
            </a:r>
            <a:endParaRPr lang="en-US" sz="26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350666" y="5208785"/>
                <a:ext cx="5980547" cy="106324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600" i="1">
                          <a:latin typeface="Cambria Math" panose="02040503050406030204" pitchFamily="18" charset="0"/>
                        </a:rPr>
                        <m:t> </m:t>
                      </m:r>
                      <m:limLow>
                        <m:limLowPr>
                          <m:ctrlPr>
                            <a:rPr lang="en-US" altLang="zh-TW" sz="2600" i="1">
                              <a:latin typeface="Cambria Math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altLang="zh-TW" sz="2600">
                              <a:latin typeface="Cambria Math" panose="02040503050406030204" pitchFamily="18" charset="0"/>
                            </a:rPr>
                            <m:t>min</m:t>
                          </m:r>
                        </m:e>
                        <m:lim>
                          <m:r>
                            <a:rPr lang="en-US" altLang="zh-TW" sz="2600" b="1" i="1">
                              <a:latin typeface="Cambria Math" panose="02040503050406030204" pitchFamily="18" charset="0"/>
                            </a:rPr>
                            <m:t>𝒘</m:t>
                          </m:r>
                        </m:lim>
                      </m:limLow>
                      <m:r>
                        <a:rPr lang="en-US" altLang="zh-TW" sz="2600" i="1">
                          <a:latin typeface="Cambria Math" panose="02040503050406030204" pitchFamily="18" charset="0"/>
                        </a:rPr>
                        <m:t>   </m:t>
                      </m:r>
                      <m:f>
                        <m:fPr>
                          <m:ctrlPr>
                            <a:rPr lang="en-US" altLang="zh-TW" sz="2600" i="1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altLang="zh-TW" sz="26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26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altLang="zh-TW" sz="2600" i="1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altLang="zh-TW" sz="2600" b="1" i="1">
                              <a:latin typeface="Cambria Math" panose="02040503050406030204" pitchFamily="18" charset="0"/>
                            </a:rPr>
                            <m:t>𝒘</m:t>
                          </m:r>
                        </m:e>
                        <m:sup>
                          <m:r>
                            <a:rPr lang="en-US" altLang="zh-TW" sz="26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altLang="zh-TW" sz="2600" b="1" i="1">
                          <a:latin typeface="Cambria Math" panose="02040503050406030204" pitchFamily="18" charset="0"/>
                        </a:rPr>
                        <m:t>𝒘</m:t>
                      </m:r>
                      <m:r>
                        <a:rPr lang="en-US" altLang="zh-TW" sz="26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sz="2600" i="1">
                          <a:latin typeface="Cambria Math" panose="02040503050406030204" pitchFamily="18" charset="0"/>
                        </a:rPr>
                        <m:t>𝐶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sz="2600" i="1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a:rPr lang="en-US" altLang="zh-TW" sz="26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func>
                            <m:funcPr>
                              <m:ctrlPr>
                                <a:rPr lang="en-US" altLang="zh-TW" sz="2600" i="1">
                                  <a:latin typeface="Cambria Math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sz="260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US" altLang="zh-TW" sz="26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</m:e>
                          </m:func>
                          <m:r>
                            <a:rPr lang="en-US" altLang="zh-TW" sz="2600" i="1"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en-US" altLang="zh-TW" sz="2600" i="1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6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sz="26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TW" sz="2600" i="1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TW" sz="2600">
                                      <a:latin typeface="Cambria Math" panose="02040503050406030204" pitchFamily="18" charset="0"/>
                                    </a:rPr>
                                    <m:t>y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zh-TW" sz="2600">
                                      <a:latin typeface="Cambria Math" panose="02040503050406030204" pitchFamily="18" charset="0"/>
                                    </a:rPr>
                                    <m:t>i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altLang="zh-TW" sz="2600" i="1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60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altLang="zh-TW" sz="2600" b="1" i="1">
                                      <a:latin typeface="Cambria Math" panose="02040503050406030204" pitchFamily="18" charset="0"/>
                                    </a:rPr>
                                    <m:t>𝐰</m:t>
                                  </m:r>
                                </m:e>
                                <m:sup>
                                  <m:r>
                                    <m:rPr>
                                      <m:sty m:val="p"/>
                                    </m:rPr>
                                    <a:rPr lang="en-US" altLang="zh-TW" sz="2600">
                                      <a:latin typeface="Cambria Math" panose="02040503050406030204" pitchFamily="18" charset="0"/>
                                    </a:rPr>
                                    <m:t>T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altLang="zh-TW" sz="2600" i="1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600" b="1" i="1">
                                      <a:latin typeface="Cambria Math" panose="02040503050406030204" pitchFamily="18" charset="0"/>
                                    </a:rPr>
                                    <m:t>𝐱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zh-TW" sz="2600">
                                      <a:latin typeface="Cambria Math" panose="02040503050406030204" pitchFamily="18" charset="0"/>
                                    </a:rPr>
                                    <m:t>i</m:t>
                                  </m:r>
                                </m:sub>
                              </m:sSub>
                              <m:r>
                                <a:rPr lang="en-US" altLang="zh-TW" sz="26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  <m:r>
                            <a:rPr lang="en-US" altLang="zh-TW" sz="26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0666" y="5208785"/>
                <a:ext cx="5980547" cy="106324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10731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Regularized loss minimization </a:t>
            </a:r>
            <a:endParaRPr lang="en-US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L1-Loss SVM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altLang="zh-TW" sz="2600" b="0" i="1" smtClean="0">
                        <a:latin typeface="Cambria Math" panose="02040503050406030204" pitchFamily="18" charset="0"/>
                      </a:rPr>
                      <m:t>      </m:t>
                    </m:r>
                    <m:limLow>
                      <m:limLowPr>
                        <m:ctrlPr>
                          <a:rPr lang="en-US" altLang="zh-TW" sz="2600" i="1">
                            <a:latin typeface="Cambria Math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altLang="zh-TW" sz="2600">
                            <a:latin typeface="Cambria Math" panose="02040503050406030204" pitchFamily="18" charset="0"/>
                          </a:rPr>
                          <m:t>min</m:t>
                        </m:r>
                      </m:e>
                      <m:lim>
                        <m:r>
                          <a:rPr lang="en-US" altLang="zh-TW" sz="2600" b="1" i="1">
                            <a:latin typeface="Cambria Math" panose="02040503050406030204" pitchFamily="18" charset="0"/>
                          </a:rPr>
                          <m:t>𝒘</m:t>
                        </m:r>
                      </m:lim>
                    </m:limLow>
                    <m:r>
                      <a:rPr lang="en-US" altLang="zh-TW" sz="2600" i="1">
                        <a:latin typeface="Cambria Math" panose="02040503050406030204" pitchFamily="18" charset="0"/>
                      </a:rPr>
                      <m:t>   </m:t>
                    </m:r>
                    <m:f>
                      <m:fPr>
                        <m:ctrlPr>
                          <a:rPr lang="en-US" altLang="zh-TW" sz="2600" i="1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altLang="zh-TW" sz="26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sz="26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en-US" altLang="zh-TW" sz="2600" i="1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TW" sz="2600" b="1" i="1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  <m:sup>
                        <m:r>
                          <a:rPr lang="en-US" altLang="zh-TW" sz="26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altLang="zh-TW" sz="2600" b="1" i="1"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altLang="zh-TW" sz="26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TW" sz="2600" i="1">
                        <a:latin typeface="Cambria Math" panose="02040503050406030204" pitchFamily="18" charset="0"/>
                      </a:rPr>
                      <m:t>𝐶</m:t>
                    </m:r>
                    <m:nary>
                      <m:naryPr>
                        <m:chr m:val="∑"/>
                        <m:supHide m:val="on"/>
                        <m:ctrlPr>
                          <a:rPr lang="en-US" altLang="zh-TW" sz="2600" i="1">
                            <a:latin typeface="Cambria Math" charset="0"/>
                          </a:rPr>
                        </m:ctrlPr>
                      </m:naryPr>
                      <m:sub>
                        <m:r>
                          <a:rPr lang="en-US" altLang="zh-TW" sz="26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func>
                          <m:funcPr>
                            <m:ctrlPr>
                              <a:rPr lang="en-US" altLang="zh-TW" sz="2600" i="1">
                                <a:latin typeface="Cambria Math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zh-TW" sz="2600">
                                <a:latin typeface="Cambria Math" panose="02040503050406030204" pitchFamily="18" charset="0"/>
                              </a:rPr>
                              <m:t>max</m:t>
                            </m:r>
                          </m:fName>
                          <m:e>
                            <m:r>
                              <a:rPr lang="en-US" altLang="zh-TW" sz="2600" i="1">
                                <a:latin typeface="Cambria Math" panose="02040503050406030204" pitchFamily="18" charset="0"/>
                              </a:rPr>
                              <m:t>(0, </m:t>
                            </m:r>
                          </m:e>
                        </m:func>
                        <m:r>
                          <a:rPr lang="en-US" altLang="zh-TW" sz="2600" i="1">
                            <a:latin typeface="Cambria Math" panose="02040503050406030204" pitchFamily="18" charset="0"/>
                          </a:rPr>
                          <m:t>1− </m:t>
                        </m:r>
                        <m:sSub>
                          <m:sSubPr>
                            <m:ctrlPr>
                              <a:rPr lang="en-US" altLang="zh-TW" sz="2600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TW" sz="2600">
                                <a:latin typeface="Cambria Math" panose="02040503050406030204" pitchFamily="18" charset="0"/>
                              </a:rPr>
                              <m:t>y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TW" sz="2600">
                                <a:latin typeface="Cambria Math" panose="02040503050406030204" pitchFamily="18" charset="0"/>
                              </a:rPr>
                              <m:t>i</m:t>
                            </m:r>
                          </m:sub>
                        </m:sSub>
                        <m:sSup>
                          <m:sSupPr>
                            <m:ctrlPr>
                              <a:rPr lang="en-US" altLang="zh-TW" sz="2600" i="1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altLang="zh-TW" sz="260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TW" sz="2600" b="1" i="1">
                                <a:latin typeface="Cambria Math" panose="02040503050406030204" pitchFamily="18" charset="0"/>
                              </a:rPr>
                              <m:t>𝐰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altLang="zh-TW" sz="2600">
                                <a:latin typeface="Cambria Math" panose="02040503050406030204" pitchFamily="18" charset="0"/>
                              </a:rPr>
                              <m:t>T</m:t>
                            </m:r>
                          </m:sup>
                        </m:sSup>
                        <m:sSub>
                          <m:sSubPr>
                            <m:ctrlPr>
                              <a:rPr lang="en-US" altLang="zh-TW" sz="2600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TW" sz="2600" b="1" i="1"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TW" sz="2600">
                                <a:latin typeface="Cambria Math" panose="02040503050406030204" pitchFamily="18" charset="0"/>
                              </a:rPr>
                              <m:t>i</m:t>
                            </m:r>
                          </m:sub>
                        </m:sSub>
                        <m:r>
                          <a:rPr lang="en-US" altLang="zh-TW" sz="2600" i="1">
                            <a:latin typeface="Cambria Math" panose="02040503050406030204" pitchFamily="18" charset="0"/>
                          </a:rPr>
                          <m:t>))</m:t>
                        </m:r>
                      </m:e>
                    </m:nary>
                  </m:oMath>
                </a14:m>
                <a:r>
                  <a:rPr lang="en-US" sz="2600" dirty="0" smtClean="0"/>
                  <a:t> </a:t>
                </a:r>
              </a:p>
              <a:p>
                <a:r>
                  <a:rPr lang="en-US" dirty="0" smtClean="0"/>
                  <a:t>L2-Loss SVM</a:t>
                </a:r>
                <a:br>
                  <a:rPr lang="en-US" dirty="0" smtClean="0"/>
                </a:br>
                <a14:m>
                  <m:oMath xmlns:m="http://schemas.openxmlformats.org/officeDocument/2006/math">
                    <m:r>
                      <a:rPr lang="en-US" altLang="zh-TW" sz="2600" i="1">
                        <a:latin typeface="Cambria Math" panose="02040503050406030204" pitchFamily="18" charset="0"/>
                      </a:rPr>
                      <m:t> </m:t>
                    </m:r>
                    <m:limLow>
                      <m:limLowPr>
                        <m:ctrlPr>
                          <a:rPr lang="en-US" altLang="zh-TW" sz="2600" i="1">
                            <a:latin typeface="Cambria Math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altLang="zh-TW" sz="2600">
                            <a:latin typeface="Cambria Math" panose="02040503050406030204" pitchFamily="18" charset="0"/>
                          </a:rPr>
                          <m:t>min</m:t>
                        </m:r>
                      </m:e>
                      <m:lim>
                        <m:r>
                          <a:rPr lang="en-US" altLang="zh-TW" sz="2600" b="1" i="1">
                            <a:latin typeface="Cambria Math" panose="02040503050406030204" pitchFamily="18" charset="0"/>
                          </a:rPr>
                          <m:t>𝒘</m:t>
                        </m:r>
                      </m:lim>
                    </m:limLow>
                    <m:r>
                      <a:rPr lang="en-US" altLang="zh-TW" sz="2600" i="1">
                        <a:latin typeface="Cambria Math" panose="02040503050406030204" pitchFamily="18" charset="0"/>
                      </a:rPr>
                      <m:t>   </m:t>
                    </m:r>
                    <m:f>
                      <m:fPr>
                        <m:ctrlPr>
                          <a:rPr lang="en-US" altLang="zh-TW" sz="2600" i="1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altLang="zh-TW" sz="26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sz="26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en-US" altLang="zh-TW" sz="2600" i="1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TW" sz="2600" b="1" i="1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  <m:sup>
                        <m:r>
                          <a:rPr lang="en-US" altLang="zh-TW" sz="26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altLang="zh-TW" sz="2600" b="1" i="1"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altLang="zh-TW" sz="26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TW" sz="2600" i="1">
                        <a:latin typeface="Cambria Math" panose="02040503050406030204" pitchFamily="18" charset="0"/>
                      </a:rPr>
                      <m:t>𝐶</m:t>
                    </m:r>
                    <m:nary>
                      <m:naryPr>
                        <m:chr m:val="∑"/>
                        <m:supHide m:val="on"/>
                        <m:ctrlPr>
                          <a:rPr lang="en-US" altLang="zh-TW" sz="2600" i="1">
                            <a:latin typeface="Cambria Math" charset="0"/>
                          </a:rPr>
                        </m:ctrlPr>
                      </m:naryPr>
                      <m:sub>
                        <m:r>
                          <a:rPr lang="en-US" altLang="zh-TW" sz="26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p>
                          <m:sSupPr>
                            <m:ctrlPr>
                              <a:rPr lang="en-US" altLang="zh-TW" sz="2600" i="1" smtClean="0">
                                <a:latin typeface="Cambria Math" charset="0"/>
                              </a:rPr>
                            </m:ctrlPr>
                          </m:sSupPr>
                          <m:e>
                            <m:func>
                              <m:funcPr>
                                <m:ctrlPr>
                                  <a:rPr lang="en-US" altLang="zh-TW" sz="2600" i="1">
                                    <a:latin typeface="Cambria Math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altLang="zh-TW" sz="2600">
                                    <a:latin typeface="Cambria Math" panose="02040503050406030204" pitchFamily="18" charset="0"/>
                                  </a:rPr>
                                  <m:t>max</m:t>
                                </m:r>
                              </m:fName>
                              <m:e>
                                <m:r>
                                  <a:rPr lang="en-US" altLang="zh-TW" sz="2600" i="1">
                                    <a:latin typeface="Cambria Math" panose="02040503050406030204" pitchFamily="18" charset="0"/>
                                  </a:rPr>
                                  <m:t>(0,1− </m:t>
                                </m:r>
                                <m:sSub>
                                  <m:sSubPr>
                                    <m:ctrlPr>
                                      <a:rPr lang="en-US" altLang="zh-TW" sz="2600" i="1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TW" sz="2600">
                                        <a:latin typeface="Cambria Math" panose="02040503050406030204" pitchFamily="18" charset="0"/>
                                      </a:rPr>
                                      <m:t>y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altLang="zh-TW" sz="2600">
                                        <a:latin typeface="Cambria Math" panose="02040503050406030204" pitchFamily="18" charset="0"/>
                                      </a:rPr>
                                      <m:t>i</m:t>
                                    </m:r>
                                  </m:sub>
                                </m:sSub>
                                <m:sSup>
                                  <m:sSupPr>
                                    <m:ctrlPr>
                                      <a:rPr lang="en-US" altLang="zh-TW" sz="2600" i="1">
                                        <a:latin typeface="Cambria Math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TW" sz="260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altLang="zh-TW" sz="2600" b="1" i="1">
                                        <a:latin typeface="Cambria Math" panose="02040503050406030204" pitchFamily="18" charset="0"/>
                                      </a:rPr>
                                      <m:t>𝐰</m:t>
                                    </m:r>
                                  </m:e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altLang="zh-TW" sz="2600">
                                        <a:latin typeface="Cambria Math" panose="02040503050406030204" pitchFamily="18" charset="0"/>
                                      </a:rPr>
                                      <m:t>T</m:t>
                                    </m:r>
                                  </m:sup>
                                </m:sSup>
                                <m:sSub>
                                  <m:sSubPr>
                                    <m:ctrlPr>
                                      <a:rPr lang="en-US" altLang="zh-TW" sz="2600" i="1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2600" b="1" i="1"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altLang="zh-TW" sz="2600">
                                        <a:latin typeface="Cambria Math" panose="02040503050406030204" pitchFamily="18" charset="0"/>
                                      </a:rPr>
                                      <m:t>i</m:t>
                                    </m:r>
                                  </m:sub>
                                </m:sSub>
                                <m:r>
                                  <a:rPr lang="en-US" altLang="zh-TW" sz="2600" i="1">
                                    <a:latin typeface="Cambria Math" panose="02040503050406030204" pitchFamily="18" charset="0"/>
                                  </a:rPr>
                                  <m:t>))</m:t>
                                </m:r>
                              </m:e>
                            </m:func>
                          </m:e>
                          <m:sup>
                            <m:r>
                              <a:rPr lang="en-US" altLang="zh-TW" sz="2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r>
                  <a:rPr lang="en-US" sz="2600" dirty="0" smtClean="0"/>
                  <a:t>  </a:t>
                </a:r>
              </a:p>
              <a:p>
                <a:r>
                  <a:rPr lang="en-US" dirty="0" smtClean="0"/>
                  <a:t>Logistic Regression  (regularized)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     </m:t>
                    </m:r>
                    <m:limLow>
                      <m:limLowPr>
                        <m:ctrlPr>
                          <a:rPr lang="en-US" altLang="zh-TW" sz="2800" i="1">
                            <a:latin typeface="Cambria Math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altLang="zh-TW" sz="2800">
                            <a:latin typeface="Cambria Math" panose="02040503050406030204" pitchFamily="18" charset="0"/>
                          </a:rPr>
                          <m:t>min</m:t>
                        </m:r>
                      </m:e>
                      <m:lim>
                        <m:r>
                          <a:rPr lang="en-US" altLang="zh-TW" sz="2800" b="1" i="1">
                            <a:latin typeface="Cambria Math" panose="02040503050406030204" pitchFamily="18" charset="0"/>
                          </a:rPr>
                          <m:t>𝒘</m:t>
                        </m:r>
                      </m:lim>
                    </m:limLow>
                    <m:r>
                      <a:rPr lang="en-US" altLang="zh-TW" sz="2800" i="1">
                        <a:latin typeface="Cambria Math" panose="02040503050406030204" pitchFamily="18" charset="0"/>
                      </a:rPr>
                      <m:t>   </m:t>
                    </m:r>
                    <m:f>
                      <m:fPr>
                        <m:ctrlPr>
                          <a:rPr lang="en-US" altLang="zh-TW" sz="2800" i="1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en-US" altLang="zh-TW" sz="2800" i="1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TW" sz="2800" b="1" i="1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  <m:sup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altLang="zh-TW" sz="2800" b="1" i="1"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altLang="zh-TW" sz="28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TW" sz="2800" i="1">
                        <a:latin typeface="Cambria Math" panose="02040503050406030204" pitchFamily="18" charset="0"/>
                      </a:rPr>
                      <m:t>𝐶</m:t>
                    </m:r>
                    <m:nary>
                      <m:naryPr>
                        <m:chr m:val="∑"/>
                        <m:supHide m:val="on"/>
                        <m:ctrlPr>
                          <a:rPr lang="en-US" altLang="zh-TW" sz="2800" i="1">
                            <a:latin typeface="Cambria Math" charset="0"/>
                          </a:rPr>
                        </m:ctrlPr>
                      </m:naryPr>
                      <m:sub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func>
                          <m:funcPr>
                            <m:ctrlPr>
                              <a:rPr lang="en-US" altLang="zh-TW" sz="2800" i="1">
                                <a:latin typeface="Cambria Math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zh-TW" sz="2800" b="0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US" altLang="zh-TW" sz="28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</m:e>
                        </m:func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altLang="zh-TW" sz="2800" b="0" i="1" smtClean="0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altLang="zh-TW" sz="2800" i="1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TW" sz="2800">
                                    <a:latin typeface="Cambria Math" panose="02040503050406030204" pitchFamily="18" charset="0"/>
                                  </a:rPr>
                                  <m:t>y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zh-TW" sz="2800">
                                    <a:latin typeface="Cambria Math" panose="02040503050406030204" pitchFamily="18" charset="0"/>
                                  </a:rPr>
                                  <m:t>i</m:t>
                                </m:r>
                              </m:sub>
                            </m:sSub>
                            <m:sSup>
                              <m:sSupPr>
                                <m:ctrlPr>
                                  <a:rPr lang="en-US" altLang="zh-TW" sz="2800" i="1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sz="280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altLang="zh-TW" sz="2800" b="1" i="1">
                                    <a:latin typeface="Cambria Math" panose="02040503050406030204" pitchFamily="18" charset="0"/>
                                  </a:rPr>
                                  <m:t>𝐰</m:t>
                                </m:r>
                              </m:e>
                              <m:sup>
                                <m:r>
                                  <m:rPr>
                                    <m:sty m:val="p"/>
                                  </m:rPr>
                                  <a:rPr lang="en-US" altLang="zh-TW" sz="2800">
                                    <a:latin typeface="Cambria Math" panose="02040503050406030204" pitchFamily="18" charset="0"/>
                                  </a:rPr>
                                  <m:t>T</m:t>
                                </m:r>
                              </m:sup>
                            </m:sSup>
                            <m:sSub>
                              <m:sSubPr>
                                <m:ctrlPr>
                                  <a:rPr lang="en-US" altLang="zh-TW" sz="2800" i="1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800" b="1" i="1"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zh-TW" sz="2800">
                                    <a:latin typeface="Cambria Math" panose="02040503050406030204" pitchFamily="18" charset="0"/>
                                  </a:rPr>
                                  <m:t>i</m:t>
                                </m:r>
                              </m:sub>
                            </m:sSub>
                            <m:r>
                              <a:rPr lang="en-US" altLang="zh-TW" sz="28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en-US" sz="2800" dirty="0"/>
                  <a:t> </a:t>
                </a:r>
              </a:p>
              <a:p>
                <a:r>
                  <a:rPr lang="en-US" sz="2800" dirty="0" smtClean="0"/>
                  <a:t>Loss </a:t>
                </a:r>
                <a:r>
                  <a:rPr lang="en-US" sz="2800" dirty="0"/>
                  <a:t>over training data + </a:t>
                </a:r>
                <a:r>
                  <a:rPr lang="en-US" sz="2800" dirty="0" err="1"/>
                  <a:t>regularizer</a:t>
                </a:r>
                <a:endParaRPr lang="en-US" sz="2800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546" t="-14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8F66A-7A5F-4FD9-8EE4-B757E3139439}" type="slidenum">
              <a:rPr lang="en-US" smtClean="0"/>
              <a:pPr/>
              <a:t>74</a:t>
            </a:fld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CS6501 Lecture 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4310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86147"/>
            <a:ext cx="8515350" cy="67326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to learn </a:t>
            </a:r>
            <a:br>
              <a:rPr lang="en-US" dirty="0" smtClean="0"/>
            </a:br>
            <a:r>
              <a:rPr lang="en-US" dirty="0" smtClean="0"/>
              <a:t>(how to optimize the objective function?)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limLow>
                      <m:limLowPr>
                        <m:ctrlPr>
                          <a:rPr lang="en-US" altLang="zh-TW" sz="3200" i="1" smtClean="0">
                            <a:latin typeface="Cambria Math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altLang="zh-TW" sz="3200">
                            <a:latin typeface="Cambria Math" panose="02040503050406030204" pitchFamily="18" charset="0"/>
                          </a:rPr>
                          <m:t>min</m:t>
                        </m:r>
                      </m:e>
                      <m:lim>
                        <m:r>
                          <a:rPr lang="en-US" altLang="zh-TW" sz="3200" b="1" i="1">
                            <a:latin typeface="Cambria Math" panose="02040503050406030204" pitchFamily="18" charset="0"/>
                          </a:rPr>
                          <m:t>𝒘</m:t>
                        </m:r>
                      </m:lim>
                    </m:limLow>
                    <m:r>
                      <a:rPr lang="en-US" altLang="zh-TW" sz="3200" i="1">
                        <a:latin typeface="Cambria Math" panose="02040503050406030204" pitchFamily="18" charset="0"/>
                      </a:rPr>
                      <m:t>   </m:t>
                    </m:r>
                    <m:f>
                      <m:fPr>
                        <m:ctrlPr>
                          <a:rPr lang="en-US" altLang="zh-TW" sz="3200" i="1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altLang="zh-TW" sz="32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sz="32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en-US" altLang="zh-TW" sz="3200" i="1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TW" sz="3200" b="1" i="1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  <m:sup>
                        <m:r>
                          <a:rPr lang="en-US" altLang="zh-TW" sz="32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altLang="zh-TW" sz="3200" b="1" i="1"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altLang="zh-TW" sz="32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TW" sz="3200" i="1">
                        <a:latin typeface="Cambria Math" panose="02040503050406030204" pitchFamily="18" charset="0"/>
                      </a:rPr>
                      <m:t>𝐶</m:t>
                    </m:r>
                    <m:nary>
                      <m:naryPr>
                        <m:chr m:val="∑"/>
                        <m:supHide m:val="on"/>
                        <m:ctrlPr>
                          <a:rPr lang="en-US" altLang="zh-TW" sz="3200" i="1">
                            <a:latin typeface="Cambria Math" charset="0"/>
                          </a:rPr>
                        </m:ctrlPr>
                      </m:naryPr>
                      <m:sub>
                        <m:r>
                          <a:rPr lang="en-US" altLang="zh-TW" sz="32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func>
                          <m:funcPr>
                            <m:ctrlPr>
                              <a:rPr lang="en-US" altLang="zh-TW" sz="3200" i="1">
                                <a:latin typeface="Cambria Math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zh-TW" sz="3200">
                                <a:latin typeface="Cambria Math" panose="02040503050406030204" pitchFamily="18" charset="0"/>
                              </a:rPr>
                              <m:t>max</m:t>
                            </m:r>
                          </m:fName>
                          <m:e>
                            <m:r>
                              <a:rPr lang="en-US" altLang="zh-TW" sz="3200" i="1">
                                <a:latin typeface="Cambria Math" panose="02040503050406030204" pitchFamily="18" charset="0"/>
                              </a:rPr>
                              <m:t>(0, </m:t>
                            </m:r>
                          </m:e>
                        </m:func>
                        <m:r>
                          <a:rPr lang="en-US" altLang="zh-TW" sz="3200" i="1">
                            <a:latin typeface="Cambria Math" panose="02040503050406030204" pitchFamily="18" charset="0"/>
                          </a:rPr>
                          <m:t>1− </m:t>
                        </m:r>
                        <m:sSub>
                          <m:sSubPr>
                            <m:ctrlPr>
                              <a:rPr lang="en-US" altLang="zh-TW" sz="3200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TW" sz="3200">
                                <a:latin typeface="Cambria Math" panose="02040503050406030204" pitchFamily="18" charset="0"/>
                              </a:rPr>
                              <m:t>y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TW" sz="3200">
                                <a:latin typeface="Cambria Math" panose="02040503050406030204" pitchFamily="18" charset="0"/>
                              </a:rPr>
                              <m:t>i</m:t>
                            </m:r>
                          </m:sub>
                        </m:sSub>
                        <m:sSup>
                          <m:sSupPr>
                            <m:ctrlPr>
                              <a:rPr lang="en-US" altLang="zh-TW" sz="3200" i="1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altLang="zh-TW" sz="320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TW" sz="3200" b="1" i="1">
                                <a:latin typeface="Cambria Math" panose="02040503050406030204" pitchFamily="18" charset="0"/>
                              </a:rPr>
                              <m:t>𝐰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altLang="zh-TW" sz="3200">
                                <a:latin typeface="Cambria Math" panose="02040503050406030204" pitchFamily="18" charset="0"/>
                              </a:rPr>
                              <m:t>T</m:t>
                            </m:r>
                          </m:sup>
                        </m:sSup>
                        <m:sSub>
                          <m:sSubPr>
                            <m:ctrlPr>
                              <a:rPr lang="en-US" altLang="zh-TW" sz="3200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TW" sz="3200" b="1" i="1"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TW" sz="3200">
                                <a:latin typeface="Cambria Math" panose="02040503050406030204" pitchFamily="18" charset="0"/>
                              </a:rPr>
                              <m:t>i</m:t>
                            </m:r>
                          </m:sub>
                        </m:sSub>
                        <m:r>
                          <a:rPr lang="en-US" altLang="zh-TW" sz="3200" i="1">
                            <a:latin typeface="Cambria Math" panose="02040503050406030204" pitchFamily="18" charset="0"/>
                          </a:rPr>
                          <m:t>))</m:t>
                        </m:r>
                      </m:e>
                    </m:nary>
                  </m:oMath>
                </a14:m>
                <a:r>
                  <a:rPr lang="en-US" sz="3200" dirty="0"/>
                  <a:t> </a:t>
                </a:r>
              </a:p>
              <a:p>
                <a:r>
                  <a:rPr lang="en-US" sz="2600" dirty="0" smtClean="0"/>
                  <a:t>This function is </a:t>
                </a:r>
                <a:r>
                  <a:rPr lang="en-US" sz="2600" dirty="0" smtClean="0">
                    <a:solidFill>
                      <a:srgbClr val="3C58AD"/>
                    </a:solidFill>
                  </a:rPr>
                  <a:t>convex</a:t>
                </a:r>
              </a:p>
              <a:p>
                <a:r>
                  <a:rPr lang="en-US" sz="2600" dirty="0" smtClean="0"/>
                  <a:t>Many convex optimization methods can be used</a:t>
                </a:r>
              </a:p>
              <a:p>
                <a:pPr lvl="1"/>
                <a:r>
                  <a:rPr lang="en-US" dirty="0" smtClean="0"/>
                  <a:t>Stochastic (sub)-gradient descent</a:t>
                </a:r>
              </a:p>
              <a:p>
                <a:pPr lvl="1"/>
                <a:r>
                  <a:rPr lang="en-US" dirty="0" smtClean="0"/>
                  <a:t>Coordinate descent methods</a:t>
                </a:r>
              </a:p>
              <a:p>
                <a:pPr lvl="1"/>
                <a:r>
                  <a:rPr lang="en-US" dirty="0" smtClean="0"/>
                  <a:t>Newton methods</a:t>
                </a:r>
              </a:p>
              <a:p>
                <a:pPr lvl="1"/>
                <a:r>
                  <a:rPr lang="en-US" dirty="0" smtClean="0"/>
                  <a:t>LBFGS</a:t>
                </a:r>
                <a:br>
                  <a:rPr lang="en-US" dirty="0" smtClean="0"/>
                </a:br>
                <a:endParaRPr lang="en-US" dirty="0" smtClean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1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CS6501 Lecture 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546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Convexity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CS6501 Lecture 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76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400" y="1704283"/>
            <a:ext cx="7081566" cy="4339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554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 convex minimization is hard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 may end up with some local minimum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CS6501 Lecture 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77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150" y="2092654"/>
            <a:ext cx="5905500" cy="349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48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Convex optimization is relatively easy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Ensure that there are no local minima</a:t>
            </a:r>
          </a:p>
          <a:p>
            <a:r>
              <a:rPr lang="en-US" dirty="0" smtClean="0"/>
              <a:t>Note: need special design for functions that are </a:t>
            </a:r>
            <a:r>
              <a:rPr lang="en-US" dirty="0"/>
              <a:t>not </a:t>
            </a:r>
            <a:r>
              <a:rPr lang="en-US" dirty="0" smtClean="0"/>
              <a:t>differentiable (e.g., hinge loss)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CS6501 Lecture 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78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8283" y="3027363"/>
            <a:ext cx="4826000" cy="31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076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Different optimization techniques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CS6501 Lecture 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79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153" y="1310017"/>
            <a:ext cx="5122917" cy="417552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912883" y="5892582"/>
            <a:ext cx="73088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Results from http</a:t>
            </a:r>
            <a:r>
              <a:rPr lang="en-US" dirty="0"/>
              <a:t>://</a:t>
            </a:r>
            <a:r>
              <a:rPr lang="en-US" dirty="0" err="1"/>
              <a:t>www.cs.virginia.edu</a:t>
            </a:r>
            <a:r>
              <a:rPr lang="en-US" dirty="0"/>
              <a:t>/~kc2wc/papers/ChangHsLi08.pdf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08028" y="2659117"/>
            <a:ext cx="395188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Some methods (e.g., SGD, CD) are fast in the early stage of optimization</a:t>
            </a:r>
          </a:p>
          <a:p>
            <a:endParaRPr lang="en-US" sz="2200" dirty="0" smtClean="0"/>
          </a:p>
          <a:p>
            <a:r>
              <a:rPr lang="en-US" sz="2200" dirty="0" smtClean="0"/>
              <a:t>Some methods (e.g., Newton methods) converge faster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826717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we need machine learning?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270861"/>
            <a:ext cx="8294633" cy="4906102"/>
          </a:xfrm>
        </p:spPr>
        <p:txBody>
          <a:bodyPr>
            <a:normAutofit/>
          </a:bodyPr>
          <a:lstStyle/>
          <a:p>
            <a:r>
              <a:rPr lang="en-US" dirty="0" smtClean="0"/>
              <a:t>There is no </a:t>
            </a:r>
            <a:r>
              <a:rPr lang="en-US" altLang="zh-TW" dirty="0" smtClean="0"/>
              <a:t>(or</a:t>
            </a:r>
            <a:r>
              <a:rPr lang="zh-TW" altLang="en-US" dirty="0" smtClean="0"/>
              <a:t> </a:t>
            </a:r>
            <a:r>
              <a:rPr lang="en-US" altLang="zh-TW" dirty="0" smtClean="0"/>
              <a:t>limited</a:t>
            </a:r>
            <a:r>
              <a:rPr lang="zh-TW" altLang="en-US" dirty="0" smtClean="0"/>
              <a:t> </a:t>
            </a:r>
            <a:r>
              <a:rPr lang="en-US" altLang="zh-TW" dirty="0" smtClean="0"/>
              <a:t>numbers</a:t>
            </a:r>
            <a:r>
              <a:rPr lang="zh-TW" altLang="en-US" dirty="0" smtClean="0"/>
              <a:t> </a:t>
            </a:r>
            <a:r>
              <a:rPr lang="en-US" altLang="zh-TW" dirty="0" smtClean="0"/>
              <a:t>of)</a:t>
            </a:r>
            <a:r>
              <a:rPr lang="zh-TW" altLang="en-US" dirty="0" smtClean="0"/>
              <a:t> </a:t>
            </a:r>
            <a:r>
              <a:rPr lang="en-US" dirty="0" smtClean="0"/>
              <a:t>human expert for some problems</a:t>
            </a:r>
          </a:p>
          <a:p>
            <a:r>
              <a:rPr lang="en-US" dirty="0" smtClean="0"/>
              <a:t>Humans </a:t>
            </a:r>
            <a:r>
              <a:rPr lang="en-US" dirty="0"/>
              <a:t>can perform a task, but can’t describe how they do </a:t>
            </a:r>
            <a:r>
              <a:rPr lang="en-US" dirty="0" smtClean="0"/>
              <a:t>it</a:t>
            </a:r>
          </a:p>
          <a:p>
            <a:pPr lvl="1"/>
            <a:r>
              <a:rPr lang="en-US" dirty="0" smtClean="0"/>
              <a:t>E.g.: Object recognition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CS6501 Lecture 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50" y="4211801"/>
            <a:ext cx="5105400" cy="1587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3352" y="4006576"/>
            <a:ext cx="2711998" cy="203399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473908" y="4323169"/>
            <a:ext cx="5052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?</a:t>
            </a:r>
            <a:endParaRPr lang="en-US" altLang="zh-TW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362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Gradient descent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CS6501 Lecture 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80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100" y="1684283"/>
            <a:ext cx="72898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30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not gradient descent?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 some functions, gradient may not exist</a:t>
            </a:r>
          </a:p>
          <a:p>
            <a:endParaRPr lang="en-US" dirty="0"/>
          </a:p>
          <a:p>
            <a:r>
              <a:rPr lang="en-US" dirty="0" smtClean="0"/>
              <a:t>Solution: use sub-gradient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CS6501 Lecture 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81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450428" y="1924096"/>
                <a:ext cx="6758151" cy="6932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limLow>
                      <m:limLowPr>
                        <m:ctrlPr>
                          <a:rPr lang="en-US" altLang="zh-TW" sz="2600" i="1">
                            <a:latin typeface="Cambria Math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altLang="zh-TW" sz="2600">
                            <a:latin typeface="Cambria Math" panose="02040503050406030204" pitchFamily="18" charset="0"/>
                          </a:rPr>
                          <m:t>min</m:t>
                        </m:r>
                      </m:e>
                      <m:lim>
                        <m:r>
                          <a:rPr lang="en-US" altLang="zh-TW" sz="2600" b="1" i="1">
                            <a:latin typeface="Cambria Math" panose="02040503050406030204" pitchFamily="18" charset="0"/>
                          </a:rPr>
                          <m:t>𝒘</m:t>
                        </m:r>
                      </m:lim>
                    </m:limLow>
                    <m:r>
                      <a:rPr lang="en-US" altLang="zh-TW" sz="2600" i="1">
                        <a:latin typeface="Cambria Math" panose="02040503050406030204" pitchFamily="18" charset="0"/>
                      </a:rPr>
                      <m:t>   </m:t>
                    </m:r>
                    <m:f>
                      <m:fPr>
                        <m:ctrlPr>
                          <a:rPr lang="en-US" altLang="zh-TW" sz="2600" i="1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altLang="zh-TW" sz="26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sz="26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en-US" altLang="zh-TW" sz="2600" i="1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TW" sz="2600" b="1" i="1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  <m:sup>
                        <m:r>
                          <a:rPr lang="en-US" altLang="zh-TW" sz="26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altLang="zh-TW" sz="2600" b="1" i="1"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altLang="zh-TW" sz="26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TW" sz="2600" i="1">
                        <a:latin typeface="Cambria Math" panose="02040503050406030204" pitchFamily="18" charset="0"/>
                      </a:rPr>
                      <m:t>𝐶</m:t>
                    </m:r>
                    <m:nary>
                      <m:naryPr>
                        <m:chr m:val="∑"/>
                        <m:supHide m:val="on"/>
                        <m:ctrlPr>
                          <a:rPr lang="en-US" altLang="zh-TW" sz="2600" i="1">
                            <a:latin typeface="Cambria Math" charset="0"/>
                          </a:rPr>
                        </m:ctrlPr>
                      </m:naryPr>
                      <m:sub>
                        <m:r>
                          <a:rPr lang="en-US" altLang="zh-TW" sz="26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func>
                          <m:funcPr>
                            <m:ctrlPr>
                              <a:rPr lang="en-US" altLang="zh-TW" sz="2600" i="1">
                                <a:latin typeface="Cambria Math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zh-TW" sz="2600">
                                <a:latin typeface="Cambria Math" panose="02040503050406030204" pitchFamily="18" charset="0"/>
                              </a:rPr>
                              <m:t>max</m:t>
                            </m:r>
                          </m:fName>
                          <m:e>
                            <m:r>
                              <a:rPr lang="en-US" altLang="zh-TW" sz="2600" i="1">
                                <a:latin typeface="Cambria Math" panose="02040503050406030204" pitchFamily="18" charset="0"/>
                              </a:rPr>
                              <m:t>(0, </m:t>
                            </m:r>
                          </m:e>
                        </m:func>
                        <m:r>
                          <a:rPr lang="en-US" altLang="zh-TW" sz="2600" i="1">
                            <a:latin typeface="Cambria Math" panose="02040503050406030204" pitchFamily="18" charset="0"/>
                          </a:rPr>
                          <m:t>1− </m:t>
                        </m:r>
                        <m:sSub>
                          <m:sSubPr>
                            <m:ctrlPr>
                              <a:rPr lang="en-US" altLang="zh-TW" sz="2600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TW" sz="2600">
                                <a:latin typeface="Cambria Math" panose="02040503050406030204" pitchFamily="18" charset="0"/>
                              </a:rPr>
                              <m:t>y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TW" sz="2600">
                                <a:latin typeface="Cambria Math" panose="02040503050406030204" pitchFamily="18" charset="0"/>
                              </a:rPr>
                              <m:t>i</m:t>
                            </m:r>
                          </m:sub>
                        </m:sSub>
                        <m:sSup>
                          <m:sSupPr>
                            <m:ctrlPr>
                              <a:rPr lang="en-US" altLang="zh-TW" sz="2600" i="1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altLang="zh-TW" sz="260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TW" sz="2600" b="1" i="1">
                                <a:latin typeface="Cambria Math" panose="02040503050406030204" pitchFamily="18" charset="0"/>
                              </a:rPr>
                              <m:t>𝐰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altLang="zh-TW" sz="2600">
                                <a:latin typeface="Cambria Math" panose="02040503050406030204" pitchFamily="18" charset="0"/>
                              </a:rPr>
                              <m:t>T</m:t>
                            </m:r>
                          </m:sup>
                        </m:sSup>
                        <m:sSub>
                          <m:sSubPr>
                            <m:ctrlPr>
                              <a:rPr lang="en-US" altLang="zh-TW" sz="2600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TW" sz="2600" b="1" i="1"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TW" sz="2600">
                                <a:latin typeface="Cambria Math" panose="02040503050406030204" pitchFamily="18" charset="0"/>
                              </a:rPr>
                              <m:t>i</m:t>
                            </m:r>
                          </m:sub>
                        </m:sSub>
                        <m:r>
                          <a:rPr lang="en-US" altLang="zh-TW" sz="2600" i="1">
                            <a:latin typeface="Cambria Math" panose="02040503050406030204" pitchFamily="18" charset="0"/>
                          </a:rPr>
                          <m:t>))</m:t>
                        </m:r>
                      </m:e>
                    </m:nary>
                  </m:oMath>
                </a14:m>
                <a:r>
                  <a:rPr lang="en-US" sz="2600" dirty="0"/>
                  <a:t> </a:t>
                </a: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0428" y="1924096"/>
                <a:ext cx="6758151" cy="693203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8133" y="3285091"/>
            <a:ext cx="2241567" cy="18445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460485" y="5124219"/>
                <a:ext cx="4974020" cy="9373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mtClean="0">
                          <a:latin typeface="Cambria Math" charset="0"/>
                        </a:rPr>
                        <m:t>𝛻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charset="0"/>
                            </a:rPr>
                            <m:t>𝑤</m:t>
                          </m:r>
                        </m:e>
                      </m:d>
                      <m:r>
                        <a:rPr lang="en-US" altLang="zh-TW" i="1">
                          <a:latin typeface="Cambria Math" charset="0"/>
                        </a:rPr>
                        <m:t>≡</m:t>
                      </m:r>
                      <m:d>
                        <m:dPr>
                          <m:begChr m:val="{"/>
                          <m:endChr m:val=""/>
                          <m:ctrlPr>
                            <a:rPr lang="en-US" altLang="zh-TW" i="1">
                              <a:latin typeface="Cambria Math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cs-CZ" altLang="zh-TW" i="1">
                                  <a:latin typeface="Cambria Math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 charset="0"/>
                                  </a:rPr>
                                  <m:t>𝑤</m:t>
                                </m:r>
                                <m:r>
                                  <a:rPr lang="en-US" altLang="zh-TW" i="1">
                                    <a:latin typeface="Cambria Math" charset="0"/>
                                  </a:rPr>
                                  <m:t>                     </m:t>
                                </m:r>
                                <m:r>
                                  <a:rPr lang="en-US" altLang="zh-TW" i="1">
                                    <a:latin typeface="Cambria Math" charset="0"/>
                                  </a:rPr>
                                  <m:t>𝑖𝑓</m:t>
                                </m:r>
                                <m:r>
                                  <a:rPr lang="en-US" altLang="zh-TW" i="1">
                                    <a:latin typeface="Cambria Math" charset="0"/>
                                  </a:rPr>
                                  <m:t> </m:t>
                                </m:r>
                                <m:sSub>
                                  <m:sSubPr>
                                    <m:ctrlPr>
                                      <a:rPr lang="en-US" altLang="zh-TW" sz="1600" i="1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TW" sz="1600">
                                        <a:latin typeface="Cambria Math" panose="02040503050406030204" pitchFamily="18" charset="0"/>
                                      </a:rPr>
                                      <m:t>y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altLang="zh-TW" sz="1600">
                                        <a:latin typeface="Cambria Math" panose="02040503050406030204" pitchFamily="18" charset="0"/>
                                      </a:rPr>
                                      <m:t>i</m:t>
                                    </m:r>
                                  </m:sub>
                                </m:sSub>
                                <m:sSup>
                                  <m:sSupPr>
                                    <m:ctrlPr>
                                      <a:rPr lang="en-US" altLang="zh-TW" sz="1600" i="1">
                                        <a:latin typeface="Cambria Math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TW" sz="160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altLang="zh-TW" sz="1600" b="1" i="1">
                                        <a:latin typeface="Cambria Math" panose="02040503050406030204" pitchFamily="18" charset="0"/>
                                      </a:rPr>
                                      <m:t>𝐰</m:t>
                                    </m:r>
                                  </m:e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altLang="zh-TW" sz="1600">
                                        <a:latin typeface="Cambria Math" panose="02040503050406030204" pitchFamily="18" charset="0"/>
                                      </a:rPr>
                                      <m:t>T</m:t>
                                    </m:r>
                                  </m:sup>
                                </m:sSup>
                                <m:sSub>
                                  <m:sSubPr>
                                    <m:ctrlPr>
                                      <a:rPr lang="en-US" altLang="zh-TW" sz="1600" i="1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1600" b="1" i="1"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altLang="zh-TW" sz="1600">
                                        <a:latin typeface="Cambria Math" panose="02040503050406030204" pitchFamily="18" charset="0"/>
                                      </a:rPr>
                                      <m:t>i</m:t>
                                    </m:r>
                                  </m:sub>
                                </m:sSub>
                                <m:r>
                                  <a:rPr lang="en-US" altLang="zh-TW" sz="1600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  <m:r>
                                  <a:rPr lang="en-US" altLang="zh-TW" sz="1600" b="0" i="1" smtClean="0">
                                    <a:latin typeface="Cambria Math" charset="0"/>
                                  </a:rPr>
                                  <m:t>&gt;1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charset="0"/>
                                  </a:rPr>
                                  <m:t>𝑤</m:t>
                                </m:r>
                                <m:r>
                                  <a:rPr lang="en-US" altLang="zh-TW" i="1">
                                    <a:latin typeface="Cambria Math" charset="0"/>
                                  </a:rPr>
                                  <m:t>−</m:t>
                                </m:r>
                                <m:r>
                                  <a:rPr lang="en-US" altLang="zh-TW" i="1">
                                    <a:latin typeface="Cambria Math" charset="0"/>
                                  </a:rPr>
                                  <m:t>𝐶</m:t>
                                </m:r>
                                <m:r>
                                  <a:rPr lang="en-US" altLang="zh-TW" b="0" i="1" smtClean="0">
                                    <a:latin typeface="Cambria Math" charset="0"/>
                                  </a:rPr>
                                  <m:t>′</m:t>
                                </m:r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latin typeface="Cambria Math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latin typeface="Cambria Math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altLang="zh-TW" i="1">
                                    <a:latin typeface="Cambria Math" charset="0"/>
                                  </a:rPr>
                                  <m:t>   </m:t>
                                </m:r>
                                <m:r>
                                  <a:rPr lang="en-US" altLang="zh-TW" i="1">
                                    <a:latin typeface="Cambria Math" charset="0"/>
                                  </a:rPr>
                                  <m:t>𝑜𝑡h𝑒𝑟𝑤𝑖𝑠𝑒</m:t>
                                </m:r>
                                <m:r>
                                  <a:rPr lang="en-US" altLang="zh-TW" i="1">
                                    <a:latin typeface="Cambria Math" charset="0"/>
                                  </a:rPr>
                                  <m:t>                   </m:t>
                                </m:r>
                              </m:e>
                            </m:mr>
                          </m:m>
                          <m:r>
                            <a:rPr lang="en-US" altLang="zh-TW" b="0" i="1" smtClean="0">
                              <a:latin typeface="Cambria Math" charset="0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charset="0"/>
                            </a:rPr>
                            <m:t>   </m:t>
                          </m:r>
                        </m:e>
                      </m:d>
                    </m:oMath>
                  </m:oMathPara>
                </a14:m>
                <a:endParaRPr lang="en-US" altLang="zh-TW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0" smtClean="0"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485" y="5124219"/>
                <a:ext cx="4974020" cy="937308"/>
              </a:xfrm>
              <a:prstGeom prst="rect">
                <a:avLst/>
              </a:prstGeom>
              <a:blipFill rotWithShape="0">
                <a:blip r:embed="rId4"/>
                <a:stretch>
                  <a:fillRect b="-47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728499" y="3357326"/>
                <a:ext cx="6758151" cy="25735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2000" b="0" i="1" smtClean="0">
                        <a:latin typeface="Cambria Math" charset="0"/>
                      </a:rPr>
                      <m:t>  </m:t>
                    </m:r>
                    <m:r>
                      <a:rPr lang="en-US" altLang="zh-TW" sz="2000" b="0" i="1" smtClean="0">
                        <a:latin typeface="Cambria Math" charset="0"/>
                      </a:rPr>
                      <m:t>𝑓</m:t>
                    </m:r>
                    <m:d>
                      <m:dPr>
                        <m:ctrlPr>
                          <a:rPr lang="en-US" altLang="zh-TW" sz="2000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altLang="zh-TW" sz="2000" b="0" i="1" smtClean="0">
                            <a:latin typeface="Cambria Math" charset="0"/>
                          </a:rPr>
                          <m:t>𝑤</m:t>
                        </m:r>
                      </m:e>
                    </m:d>
                    <m:r>
                      <a:rPr lang="en-US" altLang="zh-TW" sz="2000" b="0" i="1" smtClean="0">
                        <a:latin typeface="Cambria Math" charset="0"/>
                      </a:rPr>
                      <m:t>= </m:t>
                    </m:r>
                    <m:f>
                      <m:fPr>
                        <m:ctrlPr>
                          <a:rPr lang="en-US" altLang="zh-TW" sz="2000" i="1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en-US" altLang="zh-TW" sz="2000" i="1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TW" sz="2000" b="1" i="1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  <m:sup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altLang="zh-TW" sz="2000" b="1" i="1"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altLang="zh-TW" sz="20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TW" sz="2000" i="1">
                        <a:latin typeface="Cambria Math" panose="02040503050406030204" pitchFamily="18" charset="0"/>
                      </a:rPr>
                      <m:t>𝐶</m:t>
                    </m:r>
                    <m:nary>
                      <m:naryPr>
                        <m:chr m:val="∑"/>
                        <m:supHide m:val="on"/>
                        <m:ctrlPr>
                          <a:rPr lang="en-US" altLang="zh-TW" sz="2000" i="1">
                            <a:latin typeface="Cambria Math" charset="0"/>
                          </a:rPr>
                        </m:ctrlPr>
                      </m:naryPr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func>
                          <m:funcPr>
                            <m:ctrlPr>
                              <a:rPr lang="en-US" altLang="zh-TW" sz="2000" i="1">
                                <a:latin typeface="Cambria Math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zh-TW" sz="2000">
                                <a:latin typeface="Cambria Math" panose="02040503050406030204" pitchFamily="18" charset="0"/>
                              </a:rPr>
                              <m:t>max</m:t>
                            </m:r>
                          </m:fName>
                          <m:e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(0, </m:t>
                            </m:r>
                          </m:e>
                        </m:func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1− </m:t>
                        </m:r>
                        <m:sSub>
                          <m:sSubPr>
                            <m:ctrlPr>
                              <a:rPr lang="en-US" altLang="zh-TW" sz="2000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TW" sz="2000">
                                <a:latin typeface="Cambria Math" panose="02040503050406030204" pitchFamily="18" charset="0"/>
                              </a:rPr>
                              <m:t>y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TW" sz="2000">
                                <a:latin typeface="Cambria Math" panose="02040503050406030204" pitchFamily="18" charset="0"/>
                              </a:rPr>
                              <m:t>i</m:t>
                            </m:r>
                          </m:sub>
                        </m:sSub>
                        <m:sSup>
                          <m:sSupPr>
                            <m:ctrlPr>
                              <a:rPr lang="en-US" altLang="zh-TW" sz="2000" i="1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altLang="zh-TW" sz="2000" b="1" i="1">
                                <a:latin typeface="Cambria Math" panose="02040503050406030204" pitchFamily="18" charset="0"/>
                              </a:rPr>
                              <m:t>𝐰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altLang="zh-TW" sz="2000">
                                <a:latin typeface="Cambria Math" panose="02040503050406030204" pitchFamily="18" charset="0"/>
                              </a:rPr>
                              <m:t>T</m:t>
                            </m:r>
                          </m:sup>
                        </m:sSup>
                        <m:sSub>
                          <m:sSubPr>
                            <m:ctrlPr>
                              <a:rPr lang="en-US" altLang="zh-TW" sz="2000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TW" sz="2000" b="1" i="1"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TW" sz="2000">
                                <a:latin typeface="Cambria Math" panose="02040503050406030204" pitchFamily="18" charset="0"/>
                              </a:rPr>
                              <m:t>i</m:t>
                            </m:r>
                          </m:sub>
                        </m:s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en-US" sz="2000" dirty="0"/>
                  <a:t> </a:t>
                </a:r>
                <a:endParaRPr lang="en-US" sz="2000" dirty="0" smtClean="0"/>
              </a:p>
              <a:p>
                <a:r>
                  <a:rPr lang="en-US" sz="2000" dirty="0" smtClean="0"/>
                  <a:t>  </a:t>
                </a:r>
                <a14:m>
                  <m:oMath xmlns:m="http://schemas.openxmlformats.org/officeDocument/2006/math">
                    <m:r>
                      <a:rPr lang="en-US" sz="2000" b="0" i="0" dirty="0" smtClean="0">
                        <a:latin typeface="Cambria Math" charset="0"/>
                      </a:rPr>
                      <m:t>           </m:t>
                    </m:r>
                    <m:r>
                      <a:rPr lang="en-US" sz="2000" i="1" dirty="0" smtClean="0">
                        <a:latin typeface="Cambria Math" charset="0"/>
                      </a:rPr>
                      <m:t>=</m:t>
                    </m:r>
                    <m:r>
                      <a:rPr lang="en-US" altLang="zh-TW" sz="2000" b="1" i="1" smtClean="0">
                        <a:latin typeface="Cambria Math" charset="0"/>
                      </a:rPr>
                      <m:t> </m:t>
                    </m:r>
                    <m:f>
                      <m:fPr>
                        <m:ctrlPr>
                          <a:rPr lang="en-US" altLang="zh-TW" sz="2000" b="1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altLang="zh-TW" sz="2000" b="1" i="1" smtClean="0">
                            <a:latin typeface="Cambria Math" charset="0"/>
                          </a:rPr>
                          <m:t>𝟏</m:t>
                        </m:r>
                      </m:num>
                      <m:den>
                        <m:r>
                          <a:rPr lang="en-US" altLang="zh-TW" sz="2000" b="1" i="1" smtClean="0">
                            <a:latin typeface="Cambria Math" charset="0"/>
                          </a:rPr>
                          <m:t>|</m:t>
                        </m:r>
                        <m:r>
                          <a:rPr lang="en-US" altLang="zh-TW" sz="2000" b="1" i="1" smtClean="0">
                            <a:latin typeface="Cambria Math" charset="0"/>
                          </a:rPr>
                          <m:t>𝑫</m:t>
                        </m:r>
                        <m:r>
                          <a:rPr lang="en-US" altLang="zh-TW" sz="2000" b="1" i="1" smtClean="0">
                            <a:latin typeface="Cambria Math" charset="0"/>
                          </a:rPr>
                          <m:t>|</m:t>
                        </m:r>
                      </m:den>
                    </m:f>
                    <m:r>
                      <a:rPr lang="en-US" altLang="zh-TW" sz="2000" b="0" i="1" smtClean="0">
                        <a:latin typeface="Cambria Math" charset="0"/>
                      </a:rPr>
                      <m:t> </m:t>
                    </m:r>
                    <m:nary>
                      <m:naryPr>
                        <m:chr m:val="∑"/>
                        <m:supHide m:val="on"/>
                        <m:ctrlPr>
                          <a:rPr lang="en-US" altLang="zh-TW" sz="2000" b="0" i="1" smtClean="0">
                            <a:latin typeface="Cambria Math" charset="0"/>
                          </a:rPr>
                        </m:ctrlPr>
                      </m:naryPr>
                      <m:sub>
                        <m:r>
                          <a:rPr lang="en-US" altLang="zh-TW" sz="2000" b="0" i="1" smtClean="0">
                            <a:latin typeface="Cambria Math" charset="0"/>
                          </a:rPr>
                          <m:t>𝑖</m:t>
                        </m:r>
                      </m:sub>
                      <m:sup/>
                      <m:e>
                        <m:r>
                          <a:rPr lang="en-US" altLang="zh-TW" sz="2000" b="0" i="1" smtClean="0">
                            <a:latin typeface="Cambria Math" charset="0"/>
                          </a:rPr>
                          <m:t>(</m:t>
                        </m:r>
                        <m:f>
                          <m:fPr>
                            <m:ctrlPr>
                              <a:rPr lang="en-US" altLang="zh-TW" sz="2000" i="1">
                                <a:latin typeface="Cambria Math" charset="0"/>
                              </a:rPr>
                            </m:ctrlPr>
                          </m:fPr>
                          <m:num>
                            <m:r>
                              <a:rPr lang="en-US" altLang="zh-TW" sz="2000" i="1">
                                <a:latin typeface="Cambria Math" charset="0"/>
                              </a:rPr>
                              <m:t> </m:t>
                            </m:r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sSup>
                          <m:sSupPr>
                            <m:ctrlPr>
                              <a:rPr lang="en-US" altLang="zh-TW" sz="2000" i="1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altLang="zh-TW" sz="2000" b="1" i="1"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p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altLang="zh-TW" sz="2000" b="1" i="1">
                            <a:latin typeface="Cambria Math" panose="02040503050406030204" pitchFamily="18" charset="0"/>
                          </a:rPr>
                          <m:t>𝒘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US" altLang="zh-TW" sz="2000" i="1">
                            <a:latin typeface="Cambria Math" charset="0"/>
                          </a:rPr>
                          <m:t>′</m:t>
                        </m:r>
                        <m:func>
                          <m:funcPr>
                            <m:ctrlPr>
                              <a:rPr lang="en-US" altLang="zh-TW" sz="2000" i="1">
                                <a:latin typeface="Cambria Math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zh-TW" sz="2000">
                                <a:latin typeface="Cambria Math" panose="02040503050406030204" pitchFamily="18" charset="0"/>
                              </a:rPr>
                              <m:t>max</m:t>
                            </m:r>
                          </m:fName>
                          <m:e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(0, </m:t>
                            </m:r>
                          </m:e>
                        </m:func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1− </m:t>
                        </m:r>
                        <m:sSub>
                          <m:sSubPr>
                            <m:ctrlPr>
                              <a:rPr lang="en-US" altLang="zh-TW" sz="2000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TW" sz="2000">
                                <a:latin typeface="Cambria Math" panose="02040503050406030204" pitchFamily="18" charset="0"/>
                              </a:rPr>
                              <m:t>y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TW" sz="2000">
                                <a:latin typeface="Cambria Math" panose="02040503050406030204" pitchFamily="18" charset="0"/>
                              </a:rPr>
                              <m:t>i</m:t>
                            </m:r>
                          </m:sub>
                        </m:sSub>
                        <m:sSup>
                          <m:sSupPr>
                            <m:ctrlPr>
                              <a:rPr lang="en-US" altLang="zh-TW" sz="2000" i="1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altLang="zh-TW" sz="2000" b="1" i="1">
                                <a:latin typeface="Cambria Math" panose="02040503050406030204" pitchFamily="18" charset="0"/>
                              </a:rPr>
                              <m:t>𝐰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altLang="zh-TW" sz="2000">
                                <a:latin typeface="Cambria Math" panose="02040503050406030204" pitchFamily="18" charset="0"/>
                              </a:rPr>
                              <m:t>T</m:t>
                            </m:r>
                          </m:sup>
                        </m:sSup>
                        <m:sSub>
                          <m:sSubPr>
                            <m:ctrlPr>
                              <a:rPr lang="en-US" altLang="zh-TW" sz="2000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TW" sz="2000" b="1" i="1"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TW" sz="2000">
                                <a:latin typeface="Cambria Math" panose="02040503050406030204" pitchFamily="18" charset="0"/>
                              </a:rPr>
                              <m:t>i</m:t>
                            </m:r>
                          </m:sub>
                        </m:sSub>
                        <m:r>
                          <a:rPr lang="en-US" altLang="zh-TW" sz="2000" b="0" i="1" smtClean="0">
                            <a:latin typeface="Cambria Math" charset="0"/>
                          </a:rPr>
                          <m:t>)</m:t>
                        </m:r>
                      </m:e>
                    </m:nary>
                    <m:r>
                      <a:rPr lang="en-US" altLang="zh-TW" sz="2000" b="0" i="1" smtClean="0">
                        <a:latin typeface="Cambria Math" charset="0"/>
                      </a:rPr>
                      <m:t>)</m:t>
                    </m:r>
                  </m:oMath>
                </a14:m>
                <a:endParaRPr lang="en-US" altLang="zh-TW" sz="2000" b="0" dirty="0" smtClean="0"/>
              </a:p>
              <a:p>
                <a:r>
                  <a:rPr lang="en-US" sz="2000" dirty="0" smtClean="0"/>
                  <a:t>            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charset="0"/>
                      </a:rPr>
                      <m:t>≡</m:t>
                    </m:r>
                    <m:f>
                      <m:fPr>
                        <m:ctrlPr>
                          <a:rPr lang="en-US" altLang="zh-TW" sz="2000" b="1" i="1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altLang="zh-TW" sz="2000" b="1" i="1">
                            <a:latin typeface="Cambria Math" charset="0"/>
                          </a:rPr>
                          <m:t>𝟏</m:t>
                        </m:r>
                      </m:num>
                      <m:den>
                        <m:d>
                          <m:dPr>
                            <m:begChr m:val="|"/>
                            <m:endChr m:val="|"/>
                            <m:ctrlPr>
                              <a:rPr lang="en-US" altLang="zh-TW" sz="2000" b="1" i="1"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altLang="zh-TW" sz="2000" b="1" i="1">
                                <a:latin typeface="Cambria Math" charset="0"/>
                              </a:rPr>
                              <m:t>𝑫</m:t>
                            </m:r>
                          </m:e>
                        </m:d>
                      </m:den>
                    </m:f>
                    <m:nary>
                      <m:naryPr>
                        <m:chr m:val="∑"/>
                        <m:supHide m:val="on"/>
                        <m:ctrlPr>
                          <a:rPr lang="en-US" altLang="zh-TW" sz="2000" b="0" i="1" smtClean="0">
                            <a:latin typeface="Cambria Math" charset="0"/>
                          </a:rPr>
                        </m:ctrlPr>
                      </m:naryPr>
                      <m:sub>
                        <m:r>
                          <a:rPr lang="en-US" altLang="zh-TW" sz="2000" b="0" i="1" smtClean="0">
                            <a:latin typeface="Cambria Math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2000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000" i="1"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n-US" sz="2000" i="1"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 charset="0"/>
                              </a:rPr>
                              <m:t>𝑤</m:t>
                            </m:r>
                          </m:e>
                        </m:d>
                      </m:e>
                    </m:nary>
                  </m:oMath>
                </a14:m>
                <a:r>
                  <a:rPr lang="en-US" sz="2000" dirty="0" smtClean="0"/>
                  <a:t/>
                </a:r>
                <a:br>
                  <a:rPr lang="en-US" sz="2000" dirty="0" smtClean="0"/>
                </a:br>
                <a14:m>
                  <m:oMath xmlns:m="http://schemas.openxmlformats.org/officeDocument/2006/math">
                    <m:r>
                      <a:rPr lang="en-US" sz="2000" b="0" i="0" smtClean="0">
                        <a:latin typeface="Cambria Math" charset="0"/>
                      </a:rPr>
                      <m:t>𝛻</m:t>
                    </m:r>
                    <m:r>
                      <a:rPr lang="en-US" sz="2000" b="0" i="1" smtClean="0">
                        <a:latin typeface="Cambria Math" charset="0"/>
                      </a:rPr>
                      <m:t>𝑓</m:t>
                    </m:r>
                    <m:d>
                      <m:dPr>
                        <m:ctrlPr>
                          <a:rPr lang="en-US" sz="2000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charset="0"/>
                          </a:rPr>
                          <m:t>𝑤</m:t>
                        </m:r>
                      </m:e>
                    </m:d>
                    <m:r>
                      <a:rPr lang="en-US" sz="2000" b="0" i="1" smtClean="0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charset="0"/>
                          </a:rPr>
                          <m:t>1</m:t>
                        </m:r>
                      </m:num>
                      <m:den>
                        <m:r>
                          <a:rPr lang="en-US" sz="2000" b="0" i="1" smtClean="0">
                            <a:latin typeface="Cambria Math" charset="0"/>
                          </a:rPr>
                          <m:t>|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𝐷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|</m:t>
                        </m:r>
                      </m:den>
                    </m:f>
                    <m:nary>
                      <m:naryPr>
                        <m:chr m:val="∑"/>
                        <m:supHide m:val="on"/>
                        <m:ctrlPr>
                          <a:rPr lang="en-US" sz="2000" b="0" i="1" smtClean="0">
                            <a:latin typeface="Cambria Math" charset="0"/>
                          </a:rPr>
                        </m:ctrlPr>
                      </m:naryPr>
                      <m:sub>
                        <m:r>
                          <a:rPr lang="en-US" sz="2000" b="0" i="1" smtClean="0">
                            <a:latin typeface="Cambria Math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2000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000" b="0" i="0" smtClean="0">
                                <a:latin typeface="Cambria Math" charset="0"/>
                              </a:rPr>
                              <m:t>𝛻</m:t>
                            </m:r>
                            <m:r>
                              <a:rPr lang="en-US" sz="2000" b="0" i="1" smtClean="0">
                                <a:latin typeface="Cambria Math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charset="0"/>
                          </a:rPr>
                          <m:t>(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𝑤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en-US" sz="2000" dirty="0" smtClean="0"/>
                  <a:t>  </a:t>
                </a:r>
                <a:endParaRPr lang="en-US" sz="2000" dirty="0"/>
              </a:p>
              <a:p>
                <a:r>
                  <a:rPr lang="en-US" sz="2000" dirty="0"/>
                  <a:t>            </a:t>
                </a:r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499" y="3357326"/>
                <a:ext cx="6758151" cy="2573590"/>
              </a:xfrm>
              <a:prstGeom prst="rect">
                <a:avLst/>
              </a:prstGeom>
              <a:blipFill rotWithShape="0">
                <a:blip r:embed="rId5"/>
                <a:stretch>
                  <a:fillRect l="-632" t="-16588" b="-2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992937" y="3172757"/>
                <a:ext cx="1252009" cy="27699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3C58AD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𝐶</m:t>
                          </m:r>
                        </m:e>
                        <m:sup>
                          <m:r>
                            <a:rPr lang="en-US" b="0" i="1" smtClean="0">
                              <a:latin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𝐷</m:t>
                          </m:r>
                        </m:e>
                      </m:d>
                      <m:r>
                        <a:rPr lang="en-US" b="0" i="1" smtClean="0">
                          <a:latin typeface="Cambria Math" charset="0"/>
                        </a:rPr>
                        <m:t>×</m:t>
                      </m:r>
                      <m:r>
                        <a:rPr lang="en-US" b="0" i="1" smtClean="0">
                          <a:latin typeface="Cambria Math" charset="0"/>
                        </a:rPr>
                        <m:t>𝐶</m:t>
                      </m:r>
                      <m:r>
                        <a:rPr lang="en-US" b="0" i="1" smtClean="0"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2937" y="3172757"/>
                <a:ext cx="1252009" cy="276999"/>
              </a:xfrm>
              <a:prstGeom prst="rect">
                <a:avLst/>
              </a:prstGeom>
              <a:blipFill rotWithShape="0">
                <a:blip r:embed="rId6"/>
                <a:stretch>
                  <a:fillRect l="-3382" t="-135417" r="-6763" b="-166667"/>
                </a:stretch>
              </a:blipFill>
              <a:ln>
                <a:solidFill>
                  <a:srgbClr val="3C58AD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22460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Stochastic gradient descent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r>
              <a:rPr lang="en-US" dirty="0" smtClean="0"/>
              <a:t>Approximate the true gradient by </a:t>
            </a:r>
            <a:r>
              <a:rPr lang="en-US" dirty="0"/>
              <a:t>a gradient at a single </a:t>
            </a:r>
            <a:r>
              <a:rPr lang="en-US" dirty="0" smtClean="0"/>
              <a:t>example at a time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CS6501 Lecture 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82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812582" y="1217775"/>
                <a:ext cx="6758151" cy="24066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2000" b="0" i="1" smtClean="0">
                        <a:latin typeface="Cambria Math" charset="0"/>
                      </a:rPr>
                      <m:t>  </m:t>
                    </m:r>
                    <m:r>
                      <a:rPr lang="en-US" altLang="zh-TW" sz="2000" b="0" i="1" smtClean="0">
                        <a:latin typeface="Cambria Math" charset="0"/>
                      </a:rPr>
                      <m:t>𝑓</m:t>
                    </m:r>
                    <m:d>
                      <m:dPr>
                        <m:ctrlPr>
                          <a:rPr lang="en-US" altLang="zh-TW" sz="2000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altLang="zh-TW" sz="2000" b="0" i="1" smtClean="0">
                            <a:latin typeface="Cambria Math" charset="0"/>
                          </a:rPr>
                          <m:t>𝑤</m:t>
                        </m:r>
                      </m:e>
                    </m:d>
                    <m:r>
                      <a:rPr lang="en-US" altLang="zh-TW" sz="2000" b="0" i="1" smtClean="0">
                        <a:latin typeface="Cambria Math" charset="0"/>
                      </a:rPr>
                      <m:t>= </m:t>
                    </m:r>
                    <m:f>
                      <m:fPr>
                        <m:ctrlPr>
                          <a:rPr lang="en-US" altLang="zh-TW" sz="2000" i="1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en-US" altLang="zh-TW" sz="2000" i="1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TW" sz="2000" b="1" i="1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  <m:sup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altLang="zh-TW" sz="2000" b="1" i="1"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altLang="zh-TW" sz="20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TW" sz="2000" i="1">
                        <a:latin typeface="Cambria Math" panose="02040503050406030204" pitchFamily="18" charset="0"/>
                      </a:rPr>
                      <m:t>𝐶</m:t>
                    </m:r>
                    <m:nary>
                      <m:naryPr>
                        <m:chr m:val="∑"/>
                        <m:supHide m:val="on"/>
                        <m:ctrlPr>
                          <a:rPr lang="en-US" altLang="zh-TW" sz="2000" i="1">
                            <a:latin typeface="Cambria Math" charset="0"/>
                          </a:rPr>
                        </m:ctrlPr>
                      </m:naryPr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func>
                          <m:funcPr>
                            <m:ctrlPr>
                              <a:rPr lang="en-US" altLang="zh-TW" sz="2000" i="1">
                                <a:latin typeface="Cambria Math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zh-TW" sz="2000">
                                <a:latin typeface="Cambria Math" panose="02040503050406030204" pitchFamily="18" charset="0"/>
                              </a:rPr>
                              <m:t>max</m:t>
                            </m:r>
                          </m:fName>
                          <m:e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(0, </m:t>
                            </m:r>
                          </m:e>
                        </m:func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1− </m:t>
                        </m:r>
                        <m:sSub>
                          <m:sSubPr>
                            <m:ctrlPr>
                              <a:rPr lang="en-US" altLang="zh-TW" sz="2000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TW" sz="2000">
                                <a:latin typeface="Cambria Math" panose="02040503050406030204" pitchFamily="18" charset="0"/>
                              </a:rPr>
                              <m:t>y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TW" sz="2000">
                                <a:latin typeface="Cambria Math" panose="02040503050406030204" pitchFamily="18" charset="0"/>
                              </a:rPr>
                              <m:t>i</m:t>
                            </m:r>
                          </m:sub>
                        </m:sSub>
                        <m:sSup>
                          <m:sSupPr>
                            <m:ctrlPr>
                              <a:rPr lang="en-US" altLang="zh-TW" sz="2000" i="1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altLang="zh-TW" sz="2000" b="1" i="1">
                                <a:latin typeface="Cambria Math" panose="02040503050406030204" pitchFamily="18" charset="0"/>
                              </a:rPr>
                              <m:t>𝐰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altLang="zh-TW" sz="2000">
                                <a:latin typeface="Cambria Math" panose="02040503050406030204" pitchFamily="18" charset="0"/>
                              </a:rPr>
                              <m:t>T</m:t>
                            </m:r>
                          </m:sup>
                        </m:sSup>
                        <m:sSub>
                          <m:sSubPr>
                            <m:ctrlPr>
                              <a:rPr lang="en-US" altLang="zh-TW" sz="2000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TW" sz="2000" b="1" i="1"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TW" sz="2000">
                                <a:latin typeface="Cambria Math" panose="02040503050406030204" pitchFamily="18" charset="0"/>
                              </a:rPr>
                              <m:t>i</m:t>
                            </m:r>
                          </m:sub>
                        </m:s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en-US" sz="2000" dirty="0"/>
                  <a:t> </a:t>
                </a:r>
                <a:endParaRPr lang="en-US" sz="2000" dirty="0" smtClean="0"/>
              </a:p>
              <a:p>
                <a:r>
                  <a:rPr lang="en-US" sz="2000" dirty="0" smtClean="0"/>
                  <a:t>  </a:t>
                </a:r>
                <a14:m>
                  <m:oMath xmlns:m="http://schemas.openxmlformats.org/officeDocument/2006/math">
                    <m:r>
                      <a:rPr lang="en-US" sz="2000" b="0" i="0" dirty="0" smtClean="0">
                        <a:latin typeface="Cambria Math" charset="0"/>
                      </a:rPr>
                      <m:t>           </m:t>
                    </m:r>
                    <m:r>
                      <a:rPr lang="en-US" sz="2000" i="1" dirty="0" smtClean="0">
                        <a:latin typeface="Cambria Math" charset="0"/>
                      </a:rPr>
                      <m:t>=</m:t>
                    </m:r>
                    <m:r>
                      <a:rPr lang="en-US" altLang="zh-TW" sz="2000" b="1" i="1" smtClean="0">
                        <a:latin typeface="Cambria Math" charset="0"/>
                      </a:rPr>
                      <m:t> </m:t>
                    </m:r>
                    <m:f>
                      <m:fPr>
                        <m:ctrlPr>
                          <a:rPr lang="en-US" altLang="zh-TW" sz="2000" b="1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altLang="zh-TW" sz="2000" b="1" i="1" smtClean="0">
                            <a:latin typeface="Cambria Math" charset="0"/>
                          </a:rPr>
                          <m:t>𝟏</m:t>
                        </m:r>
                      </m:num>
                      <m:den>
                        <m:r>
                          <a:rPr lang="en-US" altLang="zh-TW" sz="2000" b="1" i="1" smtClean="0">
                            <a:latin typeface="Cambria Math" charset="0"/>
                          </a:rPr>
                          <m:t>|</m:t>
                        </m:r>
                        <m:r>
                          <a:rPr lang="en-US" altLang="zh-TW" sz="2000" b="1" i="1" smtClean="0">
                            <a:latin typeface="Cambria Math" charset="0"/>
                          </a:rPr>
                          <m:t>𝑫</m:t>
                        </m:r>
                        <m:r>
                          <a:rPr lang="en-US" altLang="zh-TW" sz="2000" b="1" i="1" smtClean="0">
                            <a:latin typeface="Cambria Math" charset="0"/>
                          </a:rPr>
                          <m:t>|</m:t>
                        </m:r>
                      </m:den>
                    </m:f>
                    <m:r>
                      <a:rPr lang="en-US" altLang="zh-TW" sz="2000" b="0" i="1" smtClean="0">
                        <a:latin typeface="Cambria Math" charset="0"/>
                      </a:rPr>
                      <m:t> </m:t>
                    </m:r>
                    <m:nary>
                      <m:naryPr>
                        <m:chr m:val="∑"/>
                        <m:supHide m:val="on"/>
                        <m:ctrlPr>
                          <a:rPr lang="en-US" altLang="zh-TW" sz="2000" b="0" i="1" smtClean="0">
                            <a:latin typeface="Cambria Math" charset="0"/>
                          </a:rPr>
                        </m:ctrlPr>
                      </m:naryPr>
                      <m:sub>
                        <m:r>
                          <a:rPr lang="en-US" altLang="zh-TW" sz="2000" b="0" i="1" smtClean="0">
                            <a:latin typeface="Cambria Math" charset="0"/>
                          </a:rPr>
                          <m:t>𝑖</m:t>
                        </m:r>
                      </m:sub>
                      <m:sup/>
                      <m:e>
                        <m:r>
                          <a:rPr lang="en-US" altLang="zh-TW" sz="2000" b="0" i="1" smtClean="0">
                            <a:latin typeface="Cambria Math" charset="0"/>
                          </a:rPr>
                          <m:t>(</m:t>
                        </m:r>
                        <m:f>
                          <m:fPr>
                            <m:ctrlPr>
                              <a:rPr lang="en-US" altLang="zh-TW" sz="2000" i="1">
                                <a:latin typeface="Cambria Math" charset="0"/>
                              </a:rPr>
                            </m:ctrlPr>
                          </m:fPr>
                          <m:num>
                            <m:r>
                              <a:rPr lang="en-US" altLang="zh-TW" sz="2000" i="1">
                                <a:latin typeface="Cambria Math" charset="0"/>
                              </a:rPr>
                              <m:t> </m:t>
                            </m:r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sSup>
                          <m:sSupPr>
                            <m:ctrlPr>
                              <a:rPr lang="en-US" altLang="zh-TW" sz="2000" i="1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altLang="zh-TW" sz="2000" b="1" i="1"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p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altLang="zh-TW" sz="2000" b="1" i="1">
                            <a:latin typeface="Cambria Math" panose="02040503050406030204" pitchFamily="18" charset="0"/>
                          </a:rPr>
                          <m:t>𝒘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US" altLang="zh-TW" sz="2000" i="1">
                            <a:latin typeface="Cambria Math" charset="0"/>
                          </a:rPr>
                          <m:t>′</m:t>
                        </m:r>
                        <m:func>
                          <m:funcPr>
                            <m:ctrlPr>
                              <a:rPr lang="en-US" altLang="zh-TW" sz="2000" i="1">
                                <a:latin typeface="Cambria Math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zh-TW" sz="2000">
                                <a:latin typeface="Cambria Math" panose="02040503050406030204" pitchFamily="18" charset="0"/>
                              </a:rPr>
                              <m:t>max</m:t>
                            </m:r>
                          </m:fName>
                          <m:e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(0, </m:t>
                            </m:r>
                          </m:e>
                        </m:func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1− </m:t>
                        </m:r>
                        <m:sSub>
                          <m:sSubPr>
                            <m:ctrlPr>
                              <a:rPr lang="en-US" altLang="zh-TW" sz="2000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TW" sz="2000">
                                <a:latin typeface="Cambria Math" panose="02040503050406030204" pitchFamily="18" charset="0"/>
                              </a:rPr>
                              <m:t>y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TW" sz="2000">
                                <a:latin typeface="Cambria Math" panose="02040503050406030204" pitchFamily="18" charset="0"/>
                              </a:rPr>
                              <m:t>i</m:t>
                            </m:r>
                          </m:sub>
                        </m:sSub>
                        <m:sSup>
                          <m:sSupPr>
                            <m:ctrlPr>
                              <a:rPr lang="en-US" altLang="zh-TW" sz="2000" i="1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altLang="zh-TW" sz="2000" b="1" i="1">
                                <a:latin typeface="Cambria Math" panose="02040503050406030204" pitchFamily="18" charset="0"/>
                              </a:rPr>
                              <m:t>𝐰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altLang="zh-TW" sz="2000">
                                <a:latin typeface="Cambria Math" panose="02040503050406030204" pitchFamily="18" charset="0"/>
                              </a:rPr>
                              <m:t>T</m:t>
                            </m:r>
                          </m:sup>
                        </m:sSup>
                        <m:sSub>
                          <m:sSubPr>
                            <m:ctrlPr>
                              <a:rPr lang="en-US" altLang="zh-TW" sz="2000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TW" sz="2000" b="1" i="1"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TW" sz="2000">
                                <a:latin typeface="Cambria Math" panose="02040503050406030204" pitchFamily="18" charset="0"/>
                              </a:rPr>
                              <m:t>i</m:t>
                            </m:r>
                          </m:sub>
                        </m:sSub>
                        <m:r>
                          <a:rPr lang="en-US" altLang="zh-TW" sz="2000" b="0" i="1" smtClean="0">
                            <a:latin typeface="Cambria Math" charset="0"/>
                          </a:rPr>
                          <m:t>)</m:t>
                        </m:r>
                      </m:e>
                    </m:nary>
                    <m:r>
                      <a:rPr lang="en-US" altLang="zh-TW" sz="2000" b="0" i="1" smtClean="0">
                        <a:latin typeface="Cambria Math" charset="0"/>
                      </a:rPr>
                      <m:t>)</m:t>
                    </m:r>
                  </m:oMath>
                </a14:m>
                <a:endParaRPr lang="en-US" altLang="zh-TW" sz="2000" b="0" dirty="0" smtClean="0"/>
              </a:p>
              <a:p>
                <a:r>
                  <a:rPr lang="en-US" sz="2000" dirty="0" smtClean="0"/>
                  <a:t>            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charset="0"/>
                      </a:rPr>
                      <m:t>≡  </m:t>
                    </m:r>
                    <m:sSub>
                      <m:sSubPr>
                        <m:ctrlPr>
                          <a:rPr lang="en-US" sz="20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charset="0"/>
                          </a:rPr>
                          <m:t>𝑓</m:t>
                        </m:r>
                      </m:e>
                      <m:sub>
                        <m:r>
                          <a:rPr lang="en-US" sz="2000" b="0" i="1" smtClean="0">
                            <a:latin typeface="Cambria Math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sz="2000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charset="0"/>
                          </a:rPr>
                          <m:t>𝑤</m:t>
                        </m:r>
                      </m:e>
                    </m:d>
                  </m:oMath>
                </a14:m>
                <a:r>
                  <a:rPr lang="en-US" sz="2000" dirty="0" smtClean="0"/>
                  <a:t/>
                </a:r>
                <a:br>
                  <a:rPr lang="en-US" sz="2000" dirty="0" smtClean="0"/>
                </a:br>
                <a14:m>
                  <m:oMath xmlns:m="http://schemas.openxmlformats.org/officeDocument/2006/math">
                    <m:r>
                      <a:rPr lang="en-US" sz="2000" b="0" i="0" smtClean="0">
                        <a:latin typeface="Cambria Math" charset="0"/>
                      </a:rPr>
                      <m:t>𝛻</m:t>
                    </m:r>
                    <m:r>
                      <a:rPr lang="en-US" sz="2000" b="0" i="1" smtClean="0">
                        <a:latin typeface="Cambria Math" charset="0"/>
                      </a:rPr>
                      <m:t>𝑓</m:t>
                    </m:r>
                    <m:d>
                      <m:dPr>
                        <m:ctrlPr>
                          <a:rPr lang="en-US" sz="2000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charset="0"/>
                          </a:rPr>
                          <m:t>𝑤</m:t>
                        </m:r>
                      </m:e>
                    </m:d>
                    <m:r>
                      <a:rPr lang="en-US" sz="2000" b="0" i="1" smtClean="0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charset="0"/>
                          </a:rPr>
                          <m:t>1</m:t>
                        </m:r>
                      </m:num>
                      <m:den>
                        <m:r>
                          <a:rPr lang="en-US" sz="2000" b="0" i="1" smtClean="0">
                            <a:latin typeface="Cambria Math" charset="0"/>
                          </a:rPr>
                          <m:t>|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𝐷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|</m:t>
                        </m:r>
                      </m:den>
                    </m:f>
                    <m:nary>
                      <m:naryPr>
                        <m:chr m:val="∑"/>
                        <m:supHide m:val="on"/>
                        <m:ctrlPr>
                          <a:rPr lang="en-US" sz="2000" b="0" i="1" smtClean="0">
                            <a:latin typeface="Cambria Math" charset="0"/>
                          </a:rPr>
                        </m:ctrlPr>
                      </m:naryPr>
                      <m:sub>
                        <m:r>
                          <a:rPr lang="en-US" sz="2000" b="0" i="1" smtClean="0">
                            <a:latin typeface="Cambria Math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2000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000" b="0" i="0" smtClean="0">
                                <a:latin typeface="Cambria Math" charset="0"/>
                              </a:rPr>
                              <m:t>𝛻</m:t>
                            </m:r>
                            <m:r>
                              <a:rPr lang="en-US" sz="2000" b="0" i="1" smtClean="0">
                                <a:latin typeface="Cambria Math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charset="0"/>
                          </a:rPr>
                          <m:t>(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𝑤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)</m:t>
                        </m:r>
                      </m:e>
                    </m:nary>
                    <m:r>
                      <a:rPr lang="en-US" sz="2000" b="0" i="1" smtClean="0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sz="20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charset="0"/>
                          </a:rPr>
                          <m:t>𝐸</m:t>
                        </m:r>
                      </m:e>
                      <m:sub>
                        <m:r>
                          <a:rPr lang="en-US" sz="2000" b="0" i="1" smtClean="0">
                            <a:latin typeface="Cambria Math" charset="0"/>
                          </a:rPr>
                          <m:t>𝑖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~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𝐷</m:t>
                        </m:r>
                      </m:sub>
                    </m:sSub>
                    <m:r>
                      <a:rPr lang="en-US" sz="2000" b="0" i="0" smtClean="0">
                        <a:latin typeface="Cambria Math" charset="0"/>
                      </a:rPr>
                      <m:t>𝛻</m:t>
                    </m:r>
                    <m:sSub>
                      <m:sSubPr>
                        <m:ctrlPr>
                          <a:rPr lang="en-US" sz="20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charset="0"/>
                          </a:rPr>
                          <m:t>𝑓</m:t>
                        </m:r>
                      </m:e>
                      <m:sub>
                        <m:r>
                          <a:rPr lang="en-US" sz="2000" b="0" i="1" smtClean="0">
                            <a:latin typeface="Cambria Math" charset="0"/>
                          </a:rPr>
                          <m:t>𝑖</m:t>
                        </m:r>
                      </m:sub>
                    </m:sSub>
                    <m:r>
                      <a:rPr lang="en-US" sz="2000" b="0" i="1" smtClean="0">
                        <a:latin typeface="Cambria Math" charset="0"/>
                      </a:rPr>
                      <m:t>(</m:t>
                    </m:r>
                    <m:r>
                      <a:rPr lang="en-US" sz="2000" b="0" i="1" smtClean="0">
                        <a:latin typeface="Cambria Math" charset="0"/>
                      </a:rPr>
                      <m:t>𝑤</m:t>
                    </m:r>
                    <m:r>
                      <a:rPr lang="en-US" sz="2000" b="0" i="1" smtClean="0"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2000" dirty="0" smtClean="0"/>
                  <a:t>  </a:t>
                </a:r>
                <a:endParaRPr lang="en-US" sz="2000" dirty="0"/>
              </a:p>
              <a:p>
                <a:r>
                  <a:rPr lang="en-US" sz="2000" dirty="0"/>
                  <a:t>            </a:t>
                </a:r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582" y="1217775"/>
                <a:ext cx="6758151" cy="2406621"/>
              </a:xfrm>
              <a:prstGeom prst="rect">
                <a:avLst/>
              </a:prstGeom>
              <a:blipFill rotWithShape="0">
                <a:blip r:embed="rId2"/>
                <a:stretch>
                  <a:fillRect l="-541" t="-17722" b="-2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AutoShape 4" descr="\displaystyle i=1,2,...,n}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318419" y="4327664"/>
                <a:ext cx="5144422" cy="1292662"/>
              </a:xfrm>
              <a:prstGeom prst="rect">
                <a:avLst/>
              </a:prstGeom>
              <a:noFill/>
              <a:ln w="38100">
                <a:solidFill>
                  <a:schemeClr val="accent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600" dirty="0" smtClean="0"/>
                  <a:t>Repeat until converge:</a:t>
                </a:r>
              </a:p>
              <a:p>
                <a:r>
                  <a:rPr lang="en-US" sz="2600" dirty="0" smtClean="0"/>
                  <a:t>   Randomly pick one sample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latin typeface="Cambria Math" charset="0"/>
                      </a:rPr>
                      <m:t>(</m:t>
                    </m:r>
                    <m:sSub>
                      <m:sSubPr>
                        <m:ctrlPr>
                          <a:rPr lang="en-US" sz="26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en-US" sz="2600" b="0" i="1" smtClean="0">
                            <a:latin typeface="Cambria Math" charset="0"/>
                          </a:rPr>
                          <m:t>𝑖</m:t>
                        </m:r>
                      </m:sub>
                    </m:sSub>
                    <m:r>
                      <a:rPr lang="en-US" sz="2600" b="0" i="1" smtClean="0">
                        <a:latin typeface="Cambria Math" charset="0"/>
                      </a:rPr>
                      <m:t>,</m:t>
                    </m:r>
                    <m:sSub>
                      <m:sSubPr>
                        <m:ctrlPr>
                          <a:rPr lang="en-US" sz="26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latin typeface="Cambria Math" charset="0"/>
                          </a:rPr>
                          <m:t>𝑦</m:t>
                        </m:r>
                      </m:e>
                      <m:sub>
                        <m:r>
                          <a:rPr lang="en-US" sz="2600" b="0" i="1" smtClean="0">
                            <a:latin typeface="Cambria Math" charset="0"/>
                          </a:rPr>
                          <m:t>𝑖</m:t>
                        </m:r>
                      </m:sub>
                    </m:sSub>
                    <m:r>
                      <a:rPr lang="en-US" sz="2600" b="0" i="1" smtClean="0"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2600" dirty="0" smtClean="0"/>
                  <a:t> </a:t>
                </a:r>
              </a:p>
              <a:p>
                <a:r>
                  <a:rPr lang="en-US" sz="2600" dirty="0" smtClean="0"/>
                  <a:t>   Update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600" b="0" i="0" smtClean="0">
                        <a:latin typeface="Cambria Math" charset="0"/>
                      </a:rPr>
                      <m:t>w</m:t>
                    </m:r>
                    <m:r>
                      <a:rPr lang="en-US" sz="2600" b="0" i="1" smtClean="0">
                        <a:latin typeface="Cambria Math" charset="0"/>
                      </a:rPr>
                      <m:t>←</m:t>
                    </m:r>
                    <m:r>
                      <m:rPr>
                        <m:sty m:val="p"/>
                      </m:rPr>
                      <a:rPr lang="en-US" sz="2600" b="0" i="0" smtClean="0">
                        <a:latin typeface="Cambria Math" charset="0"/>
                      </a:rPr>
                      <m:t>w</m:t>
                    </m:r>
                    <m:r>
                      <a:rPr lang="en-US" sz="2600" b="0" i="0" smtClean="0">
                        <a:latin typeface="Cambria Math" charset="0"/>
                      </a:rPr>
                      <m:t>−</m:t>
                    </m:r>
                    <m:r>
                      <a:rPr lang="en-US" sz="2600" b="0" i="1" smtClean="0">
                        <a:latin typeface="Cambria Math" charset="0"/>
                      </a:rPr>
                      <m:t>𝜂</m:t>
                    </m:r>
                    <m:r>
                      <a:rPr lang="en-US" sz="2600">
                        <a:latin typeface="Cambria Math" charset="0"/>
                      </a:rPr>
                      <m:t>𝛻</m:t>
                    </m:r>
                    <m:sSub>
                      <m:sSubPr>
                        <m:ctrlPr>
                          <a:rPr lang="en-US" sz="26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600" b="0" i="0" smtClean="0">
                            <a:latin typeface="Cambria Math" charset="0"/>
                          </a:rPr>
                          <m:t>f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600" b="0" i="0" smtClean="0">
                            <a:latin typeface="Cambria Math" charset="0"/>
                          </a:rPr>
                          <m:t>i</m:t>
                        </m:r>
                      </m:sub>
                    </m:sSub>
                    <m:r>
                      <a:rPr lang="en-US" sz="2600" b="0" i="0" smtClean="0">
                        <a:latin typeface="Cambria Math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600" b="0" i="0" smtClean="0">
                        <a:latin typeface="Cambria Math" charset="0"/>
                      </a:rPr>
                      <m:t>w</m:t>
                    </m:r>
                    <m:r>
                      <a:rPr lang="en-US" sz="2600" b="0" i="0" smtClean="0">
                        <a:latin typeface="Cambria Math" charset="0"/>
                      </a:rPr>
                      <m:t>)</m:t>
                    </m:r>
                  </m:oMath>
                </a14:m>
                <a:endParaRPr lang="en-US" sz="26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8419" y="4327664"/>
                <a:ext cx="5144422" cy="1292662"/>
              </a:xfrm>
              <a:prstGeom prst="rect">
                <a:avLst/>
              </a:prstGeom>
              <a:blipFill rotWithShape="0">
                <a:blip r:embed="rId3"/>
                <a:stretch>
                  <a:fillRect l="-1765" t="-2294" b="-9633"/>
                </a:stretch>
              </a:blipFill>
              <a:ln w="3810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09463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8084426" cy="673260"/>
          </a:xfrm>
        </p:spPr>
        <p:txBody>
          <a:bodyPr>
            <a:normAutofit/>
          </a:bodyPr>
          <a:lstStyle/>
          <a:p>
            <a:r>
              <a:rPr lang="en-US" dirty="0" smtClean="0"/>
              <a:t>Stochastic Sub-gradient Descent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CS6501 Lecture 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83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 </a:t>
            </a:r>
          </a:p>
          <a:p>
            <a:r>
              <a:rPr lang="en-US" dirty="0"/>
              <a:t> </a:t>
            </a:r>
            <a:endParaRPr lang="en-US" dirty="0" smtClean="0"/>
          </a:p>
          <a:p>
            <a:r>
              <a:rPr lang="en-US" dirty="0"/>
              <a:t> </a:t>
            </a:r>
            <a:endParaRPr lang="en-US" dirty="0" smtClean="0"/>
          </a:p>
          <a:p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 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Placeholder 8"/>
              <p:cNvSpPr>
                <a:spLocks noGrp="1"/>
              </p:cNvSpPr>
              <p:nvPr>
                <p:ph type="body" sz="quarter" idx="14"/>
              </p:nvPr>
            </p:nvSpPr>
            <p:spPr/>
            <p:txBody>
              <a:bodyPr/>
              <a:lstStyle/>
              <a:p>
                <a:r>
                  <a:rPr lang="en-US" spc="-150" dirty="0" smtClean="0">
                    <a:solidFill>
                      <a:srgbClr val="3C58AD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Initialize</a:t>
                </a:r>
                <a:r>
                  <a:rPr lang="en-US" dirty="0" smtClean="0">
                    <a:solidFill>
                      <a:srgbClr val="3C58AD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←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1" i="1" smtClean="0">
                            <a:latin typeface="Cambria Math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endParaRPr lang="en-US" b="1" dirty="0" smtClean="0"/>
              </a:p>
              <a:p>
                <a:r>
                  <a:rPr lang="en-US" spc="-150" dirty="0" smtClean="0">
                    <a:solidFill>
                      <a:srgbClr val="3C58AD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For </a:t>
                </a:r>
                <a:r>
                  <a:rPr lang="en-US" spc="-150" dirty="0" smtClean="0">
                    <a:latin typeface="Consolas" panose="020B0609020204030204" pitchFamily="49" charset="0"/>
                    <a:cs typeface="Consolas" panose="020B0609020204030204" pitchFamily="49" charset="0"/>
                  </a:rPr>
                  <a:t>epoch </a:t>
                </a:r>
                <a14:m>
                  <m:oMath xmlns:m="http://schemas.openxmlformats.org/officeDocument/2006/math">
                    <m:r>
                      <a:rPr lang="en-US" b="0" i="1" spc="-150" smtClean="0"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1…</m:t>
                    </m:r>
                    <m:r>
                      <a:rPr lang="en-US" b="0" i="1" spc="-150" smtClean="0"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𝑇</m:t>
                    </m:r>
                  </m:oMath>
                </a14:m>
                <a:r>
                  <a:rPr lang="en-US" spc="-150" dirty="0" smtClean="0">
                    <a:latin typeface="Consolas" panose="020B0609020204030204" pitchFamily="49" charset="0"/>
                    <a:cs typeface="Consolas" panose="020B0609020204030204" pitchFamily="49" charset="0"/>
                  </a:rPr>
                  <a:t>:</a:t>
                </a:r>
              </a:p>
              <a:p>
                <a:r>
                  <a:rPr lang="en-US" spc="-150" dirty="0">
                    <a:latin typeface="Consolas" panose="020B0609020204030204" pitchFamily="49" charset="0"/>
                    <a:cs typeface="Consolas" panose="020B0609020204030204" pitchFamily="49" charset="0"/>
                  </a:rPr>
                  <a:t>	</a:t>
                </a:r>
                <a:r>
                  <a:rPr lang="en-US" spc="-150" dirty="0" smtClean="0">
                    <a:solidFill>
                      <a:srgbClr val="3C58AD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For</a:t>
                </a:r>
                <a:r>
                  <a:rPr lang="en-US" spc="-150" dirty="0" smtClean="0">
                    <a:latin typeface="Consolas" panose="020B0609020204030204" pitchFamily="49" charset="0"/>
                    <a:cs typeface="Consolas" panose="020B0609020204030204" pitchFamily="49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pc="-150" smtClean="0"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(</m:t>
                    </m:r>
                    <m:r>
                      <a:rPr lang="en-US" b="1" i="1" spc="-150" smtClean="0"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𝒙</m:t>
                    </m:r>
                    <m:r>
                      <a:rPr lang="en-US" b="0" i="1" spc="-150" smtClean="0"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,</m:t>
                    </m:r>
                    <m:r>
                      <a:rPr lang="en-US" b="0" i="1" spc="-150" smtClean="0"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𝑦</m:t>
                    </m:r>
                    <m:r>
                      <a:rPr lang="en-US" b="0" i="1" spc="-150" smtClean="0"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)</m:t>
                    </m:r>
                  </m:oMath>
                </a14:m>
                <a:r>
                  <a:rPr lang="en-US" spc="-150" dirty="0" smtClean="0">
                    <a:latin typeface="Consolas" panose="020B0609020204030204" pitchFamily="49" charset="0"/>
                    <a:cs typeface="Consolas" panose="020B0609020204030204" pitchFamily="49" charset="0"/>
                  </a:rPr>
                  <a:t> </a:t>
                </a:r>
                <a:r>
                  <a:rPr lang="en-US" spc="-150" dirty="0" smtClean="0">
                    <a:solidFill>
                      <a:srgbClr val="3C58AD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in</a:t>
                </a:r>
                <a:r>
                  <a:rPr lang="en-US" spc="-150" dirty="0" smtClean="0">
                    <a:latin typeface="Consolas" panose="020B0609020204030204" pitchFamily="49" charset="0"/>
                    <a:cs typeface="Consolas" panose="020B0609020204030204" pitchFamily="49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𝒟</m:t>
                    </m:r>
                  </m:oMath>
                </a14:m>
                <a:r>
                  <a:rPr lang="en-US" spc="-150" dirty="0" smtClean="0">
                    <a:latin typeface="Consolas" panose="020B0609020204030204" pitchFamily="49" charset="0"/>
                    <a:cs typeface="Consolas" panose="020B0609020204030204" pitchFamily="49" charset="0"/>
                  </a:rPr>
                  <a:t>:</a:t>
                </a:r>
              </a:p>
              <a:p>
                <a:r>
                  <a:rPr lang="en-US" spc="-150" dirty="0" smtClean="0">
                    <a:latin typeface="Consolas" panose="020B0609020204030204" pitchFamily="49" charset="0"/>
                    <a:cs typeface="Consolas" panose="020B0609020204030204" pitchFamily="49" charset="0"/>
                  </a:rPr>
                  <a:t>		Update </a:t>
                </a:r>
                <a14:m>
                  <m:oMath xmlns:m="http://schemas.openxmlformats.org/officeDocument/2006/math">
                    <m:r>
                      <a:rPr lang="en-US" b="0" i="1" spc="-150" smtClean="0">
                        <a:latin typeface="Cambria Math" charset="0"/>
                        <a:cs typeface="Consolas" panose="020B0609020204030204" pitchFamily="49" charset="0"/>
                      </a:rPr>
                      <m:t>𝑤</m:t>
                    </m:r>
                    <m:r>
                      <a:rPr lang="en-US" b="0" i="1" spc="-150" smtClean="0">
                        <a:latin typeface="Cambria Math" charset="0"/>
                        <a:cs typeface="Consolas" panose="020B0609020204030204" pitchFamily="49" charset="0"/>
                      </a:rPr>
                      <m:t>←</m:t>
                    </m:r>
                    <m:r>
                      <a:rPr lang="en-US" b="0" i="1" spc="-150" smtClean="0">
                        <a:latin typeface="Cambria Math" charset="0"/>
                        <a:cs typeface="Consolas" panose="020B0609020204030204" pitchFamily="49" charset="0"/>
                      </a:rPr>
                      <m:t>𝑤</m:t>
                    </m:r>
                    <m:r>
                      <a:rPr lang="en-US" b="0" i="1" spc="-150" smtClean="0">
                        <a:latin typeface="Cambria Math" charset="0"/>
                        <a:cs typeface="Consolas" panose="020B0609020204030204" pitchFamily="49" charset="0"/>
                      </a:rPr>
                      <m:t>−</m:t>
                    </m:r>
                    <m:r>
                      <a:rPr lang="en-US" b="0" i="1" spc="-150" smtClean="0">
                        <a:latin typeface="Cambria Math" charset="0"/>
                        <a:cs typeface="Consolas" panose="020B0609020204030204" pitchFamily="49" charset="0"/>
                      </a:rPr>
                      <m:t>𝜂</m:t>
                    </m:r>
                    <m:r>
                      <a:rPr lang="en-US" b="0" i="1" spc="-150" smtClean="0">
                        <a:latin typeface="Cambria Math" charset="0"/>
                        <a:cs typeface="Consolas" panose="020B0609020204030204" pitchFamily="49" charset="0"/>
                      </a:rPr>
                      <m:t> </m:t>
                    </m:r>
                    <m:r>
                      <a:rPr lang="en-US" b="0" i="0" spc="-150" smtClean="0">
                        <a:latin typeface="Cambria Math" charset="0"/>
                        <a:cs typeface="Consolas" panose="020B0609020204030204" pitchFamily="49" charset="0"/>
                      </a:rPr>
                      <m:t>𝛻</m:t>
                    </m:r>
                    <m:r>
                      <a:rPr lang="en-US" b="0" i="1" spc="-150" smtClean="0">
                        <a:latin typeface="Cambria Math" charset="0"/>
                        <a:cs typeface="Consolas" panose="020B0609020204030204" pitchFamily="49" charset="0"/>
                      </a:rPr>
                      <m:t> </m:t>
                    </m:r>
                    <m:r>
                      <a:rPr lang="en-US" b="0" i="1" spc="-150" smtClean="0">
                        <a:latin typeface="Cambria Math" charset="0"/>
                        <a:cs typeface="Consolas" panose="020B0609020204030204" pitchFamily="49" charset="0"/>
                      </a:rPr>
                      <m:t>𝑓</m:t>
                    </m:r>
                    <m:r>
                      <a:rPr lang="en-US" b="0" i="1" spc="-150" smtClean="0">
                        <a:latin typeface="Cambria Math" charset="0"/>
                        <a:cs typeface="Consolas" panose="020B0609020204030204" pitchFamily="49" charset="0"/>
                      </a:rPr>
                      <m:t>(</m:t>
                    </m:r>
                    <m:r>
                      <a:rPr lang="en-US" b="0" i="1" spc="-150" smtClean="0">
                        <a:latin typeface="Cambria Math" charset="0"/>
                        <a:cs typeface="Consolas" panose="020B0609020204030204" pitchFamily="49" charset="0"/>
                      </a:rPr>
                      <m:t>𝑤</m:t>
                    </m:r>
                    <m:r>
                      <a:rPr lang="en-US" b="0" i="1" spc="-150" smtClean="0">
                        <a:latin typeface="Cambria Math" charset="0"/>
                        <a:cs typeface="Consolas" panose="020B0609020204030204" pitchFamily="49" charset="0"/>
                      </a:rPr>
                      <m:t>)</m:t>
                    </m:r>
                  </m:oMath>
                </a14:m>
                <a:r>
                  <a:rPr lang="en-US" spc="-150" dirty="0">
                    <a:latin typeface="Consolas" panose="020B0609020204030204" pitchFamily="49" charset="0"/>
                    <a:cs typeface="Consolas" panose="020B0609020204030204" pitchFamily="49" charset="0"/>
                  </a:rPr>
                  <a:t>	 </a:t>
                </a:r>
                <a:r>
                  <a:rPr lang="en-US" spc="-150" dirty="0" smtClean="0">
                    <a:latin typeface="Consolas" panose="020B0609020204030204" pitchFamily="49" charset="0"/>
                    <a:cs typeface="Consolas" panose="020B0609020204030204" pitchFamily="49" charset="0"/>
                  </a:rPr>
                  <a:t>   </a:t>
                </a:r>
              </a:p>
              <a:p>
                <a:r>
                  <a:rPr lang="en-US" spc="-150" dirty="0" smtClean="0">
                    <a:solidFill>
                      <a:srgbClr val="3C58AD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Return</a:t>
                </a:r>
                <a:r>
                  <a:rPr lang="en-US" spc="-150" dirty="0" smtClean="0">
                    <a:latin typeface="Consolas" panose="020B0609020204030204" pitchFamily="49" charset="0"/>
                    <a:cs typeface="Consolas" panose="020B0609020204030204" pitchFamily="49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𝒘</m:t>
                    </m:r>
                  </m:oMath>
                </a14:m>
                <a:endParaRPr lang="en-US" spc="-150" dirty="0">
                  <a:latin typeface="Consolas" panose="020B0609020204030204" pitchFamily="49" charset="0"/>
                  <a:cs typeface="Consolas" panose="020B0609020204030204" pitchFamily="49" charset="0"/>
                </a:endParaRPr>
              </a:p>
            </p:txBody>
          </p:sp>
        </mc:Choice>
        <mc:Fallback xmlns="">
          <p:sp>
            <p:nvSpPr>
              <p:cNvPr id="9" name="Text Placeholder 8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4"/>
              </p:nvPr>
            </p:nvSpPr>
            <p:spPr>
              <a:blipFill rotWithShape="0">
                <a:blip r:embed="rId2"/>
                <a:stretch>
                  <a:fillRect l="-16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 Placeholder 9"/>
              <p:cNvSpPr>
                <a:spLocks noGrp="1"/>
              </p:cNvSpPr>
              <p:nvPr>
                <p:ph type="body" sz="quarter" idx="15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spc="-150" dirty="0" smtClean="0">
                    <a:latin typeface="Consolas" panose="020B0609020204030204" pitchFamily="49" charset="0"/>
                    <a:cs typeface="Consolas" panose="020B0609020204030204" pitchFamily="49" charset="0"/>
                  </a:rPr>
                  <a:t>Given a training set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𝒟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={</m:t>
                    </m:r>
                    <m:d>
                      <m:d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10" name="Text Placeholder 9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5"/>
              </p:nvPr>
            </p:nvSpPr>
            <p:spPr>
              <a:blipFill rotWithShape="0">
                <a:blip r:embed="rId3"/>
                <a:stretch>
                  <a:fillRect l="-1985" t="-30000" b="-3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607043" y="5346290"/>
                <a:ext cx="5620769" cy="5704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2200" b="0" i="1" smtClean="0">
                        <a:latin typeface="Cambria Math" charset="0"/>
                      </a:rPr>
                      <m:t>𝑓</m:t>
                    </m:r>
                    <m:d>
                      <m:dPr>
                        <m:ctrlPr>
                          <a:rPr lang="en-US" altLang="zh-TW" sz="2200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altLang="zh-TW" sz="2200" b="0" i="1" smtClean="0">
                            <a:latin typeface="Cambria Math" charset="0"/>
                          </a:rPr>
                          <m:t>𝑤</m:t>
                        </m:r>
                      </m:e>
                    </m:d>
                    <m:r>
                      <a:rPr lang="en-US" altLang="zh-TW" sz="2200" b="0" i="1" smtClean="0">
                        <a:latin typeface="Cambria Math" charset="0"/>
                      </a:rPr>
                      <m:t>≡ </m:t>
                    </m:r>
                    <m:f>
                      <m:fPr>
                        <m:ctrlPr>
                          <a:rPr lang="en-US" altLang="zh-TW" sz="2200" i="1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altLang="zh-TW" sz="22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sz="22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en-US" altLang="zh-TW" sz="2200" i="1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TW" sz="2200" b="1" i="1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  <m:sup>
                        <m:r>
                          <a:rPr lang="en-US" altLang="zh-TW" sz="22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altLang="zh-TW" sz="2200" b="1" i="1"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altLang="zh-TW" sz="22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TW" sz="2200" i="1">
                        <a:latin typeface="Cambria Math" panose="02040503050406030204" pitchFamily="18" charset="0"/>
                      </a:rPr>
                      <m:t>𝐶</m:t>
                    </m:r>
                    <m:nary>
                      <m:naryPr>
                        <m:chr m:val="∑"/>
                        <m:supHide m:val="on"/>
                        <m:ctrlPr>
                          <a:rPr lang="en-US" altLang="zh-TW" sz="2200" i="1">
                            <a:latin typeface="Cambria Math" charset="0"/>
                          </a:rPr>
                        </m:ctrlPr>
                      </m:naryPr>
                      <m:sub>
                        <m:r>
                          <a:rPr lang="en-US" altLang="zh-TW" sz="22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func>
                          <m:funcPr>
                            <m:ctrlPr>
                              <a:rPr lang="en-US" altLang="zh-TW" sz="2200" i="1">
                                <a:latin typeface="Cambria Math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zh-TW" sz="2200">
                                <a:latin typeface="Cambria Math" panose="02040503050406030204" pitchFamily="18" charset="0"/>
                              </a:rPr>
                              <m:t>max</m:t>
                            </m:r>
                          </m:fName>
                          <m:e>
                            <m:r>
                              <a:rPr lang="en-US" altLang="zh-TW" sz="2200" i="1">
                                <a:latin typeface="Cambria Math" panose="02040503050406030204" pitchFamily="18" charset="0"/>
                              </a:rPr>
                              <m:t>(0, </m:t>
                            </m:r>
                          </m:e>
                        </m:func>
                        <m:r>
                          <a:rPr lang="en-US" altLang="zh-TW" sz="2200" i="1">
                            <a:latin typeface="Cambria Math" panose="02040503050406030204" pitchFamily="18" charset="0"/>
                          </a:rPr>
                          <m:t>1− </m:t>
                        </m:r>
                        <m:sSub>
                          <m:sSubPr>
                            <m:ctrlPr>
                              <a:rPr lang="en-US" altLang="zh-TW" sz="2200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TW" sz="2200">
                                <a:latin typeface="Cambria Math" panose="02040503050406030204" pitchFamily="18" charset="0"/>
                              </a:rPr>
                              <m:t>y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TW" sz="2200">
                                <a:latin typeface="Cambria Math" panose="02040503050406030204" pitchFamily="18" charset="0"/>
                              </a:rPr>
                              <m:t>i</m:t>
                            </m:r>
                          </m:sub>
                        </m:sSub>
                        <m:sSup>
                          <m:sSupPr>
                            <m:ctrlPr>
                              <a:rPr lang="en-US" altLang="zh-TW" sz="2200" i="1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altLang="zh-TW" sz="220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TW" sz="2200" b="1" i="1">
                                <a:latin typeface="Cambria Math" panose="02040503050406030204" pitchFamily="18" charset="0"/>
                              </a:rPr>
                              <m:t>𝐰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altLang="zh-TW" sz="2200">
                                <a:latin typeface="Cambria Math" panose="02040503050406030204" pitchFamily="18" charset="0"/>
                              </a:rPr>
                              <m:t>T</m:t>
                            </m:r>
                          </m:sup>
                        </m:sSup>
                        <m:sSub>
                          <m:sSubPr>
                            <m:ctrlPr>
                              <a:rPr lang="en-US" altLang="zh-TW" sz="2200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TW" sz="2200" b="1" i="1"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TW" sz="2200">
                                <a:latin typeface="Cambria Math" panose="02040503050406030204" pitchFamily="18" charset="0"/>
                              </a:rPr>
                              <m:t>i</m:t>
                            </m:r>
                          </m:sub>
                        </m:sSub>
                        <m:r>
                          <a:rPr lang="en-US" altLang="zh-TW" sz="2200" i="1">
                            <a:latin typeface="Cambria Math" panose="02040503050406030204" pitchFamily="18" charset="0"/>
                          </a:rPr>
                          <m:t>))</m:t>
                        </m:r>
                      </m:e>
                    </m:nary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7043" y="5346290"/>
                <a:ext cx="5620769" cy="57041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28352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8515350" cy="673260"/>
          </a:xfrm>
        </p:spPr>
        <p:txBody>
          <a:bodyPr>
            <a:normAutofit fontScale="90000"/>
          </a:bodyPr>
          <a:lstStyle/>
          <a:p>
            <a:r>
              <a:rPr lang="en-US"/>
              <a:t>Stochastic (sub)-gradient descent for SVM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CS6501 Lecture 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84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1144844" y="1732254"/>
            <a:ext cx="609600" cy="4662525"/>
          </a:xfrm>
        </p:spPr>
        <p:txBody>
          <a:bodyPr/>
          <a:lstStyle/>
          <a:p>
            <a:r>
              <a:rPr lang="en-US" dirty="0" smtClean="0"/>
              <a:t> </a:t>
            </a:r>
          </a:p>
          <a:p>
            <a:r>
              <a:rPr lang="en-US" dirty="0"/>
              <a:t> </a:t>
            </a:r>
            <a:endParaRPr lang="en-US" dirty="0" smtClean="0"/>
          </a:p>
          <a:p>
            <a:r>
              <a:rPr lang="en-US" dirty="0"/>
              <a:t> </a:t>
            </a:r>
            <a:endParaRPr lang="en-US" dirty="0" smtClean="0"/>
          </a:p>
          <a:p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 </a:t>
            </a:r>
          </a:p>
          <a:p>
            <a:r>
              <a:rPr lang="en-US" dirty="0" smtClean="0"/>
              <a:t> </a:t>
            </a:r>
          </a:p>
          <a:p>
            <a:r>
              <a:rPr lang="en-US" dirty="0"/>
              <a:t> </a:t>
            </a:r>
            <a:endParaRPr lang="en-US" dirty="0" smtClean="0"/>
          </a:p>
          <a:p>
            <a:r>
              <a:rPr lang="en-US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Placeholder 8"/>
              <p:cNvSpPr>
                <a:spLocks noGrp="1"/>
              </p:cNvSpPr>
              <p:nvPr>
                <p:ph type="body" sz="quarter" idx="14"/>
              </p:nvPr>
            </p:nvSpPr>
            <p:spPr>
              <a:xfrm>
                <a:off x="1754444" y="1762432"/>
                <a:ext cx="6760906" cy="4512244"/>
              </a:xfrm>
            </p:spPr>
            <p:txBody>
              <a:bodyPr/>
              <a:lstStyle/>
              <a:p>
                <a:r>
                  <a:rPr lang="en-US" spc="-150" dirty="0" smtClean="0">
                    <a:solidFill>
                      <a:srgbClr val="3C58AD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Initialize</a:t>
                </a:r>
                <a:r>
                  <a:rPr lang="en-US" dirty="0" smtClean="0">
                    <a:solidFill>
                      <a:srgbClr val="3C58AD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←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1" i="1" smtClean="0">
                            <a:latin typeface="Cambria Math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endParaRPr lang="en-US" b="1" dirty="0" smtClean="0"/>
              </a:p>
              <a:p>
                <a:r>
                  <a:rPr lang="en-US" spc="-150" dirty="0" smtClean="0">
                    <a:solidFill>
                      <a:srgbClr val="3C58AD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For </a:t>
                </a:r>
                <a:r>
                  <a:rPr lang="en-US" spc="-150" dirty="0" smtClean="0">
                    <a:latin typeface="Consolas" panose="020B0609020204030204" pitchFamily="49" charset="0"/>
                    <a:cs typeface="Consolas" panose="020B0609020204030204" pitchFamily="49" charset="0"/>
                  </a:rPr>
                  <a:t>epoch </a:t>
                </a:r>
                <a14:m>
                  <m:oMath xmlns:m="http://schemas.openxmlformats.org/officeDocument/2006/math">
                    <m:r>
                      <a:rPr lang="en-US" b="0" i="1" spc="-150" smtClean="0"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1…</m:t>
                    </m:r>
                    <m:r>
                      <a:rPr lang="en-US" b="0" i="1" spc="-150" smtClean="0"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𝑇</m:t>
                    </m:r>
                  </m:oMath>
                </a14:m>
                <a:r>
                  <a:rPr lang="en-US" spc="-150" dirty="0" smtClean="0">
                    <a:latin typeface="Consolas" panose="020B0609020204030204" pitchFamily="49" charset="0"/>
                    <a:cs typeface="Consolas" panose="020B0609020204030204" pitchFamily="49" charset="0"/>
                  </a:rPr>
                  <a:t>:</a:t>
                </a:r>
              </a:p>
              <a:p>
                <a:r>
                  <a:rPr lang="en-US" spc="-150" dirty="0">
                    <a:latin typeface="Consolas" panose="020B0609020204030204" pitchFamily="49" charset="0"/>
                    <a:cs typeface="Consolas" panose="020B0609020204030204" pitchFamily="49" charset="0"/>
                  </a:rPr>
                  <a:t>	</a:t>
                </a:r>
                <a:r>
                  <a:rPr lang="en-US" spc="-150" dirty="0" smtClean="0">
                    <a:solidFill>
                      <a:srgbClr val="3C58AD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For</a:t>
                </a:r>
                <a:r>
                  <a:rPr lang="en-US" spc="-150" dirty="0" smtClean="0">
                    <a:latin typeface="Consolas" panose="020B0609020204030204" pitchFamily="49" charset="0"/>
                    <a:cs typeface="Consolas" panose="020B0609020204030204" pitchFamily="49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pc="-150" smtClean="0"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(</m:t>
                    </m:r>
                    <m:r>
                      <a:rPr lang="en-US" b="1" i="1" spc="-150" smtClean="0"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𝒙</m:t>
                    </m:r>
                    <m:r>
                      <a:rPr lang="en-US" b="0" i="1" spc="-150" smtClean="0"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,</m:t>
                    </m:r>
                    <m:r>
                      <a:rPr lang="en-US" b="0" i="1" spc="-150" smtClean="0"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𝑦</m:t>
                    </m:r>
                    <m:r>
                      <a:rPr lang="en-US" b="0" i="1" spc="-150" smtClean="0"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)</m:t>
                    </m:r>
                  </m:oMath>
                </a14:m>
                <a:r>
                  <a:rPr lang="en-US" spc="-150" dirty="0" smtClean="0">
                    <a:latin typeface="Consolas" panose="020B0609020204030204" pitchFamily="49" charset="0"/>
                    <a:cs typeface="Consolas" panose="020B0609020204030204" pitchFamily="49" charset="0"/>
                  </a:rPr>
                  <a:t> </a:t>
                </a:r>
                <a:r>
                  <a:rPr lang="en-US" spc="-150" dirty="0" smtClean="0">
                    <a:solidFill>
                      <a:srgbClr val="3C58AD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in</a:t>
                </a:r>
                <a:r>
                  <a:rPr lang="en-US" spc="-150" dirty="0" smtClean="0">
                    <a:latin typeface="Consolas" panose="020B0609020204030204" pitchFamily="49" charset="0"/>
                    <a:cs typeface="Consolas" panose="020B0609020204030204" pitchFamily="49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𝒟</m:t>
                    </m:r>
                  </m:oMath>
                </a14:m>
                <a:r>
                  <a:rPr lang="en-US" spc="-150" dirty="0" smtClean="0">
                    <a:latin typeface="Consolas" panose="020B0609020204030204" pitchFamily="49" charset="0"/>
                    <a:cs typeface="Consolas" panose="020B0609020204030204" pitchFamily="49" charset="0"/>
                  </a:rPr>
                  <a:t>:</a:t>
                </a:r>
              </a:p>
              <a:p>
                <a:r>
                  <a:rPr lang="en-US" spc="-150" dirty="0">
                    <a:latin typeface="Consolas" panose="020B0609020204030204" pitchFamily="49" charset="0"/>
                    <a:cs typeface="Consolas" panose="020B0609020204030204" pitchFamily="49" charset="0"/>
                  </a:rPr>
                  <a:t>	 </a:t>
                </a:r>
                <a:r>
                  <a:rPr lang="en-US" spc="-150" dirty="0" smtClean="0">
                    <a:latin typeface="Consolas" panose="020B0609020204030204" pitchFamily="49" charset="0"/>
                    <a:cs typeface="Consolas" panose="020B0609020204030204" pitchFamily="49" charset="0"/>
                  </a:rPr>
                  <a:t>   </a:t>
                </a:r>
                <a:r>
                  <a:rPr lang="en-US" spc="-150" dirty="0" smtClean="0">
                    <a:solidFill>
                      <a:srgbClr val="3C58AD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if </a:t>
                </a:r>
                <a14:m>
                  <m:oMath xmlns:m="http://schemas.openxmlformats.org/officeDocument/2006/math">
                    <m:r>
                      <a:rPr lang="en-US" b="0" i="1" spc="-150" smtClean="0">
                        <a:solidFill>
                          <a:srgbClr val="3C58AD"/>
                        </a:solidFill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𝑦</m:t>
                    </m:r>
                    <m:d>
                      <m:dPr>
                        <m:ctrlPr>
                          <a:rPr lang="en-US" b="0" i="1" spc="-150" dirty="0" smtClean="0">
                            <a:solidFill>
                              <a:srgbClr val="3C58AD"/>
                            </a:solidFill>
                            <a:latin typeface="Cambria Math" charset="0"/>
                            <a:cs typeface="Consolas" panose="020B0609020204030204" pitchFamily="49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 spc="-150" dirty="0">
                                <a:solidFill>
                                  <a:srgbClr val="3C58AD"/>
                                </a:solidFill>
                                <a:latin typeface="Cambria Math" charset="0"/>
                                <a:cs typeface="Consolas" panose="020B0609020204030204" pitchFamily="49" charset="0"/>
                              </a:rPr>
                            </m:ctrlPr>
                          </m:sSupPr>
                          <m:e>
                            <m:r>
                              <a:rPr lang="en-US" b="1" i="1" spc="-150" dirty="0">
                                <a:solidFill>
                                  <a:srgbClr val="3C58AD"/>
                                </a:solidFill>
                                <a:latin typeface="Cambria Math" panose="02040503050406030204" pitchFamily="18" charset="0"/>
                                <a:cs typeface="Consolas" panose="020B0609020204030204" pitchFamily="49" charset="0"/>
                              </a:rPr>
                              <m:t>𝒘</m:t>
                            </m:r>
                          </m:e>
                          <m:sup>
                            <m:r>
                              <a:rPr lang="en-US" i="1" spc="-150" dirty="0">
                                <a:solidFill>
                                  <a:srgbClr val="3C58AD"/>
                                </a:solidFill>
                                <a:latin typeface="Cambria Math" panose="02040503050406030204" pitchFamily="18" charset="0"/>
                                <a:cs typeface="Consolas" panose="020B0609020204030204" pitchFamily="49" charset="0"/>
                              </a:rPr>
                              <m:t>⊤</m:t>
                            </m:r>
                          </m:sup>
                        </m:sSup>
                        <m:r>
                          <a:rPr lang="en-US" b="1" i="1" spc="-150" dirty="0">
                            <a:solidFill>
                              <a:srgbClr val="3C58AD"/>
                            </a:solidFill>
                            <a:latin typeface="Cambria Math" panose="02040503050406030204" pitchFamily="18" charset="0"/>
                            <a:cs typeface="Consolas" panose="020B0609020204030204" pitchFamily="49" charset="0"/>
                          </a:rPr>
                          <m:t>𝒙</m:t>
                        </m:r>
                      </m:e>
                    </m:d>
                    <m:r>
                      <a:rPr lang="en-US" b="1" i="1" spc="-150" dirty="0" smtClean="0">
                        <a:solidFill>
                          <a:srgbClr val="3C58AD"/>
                        </a:solidFill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&lt;</m:t>
                    </m:r>
                    <m:r>
                      <a:rPr lang="en-US" b="1" i="1" spc="-150" dirty="0" smtClean="0">
                        <a:solidFill>
                          <a:srgbClr val="3C58AD"/>
                        </a:solidFill>
                        <a:latin typeface="Cambria Math" charset="0"/>
                        <a:cs typeface="Consolas" panose="020B0609020204030204" pitchFamily="49" charset="0"/>
                      </a:rPr>
                      <m:t>𝟏</m:t>
                    </m:r>
                  </m:oMath>
                </a14:m>
                <a:r>
                  <a:rPr lang="en-US" spc="-150" dirty="0" smtClean="0">
                    <a:solidFill>
                      <a:srgbClr val="3C58AD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	</a:t>
                </a:r>
                <a:endParaRPr lang="en-US" sz="2200" dirty="0" smtClean="0">
                  <a:solidFill>
                    <a:srgbClr val="3C58AD"/>
                  </a:solidFill>
                </a:endParaRPr>
              </a:p>
              <a:p>
                <a:r>
                  <a:rPr lang="en-US" spc="-150" dirty="0">
                    <a:latin typeface="Consolas" panose="020B0609020204030204" pitchFamily="49" charset="0"/>
                    <a:cs typeface="Consolas" panose="020B0609020204030204" pitchFamily="49" charset="0"/>
                  </a:rPr>
                  <a:t>	</a:t>
                </a:r>
                <a:r>
                  <a:rPr lang="en-US" spc="-150" dirty="0" smtClean="0">
                    <a:latin typeface="Consolas" panose="020B0609020204030204" pitchFamily="49" charset="0"/>
                    <a:cs typeface="Consolas" panose="020B0609020204030204" pitchFamily="49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b="0" i="0" spc="-150" dirty="0" smtClean="0"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        </m:t>
                    </m:r>
                    <m:r>
                      <a:rPr lang="en-US" b="1" i="1" spc="-150" dirty="0"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𝒘</m:t>
                    </m:r>
                    <m:r>
                      <a:rPr lang="en-US" b="1" i="1" spc="-150" dirty="0" smtClean="0"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←</m:t>
                    </m:r>
                    <m:d>
                      <m:dPr>
                        <m:ctrlPr>
                          <a:rPr lang="en-US" i="1" spc="-150" dirty="0" smtClean="0">
                            <a:solidFill>
                              <a:srgbClr val="FF0000"/>
                            </a:solidFill>
                            <a:latin typeface="Cambria Math" charset="0"/>
                            <a:cs typeface="Consolas" panose="020B0609020204030204" pitchFamily="49" charset="0"/>
                          </a:rPr>
                        </m:ctrlPr>
                      </m:dPr>
                      <m:e>
                        <m:r>
                          <a:rPr lang="en-US" b="0" i="1" spc="-150" dirty="0" smtClean="0">
                            <a:solidFill>
                              <a:srgbClr val="FF0000"/>
                            </a:solidFill>
                            <a:latin typeface="Cambria Math" charset="0"/>
                            <a:cs typeface="Consolas" panose="020B0609020204030204" pitchFamily="49" charset="0"/>
                          </a:rPr>
                          <m:t>1−</m:t>
                        </m:r>
                        <m:r>
                          <a:rPr lang="en-US" b="0" i="1" spc="-150" dirty="0" smtClean="0">
                            <a:solidFill>
                              <a:srgbClr val="FF0000"/>
                            </a:solidFill>
                            <a:latin typeface="Cambria Math" charset="0"/>
                            <a:cs typeface="Consolas" panose="020B0609020204030204" pitchFamily="49" charset="0"/>
                          </a:rPr>
                          <m:t>𝜂</m:t>
                        </m:r>
                      </m:e>
                    </m:d>
                    <m:r>
                      <a:rPr lang="en-US" b="1" i="1" spc="-15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𝒘</m:t>
                    </m:r>
                    <m:r>
                      <a:rPr lang="en-US" b="1" i="1" spc="-150" dirty="0" smtClean="0"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+</m:t>
                    </m:r>
                    <m:r>
                      <a:rPr lang="en-US" b="0" i="1" spc="-150" dirty="0" smtClean="0"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𝜂</m:t>
                    </m:r>
                    <m:r>
                      <a:rPr lang="en-US" b="0" i="1" spc="-150" dirty="0" smtClean="0">
                        <a:latin typeface="Cambria Math" charset="0"/>
                        <a:cs typeface="Consolas" panose="020B0609020204030204" pitchFamily="49" charset="0"/>
                      </a:rPr>
                      <m:t> </m:t>
                    </m:r>
                    <m:r>
                      <a:rPr lang="en-US" b="0" i="1" spc="-150" dirty="0" smtClean="0">
                        <a:latin typeface="Cambria Math" charset="0"/>
                        <a:cs typeface="Consolas" panose="020B0609020204030204" pitchFamily="49" charset="0"/>
                      </a:rPr>
                      <m:t>𝐶</m:t>
                    </m:r>
                    <m:r>
                      <a:rPr lang="en-US" b="0" i="1" spc="-150" dirty="0" smtClean="0">
                        <a:latin typeface="Cambria Math" charset="0"/>
                        <a:cs typeface="Consolas" panose="020B0609020204030204" pitchFamily="49" charset="0"/>
                      </a:rPr>
                      <m:t> </m:t>
                    </m:r>
                    <m:r>
                      <a:rPr lang="en-US" b="0" i="1" spc="-150" dirty="0" smtClean="0"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𝑦</m:t>
                    </m:r>
                    <m:r>
                      <a:rPr lang="en-US" b="1" i="1" spc="-150" dirty="0" smtClean="0"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𝒙</m:t>
                    </m:r>
                  </m:oMath>
                </a14:m>
                <a:endParaRPr lang="en-US" sz="2200" dirty="0" smtClean="0">
                  <a:solidFill>
                    <a:srgbClr val="D5570C"/>
                  </a:solidFill>
                </a:endParaRPr>
              </a:p>
              <a:p>
                <a:r>
                  <a:rPr lang="en-US" sz="2200" dirty="0">
                    <a:solidFill>
                      <a:srgbClr val="D5570C"/>
                    </a:solidFill>
                  </a:rPr>
                  <a:t>	</a:t>
                </a:r>
                <a:r>
                  <a:rPr lang="en-US" sz="2200" dirty="0" smtClean="0">
                    <a:solidFill>
                      <a:srgbClr val="D5570C"/>
                    </a:solidFill>
                  </a:rPr>
                  <a:t>	else</a:t>
                </a:r>
              </a:p>
              <a:p>
                <a:r>
                  <a:rPr lang="en-US" sz="2200" dirty="0">
                    <a:solidFill>
                      <a:srgbClr val="D5570C"/>
                    </a:solidFill>
                  </a:rPr>
                  <a:t>	</a:t>
                </a:r>
                <a:r>
                  <a:rPr lang="en-US" sz="2200" dirty="0" smtClean="0">
                    <a:solidFill>
                      <a:srgbClr val="D5570C"/>
                    </a:solidFill>
                  </a:rPr>
                  <a:t>	     </a:t>
                </a:r>
                <a:r>
                  <a:rPr lang="en-US" sz="2400" b="1" spc="-150" dirty="0" smtClean="0">
                    <a:cs typeface="Consolas" panose="020B0609020204030204" pitchFamily="49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1" spc="-150" dirty="0"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𝒘</m:t>
                    </m:r>
                    <m:r>
                      <a:rPr lang="en-US" sz="2400" b="1" i="1" spc="-150" dirty="0"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←</m:t>
                    </m:r>
                    <m:d>
                      <m:dPr>
                        <m:ctrlPr>
                          <a:rPr lang="en-US" sz="2400" i="1" spc="-150" dirty="0">
                            <a:solidFill>
                              <a:srgbClr val="FF0000"/>
                            </a:solidFill>
                            <a:latin typeface="Cambria Math" charset="0"/>
                            <a:cs typeface="Consolas" panose="020B0609020204030204" pitchFamily="49" charset="0"/>
                          </a:rPr>
                        </m:ctrlPr>
                      </m:dPr>
                      <m:e>
                        <m:r>
                          <a:rPr lang="en-US" sz="2400" i="1" spc="-150" dirty="0">
                            <a:solidFill>
                              <a:srgbClr val="FF0000"/>
                            </a:solidFill>
                            <a:latin typeface="Cambria Math" charset="0"/>
                            <a:cs typeface="Consolas" panose="020B0609020204030204" pitchFamily="49" charset="0"/>
                          </a:rPr>
                          <m:t>1−</m:t>
                        </m:r>
                        <m:r>
                          <a:rPr lang="en-US" sz="2400" i="1" spc="-150" dirty="0">
                            <a:solidFill>
                              <a:srgbClr val="FF0000"/>
                            </a:solidFill>
                            <a:latin typeface="Cambria Math" charset="0"/>
                            <a:cs typeface="Consolas" panose="020B0609020204030204" pitchFamily="49" charset="0"/>
                          </a:rPr>
                          <m:t>𝜂</m:t>
                        </m:r>
                      </m:e>
                    </m:d>
                    <m:r>
                      <a:rPr lang="en-US" sz="2400" b="1" i="1" spc="-150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𝒘</m:t>
                    </m:r>
                  </m:oMath>
                </a14:m>
                <a:endParaRPr lang="en-US" sz="2200" dirty="0" smtClean="0">
                  <a:solidFill>
                    <a:srgbClr val="D5570C"/>
                  </a:solidFill>
                </a:endParaRPr>
              </a:p>
              <a:p>
                <a:r>
                  <a:rPr lang="en-US" spc="-150" dirty="0" smtClean="0">
                    <a:solidFill>
                      <a:srgbClr val="3C58AD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Return</a:t>
                </a:r>
                <a:r>
                  <a:rPr lang="en-US" spc="-150" dirty="0" smtClean="0">
                    <a:latin typeface="Consolas" panose="020B0609020204030204" pitchFamily="49" charset="0"/>
                    <a:cs typeface="Consolas" panose="020B0609020204030204" pitchFamily="49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𝒘</m:t>
                    </m:r>
                  </m:oMath>
                </a14:m>
                <a:endParaRPr lang="en-US" spc="-150" dirty="0">
                  <a:latin typeface="Consolas" panose="020B0609020204030204" pitchFamily="49" charset="0"/>
                  <a:cs typeface="Consolas" panose="020B0609020204030204" pitchFamily="49" charset="0"/>
                </a:endParaRPr>
              </a:p>
            </p:txBody>
          </p:sp>
        </mc:Choice>
        <mc:Fallback xmlns="">
          <p:sp>
            <p:nvSpPr>
              <p:cNvPr id="9" name="Text Placeholder 8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4"/>
              </p:nvPr>
            </p:nvSpPr>
            <p:spPr>
              <a:xfrm>
                <a:off x="1754444" y="1762432"/>
                <a:ext cx="6760906" cy="4512244"/>
              </a:xfrm>
              <a:blipFill rotWithShape="0">
                <a:blip r:embed="rId5"/>
                <a:stretch>
                  <a:fillRect l="-1623" b="-28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 Placeholder 9"/>
              <p:cNvSpPr>
                <a:spLocks noGrp="1"/>
              </p:cNvSpPr>
              <p:nvPr>
                <p:ph type="body" sz="quarter" idx="15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spc="-150" dirty="0" smtClean="0">
                    <a:latin typeface="Consolas" panose="020B0609020204030204" pitchFamily="49" charset="0"/>
                    <a:cs typeface="Consolas" panose="020B0609020204030204" pitchFamily="49" charset="0"/>
                  </a:rPr>
                  <a:t>Given a training set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𝒟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={</m:t>
                    </m:r>
                    <m:d>
                      <m:d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10" name="Text Placeholder 9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5"/>
              </p:nvPr>
            </p:nvSpPr>
            <p:spPr>
              <a:blipFill rotWithShape="0">
                <a:blip r:embed="rId6"/>
                <a:stretch>
                  <a:fillRect l="-1985" t="-30000" b="-3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4422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Perceptron Algorithm </a:t>
            </a:r>
            <a:r>
              <a:rPr lang="en-US" sz="2200" dirty="0">
                <a:solidFill>
                  <a:srgbClr val="D5570C"/>
                </a:solidFill>
              </a:rPr>
              <a:t>[Rosenblatt 1958]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13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5226475"/>
                <a:ext cx="7886700" cy="764304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 smtClean="0"/>
                  <a:t>    Prediction: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pc="-150" dirty="0" smtClean="0">
                            <a:latin typeface="Cambria Math" charset="0"/>
                            <a:cs typeface="Consolas" panose="020B0609020204030204" pitchFamily="49" charset="0"/>
                          </a:rPr>
                        </m:ctrlPr>
                      </m:sSupPr>
                      <m:e>
                        <m:r>
                          <a:rPr lang="en-US" i="1" spc="-150" dirty="0">
                            <a:latin typeface="Cambria Math" panose="02040503050406030204" pitchFamily="18" charset="0"/>
                            <a:cs typeface="Consolas" panose="020B0609020204030204" pitchFamily="49" charset="0"/>
                          </a:rPr>
                          <m:t>𝑦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b="0" i="0" spc="-150" dirty="0" smtClean="0">
                            <a:latin typeface="Cambria Math" panose="02040503050406030204" pitchFamily="18" charset="0"/>
                            <a:cs typeface="Consolas" panose="020B0609020204030204" pitchFamily="49" charset="0"/>
                          </a:rPr>
                          <m:t>test</m:t>
                        </m:r>
                      </m:sup>
                    </m:sSup>
                    <m:r>
                      <a:rPr lang="en-US" b="0" i="1" spc="-150" dirty="0" smtClean="0"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←</m:t>
                    </m:r>
                    <m:func>
                      <m:funcPr>
                        <m:ctrlPr>
                          <a:rPr lang="en-US" i="1" spc="-150" dirty="0">
                            <a:latin typeface="Cambria Math" charset="0"/>
                            <a:cs typeface="Consolas" panose="020B0609020204030204" pitchFamily="49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pc="-150" dirty="0">
                            <a:latin typeface="Cambria Math" panose="02040503050406030204" pitchFamily="18" charset="0"/>
                            <a:cs typeface="Consolas" panose="020B0609020204030204" pitchFamily="49" charset="0"/>
                          </a:rPr>
                          <m:t>sg</m:t>
                        </m:r>
                        <m:r>
                          <a:rPr lang="en-US" i="1" spc="-150" dirty="0">
                            <a:latin typeface="Cambria Math" panose="02040503050406030204" pitchFamily="18" charset="0"/>
                            <a:cs typeface="Consolas" panose="020B0609020204030204" pitchFamily="49" charset="0"/>
                          </a:rPr>
                          <m:t>𝑛</m:t>
                        </m:r>
                      </m:fName>
                      <m:e>
                        <m:r>
                          <a:rPr lang="en-US" i="1" spc="-150" dirty="0">
                            <a:latin typeface="Cambria Math" panose="02040503050406030204" pitchFamily="18" charset="0"/>
                            <a:cs typeface="Consolas" panose="020B0609020204030204" pitchFamily="49" charset="0"/>
                          </a:rPr>
                          <m:t>(</m:t>
                        </m:r>
                        <m:sSup>
                          <m:sSupPr>
                            <m:ctrlPr>
                              <a:rPr lang="en-US" i="1" spc="-150" dirty="0">
                                <a:latin typeface="Cambria Math" charset="0"/>
                                <a:cs typeface="Consolas" panose="020B0609020204030204" pitchFamily="49" charset="0"/>
                              </a:rPr>
                            </m:ctrlPr>
                          </m:sSupPr>
                          <m:e>
                            <m:r>
                              <a:rPr lang="en-US" b="1" i="1" spc="-150" dirty="0">
                                <a:latin typeface="Cambria Math" panose="02040503050406030204" pitchFamily="18" charset="0"/>
                                <a:cs typeface="Consolas" panose="020B0609020204030204" pitchFamily="49" charset="0"/>
                              </a:rPr>
                              <m:t>𝒘</m:t>
                            </m:r>
                          </m:e>
                          <m:sup>
                            <m:r>
                              <a:rPr lang="en-US" i="1" spc="-150" dirty="0">
                                <a:latin typeface="Cambria Math" panose="02040503050406030204" pitchFamily="18" charset="0"/>
                                <a:cs typeface="Consolas" panose="020B0609020204030204" pitchFamily="49" charset="0"/>
                              </a:rPr>
                              <m:t>⊤</m:t>
                            </m:r>
                          </m:sup>
                        </m:sSup>
                        <m:sSup>
                          <m:sSupPr>
                            <m:ctrlPr>
                              <a:rPr lang="en-US" b="1" i="1" spc="-150" dirty="0" smtClean="0">
                                <a:latin typeface="Cambria Math" charset="0"/>
                                <a:cs typeface="Consolas" panose="020B0609020204030204" pitchFamily="49" charset="0"/>
                              </a:rPr>
                            </m:ctrlPr>
                          </m:sSupPr>
                          <m:e>
                            <m:r>
                              <a:rPr lang="en-US" b="1" i="1" spc="-150" dirty="0">
                                <a:latin typeface="Cambria Math" panose="02040503050406030204" pitchFamily="18" charset="0"/>
                                <a:cs typeface="Consolas" panose="020B0609020204030204" pitchFamily="49" charset="0"/>
                              </a:rPr>
                              <m:t>𝒙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b="0" i="0" spc="-150" dirty="0" smtClean="0">
                                <a:latin typeface="Cambria Math" panose="02040503050406030204" pitchFamily="18" charset="0"/>
                                <a:cs typeface="Consolas" panose="020B0609020204030204" pitchFamily="49" charset="0"/>
                              </a:rPr>
                              <m:t>test</m:t>
                            </m:r>
                          </m:sup>
                        </m:sSup>
                      </m:e>
                    </m:func>
                    <m:r>
                      <a:rPr lang="en-US" i="1" spc="-150" dirty="0"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4" name="Content Placeholder 1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5226475"/>
                <a:ext cx="7886700" cy="764304"/>
              </a:xfrm>
              <a:blipFill rotWithShape="0">
                <a:blip r:embed="rId2"/>
                <a:stretch>
                  <a:fillRect t="-9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CS6501 Lecture 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85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 </a:t>
            </a:r>
          </a:p>
          <a:p>
            <a:r>
              <a:rPr lang="en-US" dirty="0"/>
              <a:t> </a:t>
            </a:r>
            <a:endParaRPr lang="en-US" dirty="0" smtClean="0"/>
          </a:p>
          <a:p>
            <a:r>
              <a:rPr lang="en-US" dirty="0"/>
              <a:t> </a:t>
            </a:r>
            <a:endParaRPr lang="en-US" dirty="0" smtClean="0"/>
          </a:p>
          <a:p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 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Placeholder 8"/>
              <p:cNvSpPr>
                <a:spLocks noGrp="1"/>
              </p:cNvSpPr>
              <p:nvPr>
                <p:ph type="body" sz="quarter" idx="14"/>
              </p:nvPr>
            </p:nvSpPr>
            <p:spPr/>
            <p:txBody>
              <a:bodyPr/>
              <a:lstStyle/>
              <a:p>
                <a:r>
                  <a:rPr lang="en-US" spc="-150" dirty="0" smtClean="0">
                    <a:solidFill>
                      <a:srgbClr val="3C58AD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Initialize</a:t>
                </a:r>
                <a:r>
                  <a:rPr lang="en-US" dirty="0" smtClean="0">
                    <a:solidFill>
                      <a:srgbClr val="3C58AD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←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1" i="1" smtClean="0">
                            <a:latin typeface="Cambria Math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endParaRPr lang="en-US" b="1" dirty="0" smtClean="0"/>
              </a:p>
              <a:p>
                <a:r>
                  <a:rPr lang="en-US" spc="-150" dirty="0" smtClean="0">
                    <a:solidFill>
                      <a:srgbClr val="3C58AD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For </a:t>
                </a:r>
                <a:r>
                  <a:rPr lang="en-US" spc="-150" dirty="0" smtClean="0">
                    <a:latin typeface="Consolas" panose="020B0609020204030204" pitchFamily="49" charset="0"/>
                    <a:cs typeface="Consolas" panose="020B0609020204030204" pitchFamily="49" charset="0"/>
                  </a:rPr>
                  <a:t>epoch </a:t>
                </a:r>
                <a14:m>
                  <m:oMath xmlns:m="http://schemas.openxmlformats.org/officeDocument/2006/math">
                    <m:r>
                      <a:rPr lang="en-US" b="0" i="1" spc="-150" smtClean="0"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1…</m:t>
                    </m:r>
                    <m:r>
                      <a:rPr lang="en-US" b="0" i="1" spc="-150" smtClean="0"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𝑇</m:t>
                    </m:r>
                  </m:oMath>
                </a14:m>
                <a:r>
                  <a:rPr lang="en-US" spc="-150" dirty="0" smtClean="0">
                    <a:latin typeface="Consolas" panose="020B0609020204030204" pitchFamily="49" charset="0"/>
                    <a:cs typeface="Consolas" panose="020B0609020204030204" pitchFamily="49" charset="0"/>
                  </a:rPr>
                  <a:t>:</a:t>
                </a:r>
              </a:p>
              <a:p>
                <a:r>
                  <a:rPr lang="en-US" spc="-150" dirty="0">
                    <a:latin typeface="Consolas" panose="020B0609020204030204" pitchFamily="49" charset="0"/>
                    <a:cs typeface="Consolas" panose="020B0609020204030204" pitchFamily="49" charset="0"/>
                  </a:rPr>
                  <a:t>	</a:t>
                </a:r>
                <a:r>
                  <a:rPr lang="en-US" spc="-150" dirty="0" smtClean="0">
                    <a:solidFill>
                      <a:srgbClr val="3C58AD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For</a:t>
                </a:r>
                <a:r>
                  <a:rPr lang="en-US" spc="-150" dirty="0" smtClean="0">
                    <a:latin typeface="Consolas" panose="020B0609020204030204" pitchFamily="49" charset="0"/>
                    <a:cs typeface="Consolas" panose="020B0609020204030204" pitchFamily="49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pc="-150" smtClean="0"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(</m:t>
                    </m:r>
                    <m:r>
                      <a:rPr lang="en-US" b="1" i="1" spc="-150" smtClean="0"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𝒙</m:t>
                    </m:r>
                    <m:r>
                      <a:rPr lang="en-US" b="0" i="1" spc="-150" smtClean="0"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,</m:t>
                    </m:r>
                    <m:r>
                      <a:rPr lang="en-US" b="0" i="1" spc="-150" smtClean="0"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𝑦</m:t>
                    </m:r>
                    <m:r>
                      <a:rPr lang="en-US" b="0" i="1" spc="-150" smtClean="0"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)</m:t>
                    </m:r>
                  </m:oMath>
                </a14:m>
                <a:r>
                  <a:rPr lang="en-US" spc="-150" dirty="0" smtClean="0">
                    <a:latin typeface="Consolas" panose="020B0609020204030204" pitchFamily="49" charset="0"/>
                    <a:cs typeface="Consolas" panose="020B0609020204030204" pitchFamily="49" charset="0"/>
                  </a:rPr>
                  <a:t> </a:t>
                </a:r>
                <a:r>
                  <a:rPr lang="en-US" spc="-150" dirty="0" smtClean="0">
                    <a:solidFill>
                      <a:srgbClr val="3C58AD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in</a:t>
                </a:r>
                <a:r>
                  <a:rPr lang="en-US" spc="-150" dirty="0" smtClean="0">
                    <a:latin typeface="Consolas" panose="020B0609020204030204" pitchFamily="49" charset="0"/>
                    <a:cs typeface="Consolas" panose="020B0609020204030204" pitchFamily="49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𝒟</m:t>
                    </m:r>
                  </m:oMath>
                </a14:m>
                <a:r>
                  <a:rPr lang="en-US" spc="-150" dirty="0" smtClean="0">
                    <a:latin typeface="Consolas" panose="020B0609020204030204" pitchFamily="49" charset="0"/>
                    <a:cs typeface="Consolas" panose="020B0609020204030204" pitchFamily="49" charset="0"/>
                  </a:rPr>
                  <a:t>:</a:t>
                </a:r>
              </a:p>
              <a:p>
                <a:r>
                  <a:rPr lang="en-US" spc="-150" dirty="0">
                    <a:latin typeface="Consolas" panose="020B0609020204030204" pitchFamily="49" charset="0"/>
                    <a:cs typeface="Consolas" panose="020B0609020204030204" pitchFamily="49" charset="0"/>
                  </a:rPr>
                  <a:t>	 </a:t>
                </a:r>
                <a:r>
                  <a:rPr lang="en-US" spc="-150" dirty="0" smtClean="0">
                    <a:latin typeface="Consolas" panose="020B0609020204030204" pitchFamily="49" charset="0"/>
                    <a:cs typeface="Consolas" panose="020B0609020204030204" pitchFamily="49" charset="0"/>
                  </a:rPr>
                  <a:t>   </a:t>
                </a:r>
                <a:r>
                  <a:rPr lang="en-US" spc="-150" dirty="0" smtClean="0">
                    <a:solidFill>
                      <a:srgbClr val="3C58AD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if </a:t>
                </a:r>
                <a14:m>
                  <m:oMath xmlns:m="http://schemas.openxmlformats.org/officeDocument/2006/math">
                    <m:r>
                      <a:rPr lang="en-US" b="0" i="1" spc="-150" smtClean="0">
                        <a:solidFill>
                          <a:srgbClr val="3C58AD"/>
                        </a:solidFill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𝑦</m:t>
                    </m:r>
                    <m:d>
                      <m:dPr>
                        <m:ctrlPr>
                          <a:rPr lang="en-US" b="0" i="1" spc="-150" dirty="0" smtClean="0">
                            <a:solidFill>
                              <a:srgbClr val="3C58AD"/>
                            </a:solidFill>
                            <a:latin typeface="Cambria Math" charset="0"/>
                            <a:cs typeface="Consolas" panose="020B0609020204030204" pitchFamily="49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 spc="-150" dirty="0">
                                <a:solidFill>
                                  <a:srgbClr val="3C58AD"/>
                                </a:solidFill>
                                <a:latin typeface="Cambria Math" charset="0"/>
                                <a:cs typeface="Consolas" panose="020B0609020204030204" pitchFamily="49" charset="0"/>
                              </a:rPr>
                            </m:ctrlPr>
                          </m:sSupPr>
                          <m:e>
                            <m:r>
                              <a:rPr lang="en-US" b="1" i="1" spc="-150" dirty="0">
                                <a:solidFill>
                                  <a:srgbClr val="3C58AD"/>
                                </a:solidFill>
                                <a:latin typeface="Cambria Math" panose="02040503050406030204" pitchFamily="18" charset="0"/>
                                <a:cs typeface="Consolas" panose="020B0609020204030204" pitchFamily="49" charset="0"/>
                              </a:rPr>
                              <m:t>𝒘</m:t>
                            </m:r>
                          </m:e>
                          <m:sup>
                            <m:r>
                              <a:rPr lang="en-US" i="1" spc="-150" dirty="0">
                                <a:solidFill>
                                  <a:srgbClr val="3C58AD"/>
                                </a:solidFill>
                                <a:latin typeface="Cambria Math" panose="02040503050406030204" pitchFamily="18" charset="0"/>
                                <a:cs typeface="Consolas" panose="020B0609020204030204" pitchFamily="49" charset="0"/>
                              </a:rPr>
                              <m:t>⊤</m:t>
                            </m:r>
                          </m:sup>
                        </m:sSup>
                        <m:r>
                          <a:rPr lang="en-US" b="1" i="1" spc="-150" dirty="0">
                            <a:solidFill>
                              <a:srgbClr val="3C58AD"/>
                            </a:solidFill>
                            <a:latin typeface="Cambria Math" panose="02040503050406030204" pitchFamily="18" charset="0"/>
                            <a:cs typeface="Consolas" panose="020B0609020204030204" pitchFamily="49" charset="0"/>
                          </a:rPr>
                          <m:t>𝒙</m:t>
                        </m:r>
                      </m:e>
                    </m:d>
                    <m:r>
                      <a:rPr lang="en-US" b="1" i="1" spc="-150" dirty="0" smtClean="0">
                        <a:solidFill>
                          <a:srgbClr val="3C58AD"/>
                        </a:solidFill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&lt;</m:t>
                    </m:r>
                    <m:r>
                      <a:rPr lang="en-US" b="1" i="1" spc="-150" dirty="0" smtClean="0">
                        <a:solidFill>
                          <a:srgbClr val="3C58AD"/>
                        </a:solidFill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𝟎</m:t>
                    </m:r>
                  </m:oMath>
                </a14:m>
                <a:r>
                  <a:rPr lang="en-US" spc="-150" dirty="0" smtClean="0">
                    <a:solidFill>
                      <a:srgbClr val="3C58AD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	</a:t>
                </a:r>
                <a:endParaRPr lang="en-US" sz="2200" dirty="0" smtClean="0">
                  <a:solidFill>
                    <a:srgbClr val="3C58AD"/>
                  </a:solidFill>
                </a:endParaRPr>
              </a:p>
              <a:p>
                <a:r>
                  <a:rPr lang="en-US" spc="-150" dirty="0">
                    <a:latin typeface="Consolas" panose="020B0609020204030204" pitchFamily="49" charset="0"/>
                    <a:cs typeface="Consolas" panose="020B0609020204030204" pitchFamily="49" charset="0"/>
                  </a:rPr>
                  <a:t>	</a:t>
                </a:r>
                <a:r>
                  <a:rPr lang="en-US" spc="-150" dirty="0" smtClean="0">
                    <a:latin typeface="Consolas" panose="020B0609020204030204" pitchFamily="49" charset="0"/>
                    <a:cs typeface="Consolas" panose="020B0609020204030204" pitchFamily="49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b="0" i="0" spc="-150" dirty="0" smtClean="0"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        </m:t>
                    </m:r>
                    <m:r>
                      <a:rPr lang="en-US" b="1" i="1" spc="-150" dirty="0"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𝒘</m:t>
                    </m:r>
                    <m:r>
                      <a:rPr lang="en-US" b="1" i="1" spc="-150" dirty="0" smtClean="0"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←</m:t>
                    </m:r>
                    <m:r>
                      <a:rPr lang="en-US" b="1" i="1" spc="-150" dirty="0" smtClean="0"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𝒘</m:t>
                    </m:r>
                    <m:r>
                      <a:rPr lang="en-US" b="1" i="1" spc="-150" dirty="0" smtClean="0"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+</m:t>
                    </m:r>
                    <m:r>
                      <a:rPr lang="en-US" b="0" i="1" spc="-150" dirty="0" smtClean="0"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𝜂</m:t>
                    </m:r>
                    <m:r>
                      <a:rPr lang="en-US" b="0" i="1" spc="-150" dirty="0" smtClean="0"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𝑦</m:t>
                    </m:r>
                    <m:r>
                      <a:rPr lang="en-US" b="1" i="1" spc="-150" dirty="0" smtClean="0"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𝒙</m:t>
                    </m:r>
                  </m:oMath>
                </a14:m>
                <a:endParaRPr lang="en-US" sz="2200" dirty="0" smtClean="0">
                  <a:solidFill>
                    <a:srgbClr val="D5570C"/>
                  </a:solidFill>
                </a:endParaRPr>
              </a:p>
              <a:p>
                <a:r>
                  <a:rPr lang="en-US" spc="-150" dirty="0" smtClean="0">
                    <a:solidFill>
                      <a:srgbClr val="3C58AD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Return</a:t>
                </a:r>
                <a:r>
                  <a:rPr lang="en-US" spc="-150" dirty="0" smtClean="0">
                    <a:latin typeface="Consolas" panose="020B0609020204030204" pitchFamily="49" charset="0"/>
                    <a:cs typeface="Consolas" panose="020B0609020204030204" pitchFamily="49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𝒘</m:t>
                    </m:r>
                  </m:oMath>
                </a14:m>
                <a:endParaRPr lang="en-US" spc="-150" dirty="0">
                  <a:latin typeface="Consolas" panose="020B0609020204030204" pitchFamily="49" charset="0"/>
                  <a:cs typeface="Consolas" panose="020B0609020204030204" pitchFamily="49" charset="0"/>
                </a:endParaRPr>
              </a:p>
            </p:txBody>
          </p:sp>
        </mc:Choice>
        <mc:Fallback xmlns="">
          <p:sp>
            <p:nvSpPr>
              <p:cNvPr id="9" name="Text Placeholder 8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4"/>
              </p:nvPr>
            </p:nvSpPr>
            <p:spPr>
              <a:blipFill rotWithShape="0">
                <a:blip r:embed="rId3"/>
                <a:stretch>
                  <a:fillRect l="-1623" b="-5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 Placeholder 9"/>
              <p:cNvSpPr>
                <a:spLocks noGrp="1"/>
              </p:cNvSpPr>
              <p:nvPr>
                <p:ph type="body" sz="quarter" idx="15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spc="-150" dirty="0" smtClean="0">
                    <a:latin typeface="Consolas" panose="020B0609020204030204" pitchFamily="49" charset="0"/>
                    <a:cs typeface="Consolas" panose="020B0609020204030204" pitchFamily="49" charset="0"/>
                  </a:rPr>
                  <a:t>Given a training set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𝒟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={</m:t>
                    </m:r>
                    <m:d>
                      <m:d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10" name="Text Placeholder 9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5"/>
              </p:nvPr>
            </p:nvSpPr>
            <p:spPr>
              <a:blipFill rotWithShape="0">
                <a:blip r:embed="rId4"/>
                <a:stretch>
                  <a:fillRect l="-1985" t="-30000" b="-3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65424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Perceptron Algorithm </a:t>
            </a:r>
            <a:r>
              <a:rPr lang="en-US" sz="2200" dirty="0">
                <a:solidFill>
                  <a:srgbClr val="D5570C"/>
                </a:solidFill>
              </a:rPr>
              <a:t>[Rosenblatt 1958]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13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5226475"/>
                <a:ext cx="7886700" cy="764304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 smtClean="0"/>
                  <a:t>    Prediction: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pc="-150" dirty="0" smtClean="0">
                            <a:latin typeface="Cambria Math" charset="0"/>
                            <a:cs typeface="Consolas" panose="020B0609020204030204" pitchFamily="49" charset="0"/>
                          </a:rPr>
                        </m:ctrlPr>
                      </m:sSupPr>
                      <m:e>
                        <m:r>
                          <a:rPr lang="en-US" i="1" spc="-150" dirty="0">
                            <a:latin typeface="Cambria Math" panose="02040503050406030204" pitchFamily="18" charset="0"/>
                            <a:cs typeface="Consolas" panose="020B0609020204030204" pitchFamily="49" charset="0"/>
                          </a:rPr>
                          <m:t>𝑦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b="0" i="0" spc="-150" dirty="0" smtClean="0">
                            <a:latin typeface="Cambria Math" panose="02040503050406030204" pitchFamily="18" charset="0"/>
                            <a:cs typeface="Consolas" panose="020B0609020204030204" pitchFamily="49" charset="0"/>
                          </a:rPr>
                          <m:t>test</m:t>
                        </m:r>
                      </m:sup>
                    </m:sSup>
                    <m:r>
                      <a:rPr lang="en-US" b="0" i="1" spc="-150" dirty="0" smtClean="0"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←</m:t>
                    </m:r>
                    <m:func>
                      <m:funcPr>
                        <m:ctrlPr>
                          <a:rPr lang="en-US" i="1" spc="-150" dirty="0">
                            <a:latin typeface="Cambria Math" charset="0"/>
                            <a:cs typeface="Consolas" panose="020B0609020204030204" pitchFamily="49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pc="-150" dirty="0">
                            <a:latin typeface="Cambria Math" panose="02040503050406030204" pitchFamily="18" charset="0"/>
                            <a:cs typeface="Consolas" panose="020B0609020204030204" pitchFamily="49" charset="0"/>
                          </a:rPr>
                          <m:t>sg</m:t>
                        </m:r>
                        <m:r>
                          <a:rPr lang="en-US" i="1" spc="-150" dirty="0">
                            <a:latin typeface="Cambria Math" panose="02040503050406030204" pitchFamily="18" charset="0"/>
                            <a:cs typeface="Consolas" panose="020B0609020204030204" pitchFamily="49" charset="0"/>
                          </a:rPr>
                          <m:t>𝑛</m:t>
                        </m:r>
                      </m:fName>
                      <m:e>
                        <m:r>
                          <a:rPr lang="en-US" i="1" spc="-150" dirty="0">
                            <a:latin typeface="Cambria Math" panose="02040503050406030204" pitchFamily="18" charset="0"/>
                            <a:cs typeface="Consolas" panose="020B0609020204030204" pitchFamily="49" charset="0"/>
                          </a:rPr>
                          <m:t>(</m:t>
                        </m:r>
                        <m:sSup>
                          <m:sSupPr>
                            <m:ctrlPr>
                              <a:rPr lang="en-US" i="1" spc="-150" dirty="0">
                                <a:latin typeface="Cambria Math" charset="0"/>
                                <a:cs typeface="Consolas" panose="020B0609020204030204" pitchFamily="49" charset="0"/>
                              </a:rPr>
                            </m:ctrlPr>
                          </m:sSupPr>
                          <m:e>
                            <m:r>
                              <a:rPr lang="en-US" b="1" i="1" spc="-150" dirty="0">
                                <a:latin typeface="Cambria Math" panose="02040503050406030204" pitchFamily="18" charset="0"/>
                                <a:cs typeface="Consolas" panose="020B0609020204030204" pitchFamily="49" charset="0"/>
                              </a:rPr>
                              <m:t>𝒘</m:t>
                            </m:r>
                          </m:e>
                          <m:sup>
                            <m:r>
                              <a:rPr lang="en-US" i="1" spc="-150" dirty="0">
                                <a:latin typeface="Cambria Math" panose="02040503050406030204" pitchFamily="18" charset="0"/>
                                <a:cs typeface="Consolas" panose="020B0609020204030204" pitchFamily="49" charset="0"/>
                              </a:rPr>
                              <m:t>⊤</m:t>
                            </m:r>
                          </m:sup>
                        </m:sSup>
                        <m:sSup>
                          <m:sSupPr>
                            <m:ctrlPr>
                              <a:rPr lang="en-US" b="1" i="1" spc="-150" dirty="0" smtClean="0">
                                <a:latin typeface="Cambria Math" charset="0"/>
                                <a:cs typeface="Consolas" panose="020B0609020204030204" pitchFamily="49" charset="0"/>
                              </a:rPr>
                            </m:ctrlPr>
                          </m:sSupPr>
                          <m:e>
                            <m:r>
                              <a:rPr lang="en-US" b="1" i="1" spc="-150" dirty="0">
                                <a:latin typeface="Cambria Math" panose="02040503050406030204" pitchFamily="18" charset="0"/>
                                <a:cs typeface="Consolas" panose="020B0609020204030204" pitchFamily="49" charset="0"/>
                              </a:rPr>
                              <m:t>𝒙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b="0" i="0" spc="-150" dirty="0" smtClean="0">
                                <a:latin typeface="Cambria Math" panose="02040503050406030204" pitchFamily="18" charset="0"/>
                                <a:cs typeface="Consolas" panose="020B0609020204030204" pitchFamily="49" charset="0"/>
                              </a:rPr>
                              <m:t>test</m:t>
                            </m:r>
                          </m:sup>
                        </m:sSup>
                      </m:e>
                    </m:func>
                    <m:r>
                      <a:rPr lang="en-US" i="1" spc="-150" dirty="0"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4" name="Content Placeholder 1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5226475"/>
                <a:ext cx="7886700" cy="764304"/>
              </a:xfrm>
              <a:blipFill rotWithShape="0">
                <a:blip r:embed="rId2"/>
                <a:stretch>
                  <a:fillRect t="-9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CS6501 Lecture 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86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 </a:t>
            </a:r>
          </a:p>
          <a:p>
            <a:r>
              <a:rPr lang="en-US" dirty="0"/>
              <a:t> </a:t>
            </a:r>
            <a:endParaRPr lang="en-US" dirty="0" smtClean="0"/>
          </a:p>
          <a:p>
            <a:r>
              <a:rPr lang="en-US" dirty="0"/>
              <a:t> </a:t>
            </a:r>
            <a:endParaRPr lang="en-US" dirty="0" smtClean="0"/>
          </a:p>
          <a:p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 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Placeholder 8"/>
              <p:cNvSpPr>
                <a:spLocks noGrp="1"/>
              </p:cNvSpPr>
              <p:nvPr>
                <p:ph type="body" sz="quarter" idx="14"/>
              </p:nvPr>
            </p:nvSpPr>
            <p:spPr/>
            <p:txBody>
              <a:bodyPr/>
              <a:lstStyle/>
              <a:p>
                <a:r>
                  <a:rPr lang="en-US" spc="-150" dirty="0" smtClean="0">
                    <a:solidFill>
                      <a:srgbClr val="3C58AD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Initialize</a:t>
                </a:r>
                <a:r>
                  <a:rPr lang="en-US" dirty="0" smtClean="0">
                    <a:solidFill>
                      <a:srgbClr val="3C58AD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←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1" i="1" smtClean="0">
                            <a:latin typeface="Cambria Math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endParaRPr lang="en-US" b="1" dirty="0" smtClean="0"/>
              </a:p>
              <a:p>
                <a:r>
                  <a:rPr lang="en-US" spc="-150" dirty="0" smtClean="0">
                    <a:solidFill>
                      <a:srgbClr val="3C58AD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For </a:t>
                </a:r>
                <a:r>
                  <a:rPr lang="en-US" spc="-150" dirty="0" smtClean="0">
                    <a:latin typeface="Consolas" panose="020B0609020204030204" pitchFamily="49" charset="0"/>
                    <a:cs typeface="Consolas" panose="020B0609020204030204" pitchFamily="49" charset="0"/>
                  </a:rPr>
                  <a:t>epoch </a:t>
                </a:r>
                <a14:m>
                  <m:oMath xmlns:m="http://schemas.openxmlformats.org/officeDocument/2006/math">
                    <m:r>
                      <a:rPr lang="en-US" b="0" i="1" spc="-150" smtClean="0"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1…</m:t>
                    </m:r>
                    <m:r>
                      <a:rPr lang="en-US" b="0" i="1" spc="-150" smtClean="0"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𝑇</m:t>
                    </m:r>
                  </m:oMath>
                </a14:m>
                <a:r>
                  <a:rPr lang="en-US" spc="-150" dirty="0" smtClean="0">
                    <a:latin typeface="Consolas" panose="020B0609020204030204" pitchFamily="49" charset="0"/>
                    <a:cs typeface="Consolas" panose="020B0609020204030204" pitchFamily="49" charset="0"/>
                  </a:rPr>
                  <a:t>:</a:t>
                </a:r>
              </a:p>
              <a:p>
                <a:r>
                  <a:rPr lang="en-US" spc="-150" dirty="0">
                    <a:latin typeface="Consolas" panose="020B0609020204030204" pitchFamily="49" charset="0"/>
                    <a:cs typeface="Consolas" panose="020B0609020204030204" pitchFamily="49" charset="0"/>
                  </a:rPr>
                  <a:t>	</a:t>
                </a:r>
                <a:r>
                  <a:rPr lang="en-US" spc="-150" dirty="0" smtClean="0">
                    <a:solidFill>
                      <a:srgbClr val="3C58AD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For</a:t>
                </a:r>
                <a:r>
                  <a:rPr lang="en-US" spc="-150" dirty="0" smtClean="0">
                    <a:latin typeface="Consolas" panose="020B0609020204030204" pitchFamily="49" charset="0"/>
                    <a:cs typeface="Consolas" panose="020B0609020204030204" pitchFamily="49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pc="-150" smtClean="0"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(</m:t>
                    </m:r>
                    <m:r>
                      <a:rPr lang="en-US" b="1" i="1" spc="-150" smtClean="0"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𝒙</m:t>
                    </m:r>
                    <m:r>
                      <a:rPr lang="en-US" b="0" i="1" spc="-150" smtClean="0"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,</m:t>
                    </m:r>
                    <m:r>
                      <a:rPr lang="en-US" b="0" i="1" spc="-150" smtClean="0"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𝑦</m:t>
                    </m:r>
                    <m:r>
                      <a:rPr lang="en-US" b="0" i="1" spc="-150" smtClean="0"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)</m:t>
                    </m:r>
                  </m:oMath>
                </a14:m>
                <a:r>
                  <a:rPr lang="en-US" spc="-150" dirty="0" smtClean="0">
                    <a:latin typeface="Consolas" panose="020B0609020204030204" pitchFamily="49" charset="0"/>
                    <a:cs typeface="Consolas" panose="020B0609020204030204" pitchFamily="49" charset="0"/>
                  </a:rPr>
                  <a:t> </a:t>
                </a:r>
                <a:r>
                  <a:rPr lang="en-US" spc="-150" dirty="0" smtClean="0">
                    <a:solidFill>
                      <a:srgbClr val="3C58AD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in</a:t>
                </a:r>
                <a:r>
                  <a:rPr lang="en-US" spc="-150" dirty="0" smtClean="0">
                    <a:latin typeface="Consolas" panose="020B0609020204030204" pitchFamily="49" charset="0"/>
                    <a:cs typeface="Consolas" panose="020B0609020204030204" pitchFamily="49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𝒟</m:t>
                    </m:r>
                  </m:oMath>
                </a14:m>
                <a:r>
                  <a:rPr lang="en-US" spc="-150" dirty="0" smtClean="0">
                    <a:latin typeface="Consolas" panose="020B0609020204030204" pitchFamily="49" charset="0"/>
                    <a:cs typeface="Consolas" panose="020B0609020204030204" pitchFamily="49" charset="0"/>
                  </a:rPr>
                  <a:t>:</a:t>
                </a:r>
              </a:p>
              <a:p>
                <a:r>
                  <a:rPr lang="en-US" spc="-150" dirty="0">
                    <a:latin typeface="Consolas" panose="020B0609020204030204" pitchFamily="49" charset="0"/>
                    <a:cs typeface="Consolas" panose="020B0609020204030204" pitchFamily="49" charset="0"/>
                  </a:rPr>
                  <a:t>	 </a:t>
                </a:r>
                <a:r>
                  <a:rPr lang="en-US" spc="-150" dirty="0" smtClean="0">
                    <a:latin typeface="Consolas" panose="020B0609020204030204" pitchFamily="49" charset="0"/>
                    <a:cs typeface="Consolas" panose="020B0609020204030204" pitchFamily="49" charset="0"/>
                  </a:rPr>
                  <a:t>   </a:t>
                </a:r>
                <a:r>
                  <a:rPr lang="en-US" spc="-150" dirty="0" smtClean="0">
                    <a:solidFill>
                      <a:srgbClr val="3C58AD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if </a:t>
                </a:r>
                <a14:m>
                  <m:oMath xmlns:m="http://schemas.openxmlformats.org/officeDocument/2006/math">
                    <m:r>
                      <a:rPr lang="en-US" b="0" i="1" spc="-150" smtClean="0">
                        <a:solidFill>
                          <a:srgbClr val="3C58AD"/>
                        </a:solidFill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𝑦</m:t>
                    </m:r>
                    <m:d>
                      <m:dPr>
                        <m:ctrlPr>
                          <a:rPr lang="en-US" b="0" i="1" spc="-150" dirty="0" smtClean="0">
                            <a:solidFill>
                              <a:srgbClr val="3C58AD"/>
                            </a:solidFill>
                            <a:latin typeface="Cambria Math" charset="0"/>
                            <a:cs typeface="Consolas" panose="020B0609020204030204" pitchFamily="49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 spc="-150" dirty="0">
                                <a:solidFill>
                                  <a:srgbClr val="3C58AD"/>
                                </a:solidFill>
                                <a:latin typeface="Cambria Math" charset="0"/>
                                <a:cs typeface="Consolas" panose="020B0609020204030204" pitchFamily="49" charset="0"/>
                              </a:rPr>
                            </m:ctrlPr>
                          </m:sSupPr>
                          <m:e>
                            <m:r>
                              <a:rPr lang="en-US" b="1" i="1" spc="-150" dirty="0">
                                <a:solidFill>
                                  <a:srgbClr val="3C58AD"/>
                                </a:solidFill>
                                <a:latin typeface="Cambria Math" panose="02040503050406030204" pitchFamily="18" charset="0"/>
                                <a:cs typeface="Consolas" panose="020B0609020204030204" pitchFamily="49" charset="0"/>
                              </a:rPr>
                              <m:t>𝒘</m:t>
                            </m:r>
                          </m:e>
                          <m:sup>
                            <m:r>
                              <a:rPr lang="en-US" i="1" spc="-150" dirty="0">
                                <a:solidFill>
                                  <a:srgbClr val="3C58AD"/>
                                </a:solidFill>
                                <a:latin typeface="Cambria Math" panose="02040503050406030204" pitchFamily="18" charset="0"/>
                                <a:cs typeface="Consolas" panose="020B0609020204030204" pitchFamily="49" charset="0"/>
                              </a:rPr>
                              <m:t>⊤</m:t>
                            </m:r>
                          </m:sup>
                        </m:sSup>
                        <m:r>
                          <a:rPr lang="en-US" b="1" i="1" spc="-150" dirty="0">
                            <a:solidFill>
                              <a:srgbClr val="3C58AD"/>
                            </a:solidFill>
                            <a:latin typeface="Cambria Math" panose="02040503050406030204" pitchFamily="18" charset="0"/>
                            <a:cs typeface="Consolas" panose="020B0609020204030204" pitchFamily="49" charset="0"/>
                          </a:rPr>
                          <m:t>𝒙</m:t>
                        </m:r>
                      </m:e>
                    </m:d>
                    <m:r>
                      <a:rPr lang="en-US" b="1" i="1" spc="-150" dirty="0" smtClean="0">
                        <a:solidFill>
                          <a:srgbClr val="3C58AD"/>
                        </a:solidFill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&lt;</m:t>
                    </m:r>
                    <m:r>
                      <a:rPr lang="en-US" b="1" i="1" spc="-150" dirty="0" smtClean="0">
                        <a:solidFill>
                          <a:srgbClr val="3C58AD"/>
                        </a:solidFill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𝟎</m:t>
                    </m:r>
                  </m:oMath>
                </a14:m>
                <a:r>
                  <a:rPr lang="en-US" spc="-150" dirty="0" smtClean="0">
                    <a:solidFill>
                      <a:srgbClr val="3C58AD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	</a:t>
                </a:r>
                <a:endParaRPr lang="en-US" sz="2200" dirty="0" smtClean="0">
                  <a:solidFill>
                    <a:srgbClr val="3C58AD"/>
                  </a:solidFill>
                </a:endParaRPr>
              </a:p>
              <a:p>
                <a:r>
                  <a:rPr lang="en-US" spc="-150" dirty="0">
                    <a:latin typeface="Consolas" panose="020B0609020204030204" pitchFamily="49" charset="0"/>
                    <a:cs typeface="Consolas" panose="020B0609020204030204" pitchFamily="49" charset="0"/>
                  </a:rPr>
                  <a:t>	</a:t>
                </a:r>
                <a:r>
                  <a:rPr lang="en-US" spc="-150" dirty="0" smtClean="0">
                    <a:latin typeface="Consolas" panose="020B0609020204030204" pitchFamily="49" charset="0"/>
                    <a:cs typeface="Consolas" panose="020B0609020204030204" pitchFamily="49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b="0" i="0" spc="-150" dirty="0" smtClean="0"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        </m:t>
                    </m:r>
                    <m:r>
                      <a:rPr lang="en-US" b="1" i="1" spc="-150" dirty="0"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𝒘</m:t>
                    </m:r>
                    <m:r>
                      <a:rPr lang="en-US" b="1" i="1" spc="-150" dirty="0" smtClean="0"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←</m:t>
                    </m:r>
                    <m:r>
                      <a:rPr lang="en-US" b="1" i="1" spc="-150" dirty="0" smtClean="0"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𝒘</m:t>
                    </m:r>
                    <m:r>
                      <a:rPr lang="en-US" b="1" i="1" spc="-150" dirty="0" smtClean="0"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+</m:t>
                    </m:r>
                    <m:r>
                      <a:rPr lang="en-US" b="0" i="1" spc="-150" dirty="0" smtClean="0"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𝜂</m:t>
                    </m:r>
                    <m:r>
                      <a:rPr lang="en-US" b="0" i="1" spc="-150" dirty="0" smtClean="0"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𝑦</m:t>
                    </m:r>
                    <m:r>
                      <a:rPr lang="en-US" b="1" i="1" spc="-150" dirty="0" smtClean="0"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𝒙</m:t>
                    </m:r>
                  </m:oMath>
                </a14:m>
                <a:endParaRPr lang="en-US" sz="2200" dirty="0" smtClean="0">
                  <a:solidFill>
                    <a:srgbClr val="D5570C"/>
                  </a:solidFill>
                </a:endParaRPr>
              </a:p>
              <a:p>
                <a:r>
                  <a:rPr lang="en-US" spc="-150" dirty="0" smtClean="0">
                    <a:solidFill>
                      <a:srgbClr val="3C58AD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Return</a:t>
                </a:r>
                <a:r>
                  <a:rPr lang="en-US" spc="-150" dirty="0" smtClean="0">
                    <a:latin typeface="Consolas" panose="020B0609020204030204" pitchFamily="49" charset="0"/>
                    <a:cs typeface="Consolas" panose="020B0609020204030204" pitchFamily="49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𝒘</m:t>
                    </m:r>
                  </m:oMath>
                </a14:m>
                <a:endParaRPr lang="en-US" spc="-150" dirty="0">
                  <a:latin typeface="Consolas" panose="020B0609020204030204" pitchFamily="49" charset="0"/>
                  <a:cs typeface="Consolas" panose="020B0609020204030204" pitchFamily="49" charset="0"/>
                </a:endParaRPr>
              </a:p>
            </p:txBody>
          </p:sp>
        </mc:Choice>
        <mc:Fallback xmlns="">
          <p:sp>
            <p:nvSpPr>
              <p:cNvPr id="9" name="Text Placeholder 8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4"/>
              </p:nvPr>
            </p:nvSpPr>
            <p:spPr>
              <a:blipFill rotWithShape="0">
                <a:blip r:embed="rId3"/>
                <a:stretch>
                  <a:fillRect l="-1623" b="-5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 Placeholder 9"/>
              <p:cNvSpPr>
                <a:spLocks noGrp="1"/>
              </p:cNvSpPr>
              <p:nvPr>
                <p:ph type="body" sz="quarter" idx="15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spc="-150" dirty="0" smtClean="0">
                    <a:latin typeface="Consolas" panose="020B0609020204030204" pitchFamily="49" charset="0"/>
                    <a:cs typeface="Consolas" panose="020B0609020204030204" pitchFamily="49" charset="0"/>
                  </a:rPr>
                  <a:t>Given a training set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𝒟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={</m:t>
                    </m:r>
                    <m:d>
                      <m:d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10" name="Text Placeholder 9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5"/>
              </p:nvPr>
            </p:nvSpPr>
            <p:spPr>
              <a:blipFill rotWithShape="0">
                <a:blip r:embed="rId4"/>
                <a:stretch>
                  <a:fillRect l="-1985" t="-30000" b="-3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896269" y="4745025"/>
                <a:ext cx="4437561" cy="1727204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rgbClr val="3C58AD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/>
                  <a:t>Perceptron effectively minimizing: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altLang="zh-TW" sz="2400" i="1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func>
                            <m:funcPr>
                              <m:ctrlPr>
                                <a:rPr lang="en-US" altLang="zh-TW" sz="2400" i="1">
                                  <a:latin typeface="Cambria Math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sz="240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fName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(0, </m:t>
                              </m:r>
                            </m:e>
                          </m:func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1− </m:t>
                          </m:r>
                          <m:sSub>
                            <m:sSubPr>
                              <m:ctrlPr>
                                <a:rPr lang="en-US" altLang="zh-TW" sz="24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TW" sz="2400">
                                  <a:latin typeface="Cambria Math" panose="02040503050406030204" pitchFamily="18" charset="0"/>
                                </a:rPr>
                                <m:t>y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 sz="2400"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TW" sz="2400" i="1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TW" sz="2400" b="1" i="1">
                                  <a:latin typeface="Cambria Math" panose="02040503050406030204" pitchFamily="18" charset="0"/>
                                </a:rPr>
                                <m:t>𝐰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en-US" altLang="zh-TW" sz="2400"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sz="24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b="1" i="1"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 sz="2400"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</m:sub>
                          </m:sSub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))</m:t>
                          </m:r>
                        </m:e>
                      </m:nary>
                    </m:oMath>
                  </m:oMathPara>
                </a14:m>
                <a:endParaRPr lang="en-US" sz="2400" dirty="0" smtClean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6269" y="4745025"/>
                <a:ext cx="4437561" cy="1727204"/>
              </a:xfrm>
              <a:prstGeom prst="rect">
                <a:avLst/>
              </a:prstGeom>
              <a:blipFill rotWithShape="0">
                <a:blip r:embed="rId5"/>
                <a:stretch>
                  <a:fillRect l="-1493" t="-1365" r="-271"/>
                </a:stretch>
              </a:blipFill>
              <a:ln w="57150">
                <a:solidFill>
                  <a:srgbClr val="3C58AD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83605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General Formula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argmax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𝒚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𝒴</m:t>
                            </m:r>
                          </m:sub>
                        </m:sSub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𝒘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r>
                  <a:rPr lang="en-US" dirty="0" smtClean="0"/>
                  <a:t> 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 smtClean="0"/>
              </a:p>
              <a:p>
                <a:pPr marL="0" indent="0">
                  <a:buNone/>
                </a:pPr>
                <a:endParaRPr lang="en-US" dirty="0" smtClean="0"/>
              </a:p>
              <a:p>
                <a:r>
                  <a:rPr lang="en-US" dirty="0" smtClean="0">
                    <a:solidFill>
                      <a:srgbClr val="3C58AD"/>
                    </a:solidFill>
                  </a:rPr>
                  <a:t>Inference/Test:</a:t>
                </a:r>
                <a:r>
                  <a:rPr lang="en-US" dirty="0" smtClean="0"/>
                  <a:t> given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dirty="0" smtClean="0"/>
                  <a:t>, solve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argmax</m:t>
                    </m:r>
                  </m:oMath>
                </a14:m>
                <a:endParaRPr lang="en-US" dirty="0" smtClean="0"/>
              </a:p>
              <a:p>
                <a:r>
                  <a:rPr lang="en-US" dirty="0" smtClean="0">
                    <a:solidFill>
                      <a:srgbClr val="3C58AD"/>
                    </a:solidFill>
                  </a:rPr>
                  <a:t>Learning/Training: </a:t>
                </a:r>
                <a:r>
                  <a:rPr lang="en-US" dirty="0" smtClean="0"/>
                  <a:t>find a good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𝒘</m:t>
                    </m:r>
                  </m:oMath>
                </a14:m>
                <a:endParaRPr lang="en-US" b="1" dirty="0" smtClean="0"/>
              </a:p>
              <a:p>
                <a:r>
                  <a:rPr lang="en-US" dirty="0" smtClean="0">
                    <a:solidFill>
                      <a:srgbClr val="3C58AD"/>
                    </a:solidFill>
                  </a:rPr>
                  <a:t>Today: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D5570C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1" i="1" smtClean="0">
                        <a:solidFill>
                          <a:srgbClr val="D5570C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1" i="1" smtClean="0">
                            <a:solidFill>
                              <a:srgbClr val="D5570C"/>
                            </a:solidFill>
                            <a:latin typeface="Cambria Math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rgbClr val="D5570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1" i="1" smtClean="0">
                            <a:solidFill>
                              <a:srgbClr val="D5570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𝒏</m:t>
                        </m:r>
                      </m:sup>
                    </m:sSup>
                    <m:r>
                      <a:rPr lang="en-US" b="1" i="1" smtClean="0">
                        <a:solidFill>
                          <a:srgbClr val="D5570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solidFill>
                          <a:srgbClr val="D5570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𝒴</m:t>
                    </m:r>
                    <m:r>
                      <a:rPr lang="en-US" b="0" i="1" smtClean="0">
                        <a:solidFill>
                          <a:srgbClr val="D5570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={−1,1}</m:t>
                    </m:r>
                  </m:oMath>
                </a14:m>
                <a:r>
                  <a:rPr lang="en-US" dirty="0" smtClean="0">
                    <a:solidFill>
                      <a:srgbClr val="D5570C"/>
                    </a:solidFill>
                  </a:rPr>
                  <a:t> </a:t>
                </a:r>
                <a:r>
                  <a:rPr lang="en-US" sz="2200" dirty="0" smtClean="0"/>
                  <a:t>(binary classification)</a:t>
                </a:r>
              </a:p>
              <a:p>
                <a:endParaRPr lang="en-US" b="1" dirty="0" smtClean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5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CS6501 Lecture 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87</a:t>
            </a:fld>
            <a:endParaRPr lang="en-US"/>
          </a:p>
        </p:txBody>
      </p:sp>
      <p:sp>
        <p:nvSpPr>
          <p:cNvPr id="9" name="Line Callout 3 8"/>
          <p:cNvSpPr/>
          <p:nvPr/>
        </p:nvSpPr>
        <p:spPr>
          <a:xfrm>
            <a:off x="4494499" y="1480085"/>
            <a:ext cx="240223" cy="302217"/>
          </a:xfrm>
          <a:prstGeom prst="borderCallout3">
            <a:avLst>
              <a:gd name="adj1" fmla="val 93109"/>
              <a:gd name="adj2" fmla="val 88441"/>
              <a:gd name="adj3" fmla="val 246955"/>
              <a:gd name="adj4" fmla="val 205914"/>
              <a:gd name="adj5" fmla="val 346154"/>
              <a:gd name="adj6" fmla="val 276882"/>
              <a:gd name="adj7" fmla="val 346297"/>
              <a:gd name="adj8" fmla="val 481991"/>
            </a:avLst>
          </a:prstGeom>
          <a:noFill/>
          <a:ln w="28575">
            <a:solidFill>
              <a:srgbClr val="D5570C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625876" y="2285998"/>
            <a:ext cx="853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nput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Line Callout 3 10"/>
          <p:cNvSpPr/>
          <p:nvPr/>
        </p:nvSpPr>
        <p:spPr>
          <a:xfrm>
            <a:off x="2973083" y="1570491"/>
            <a:ext cx="240223" cy="302217"/>
          </a:xfrm>
          <a:prstGeom prst="borderCallout3">
            <a:avLst>
              <a:gd name="adj1" fmla="val 93109"/>
              <a:gd name="adj2" fmla="val 88441"/>
              <a:gd name="adj3" fmla="val 246955"/>
              <a:gd name="adj4" fmla="val 205914"/>
              <a:gd name="adj5" fmla="val 715385"/>
              <a:gd name="adj6" fmla="val 557527"/>
              <a:gd name="adj7" fmla="val 712964"/>
              <a:gd name="adj8" fmla="val 759411"/>
            </a:avLst>
          </a:prstGeom>
          <a:noFill/>
          <a:ln w="28575">
            <a:solidFill>
              <a:srgbClr val="D5570C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810773" y="3454646"/>
            <a:ext cx="19479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utput space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Line Callout 3 12"/>
          <p:cNvSpPr/>
          <p:nvPr/>
        </p:nvSpPr>
        <p:spPr>
          <a:xfrm>
            <a:off x="4050214" y="1472336"/>
            <a:ext cx="310090" cy="302217"/>
          </a:xfrm>
          <a:prstGeom prst="borderCallout3">
            <a:avLst>
              <a:gd name="adj1" fmla="val 93109"/>
              <a:gd name="adj2" fmla="val 88441"/>
              <a:gd name="adj3" fmla="val 264904"/>
              <a:gd name="adj4" fmla="val 185922"/>
              <a:gd name="adj5" fmla="val 548718"/>
              <a:gd name="adj6" fmla="val 361848"/>
              <a:gd name="adj7" fmla="val 548861"/>
              <a:gd name="adj8" fmla="val 511979"/>
            </a:avLst>
          </a:prstGeom>
          <a:noFill/>
          <a:ln w="28575">
            <a:solidFill>
              <a:srgbClr val="D5570C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625876" y="2870322"/>
            <a:ext cx="27526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model parameters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169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Binary Linear Classifiers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argmax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𝒚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𝒴</m:t>
                            </m:r>
                          </m:sub>
                        </m:sSub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𝒘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r>
                  <a:rPr lang="en-US" dirty="0" smtClean="0"/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𝒏</m:t>
                        </m:r>
                      </m:sup>
                    </m:sSup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𝒴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={−1,1}</m:t>
                    </m:r>
                  </m:oMath>
                </a14:m>
                <a:endParaRPr lang="en-US" dirty="0" smtClean="0">
                  <a:solidFill>
                    <a:schemeClr val="tx1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𝒘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1" i="1" smtClean="0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p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⊤</m:t>
                            </m:r>
                          </m:sup>
                        </m:s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</m:d>
                    <m:r>
                      <a:rPr lang="en-US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dPr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en-US" i="1" smtClean="0">
                                <a:latin typeface="Cambria Math" charset="0"/>
                              </a:rPr>
                            </m:ctrlPr>
                          </m:naryPr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nary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</m:d>
                  </m:oMath>
                </a14:m>
                <a:endParaRPr lang="en-US" dirty="0" smtClean="0"/>
              </a:p>
              <a:p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argmax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𝒚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𝒴</m:t>
                            </m:r>
                          </m:sub>
                        </m:sSub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𝒘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eqArr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  1,</m:t>
                            </m:r>
                            <m:sSup>
                              <m:sSupPr>
                                <m:ctrlPr>
                                  <a:rPr lang="en-US" b="1" i="1" smtClean="0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𝒘</m:t>
                                </m:r>
                              </m:e>
                              <m:sup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⊤</m:t>
                                </m:r>
                              </m:sup>
                            </m:sSup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US" altLang="zh-TW" i="1" smtClean="0">
                                <a:latin typeface="Cambria Math" panose="02040503050406030204" pitchFamily="18" charset="0"/>
                              </a:rPr>
                              <m:t>≥</m:t>
                            </m:r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&amp;−1,</m:t>
                            </m:r>
                            <m:sSup>
                              <m:sSupPr>
                                <m:ctrlPr>
                                  <a:rPr lang="en-US" b="1" i="1" smtClean="0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𝒘</m:t>
                                </m:r>
                              </m:e>
                              <m:sup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⊤</m:t>
                                </m:r>
                              </m:sup>
                            </m:sSup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&lt;0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b="0" dirty="0" smtClean="0"/>
                  <a:t/>
                </a:r>
                <a:br>
                  <a:rPr lang="en-US" b="0" dirty="0" smtClean="0"/>
                </a:br>
                <a:r>
                  <a:rPr lang="en-US" b="0" dirty="0" smtClean="0"/>
                  <a:t>  					     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sgn</m:t>
                    </m:r>
                    <m:d>
                      <m:d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1" i="1" smtClean="0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p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⊤</m:t>
                            </m:r>
                          </m:sup>
                        </m:s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</m:d>
                  </m:oMath>
                </a14:m>
                <a:endParaRPr lang="en-US" b="0" dirty="0" smtClean="0"/>
              </a:p>
              <a:p>
                <a:pPr marL="0" indent="0" algn="r">
                  <a:buNone/>
                </a:pPr>
                <a:r>
                  <a:rPr lang="en-US" sz="2200" dirty="0" smtClean="0">
                    <a:solidFill>
                      <a:schemeClr val="bg1">
                        <a:lumMod val="65000"/>
                      </a:schemeClr>
                    </a:solidFill>
                  </a:rPr>
                  <a:t>(break ties arbitrarily)</a:t>
                </a:r>
                <a:endParaRPr lang="en-US" sz="2200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546" r="-10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CS6501 Lecture 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573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we need machine learning?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270861"/>
            <a:ext cx="8294633" cy="4906102"/>
          </a:xfrm>
        </p:spPr>
        <p:txBody>
          <a:bodyPr>
            <a:normAutofit/>
          </a:bodyPr>
          <a:lstStyle/>
          <a:p>
            <a:r>
              <a:rPr lang="en-US" dirty="0" smtClean="0"/>
              <a:t>There is no </a:t>
            </a:r>
            <a:r>
              <a:rPr lang="en-US" altLang="zh-TW" dirty="0" smtClean="0"/>
              <a:t>(or</a:t>
            </a:r>
            <a:r>
              <a:rPr lang="zh-TW" altLang="en-US" dirty="0" smtClean="0"/>
              <a:t> </a:t>
            </a:r>
            <a:r>
              <a:rPr lang="en-US" altLang="zh-TW" dirty="0" smtClean="0"/>
              <a:t>limited</a:t>
            </a:r>
            <a:r>
              <a:rPr lang="zh-TW" altLang="en-US" dirty="0" smtClean="0"/>
              <a:t> </a:t>
            </a:r>
            <a:r>
              <a:rPr lang="en-US" altLang="zh-TW" dirty="0" smtClean="0"/>
              <a:t>numbers</a:t>
            </a:r>
            <a:r>
              <a:rPr lang="zh-TW" altLang="en-US" dirty="0" smtClean="0"/>
              <a:t> </a:t>
            </a:r>
            <a:r>
              <a:rPr lang="en-US" altLang="zh-TW" dirty="0" smtClean="0"/>
              <a:t>of)</a:t>
            </a:r>
            <a:r>
              <a:rPr lang="zh-TW" altLang="en-US" dirty="0" smtClean="0"/>
              <a:t> </a:t>
            </a:r>
            <a:r>
              <a:rPr lang="en-US" dirty="0" smtClean="0"/>
              <a:t>human expert for some problems</a:t>
            </a:r>
          </a:p>
          <a:p>
            <a:r>
              <a:rPr lang="en-US" dirty="0" smtClean="0"/>
              <a:t>Humans </a:t>
            </a:r>
            <a:r>
              <a:rPr lang="en-US" dirty="0"/>
              <a:t>can perform a task, but can’t describe how they do </a:t>
            </a:r>
            <a:r>
              <a:rPr lang="en-US" dirty="0" smtClean="0"/>
              <a:t>it</a:t>
            </a:r>
          </a:p>
          <a:p>
            <a:r>
              <a:rPr lang="en-US" dirty="0" smtClean="0"/>
              <a:t>The desired function is hard to be written down in a closed form </a:t>
            </a:r>
          </a:p>
          <a:p>
            <a:pPr lvl="1"/>
            <a:r>
              <a:rPr lang="en-US" dirty="0" smtClean="0"/>
              <a:t>E.g.,: predict stock price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CS6501 Lecture 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0042" y="4149031"/>
            <a:ext cx="2135571" cy="1819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53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28866</TotalTime>
  <Words>4008</Words>
  <Application>Microsoft Macintosh PowerPoint</Application>
  <PresentationFormat>On-screen Show (4:3)</PresentationFormat>
  <Paragraphs>832</Paragraphs>
  <Slides>88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88</vt:i4>
      </vt:variant>
    </vt:vector>
  </HeadingPairs>
  <TitlesOfParts>
    <vt:vector size="101" baseType="lpstr">
      <vt:lpstr>Arial Narrow</vt:lpstr>
      <vt:lpstr>Calibri</vt:lpstr>
      <vt:lpstr>Cambria Math</vt:lpstr>
      <vt:lpstr>Consolas</vt:lpstr>
      <vt:lpstr>Lucida Calligraphy</vt:lpstr>
      <vt:lpstr>Times New Roman</vt:lpstr>
      <vt:lpstr>Verdana</vt:lpstr>
      <vt:lpstr>Wingdings</vt:lpstr>
      <vt:lpstr>新細明體</vt:lpstr>
      <vt:lpstr>Arial</vt:lpstr>
      <vt:lpstr>Office Theme</vt:lpstr>
      <vt:lpstr>1_Office Theme</vt:lpstr>
      <vt:lpstr>Equation</vt:lpstr>
      <vt:lpstr>Lecture 2: Binary Classification </vt:lpstr>
      <vt:lpstr>Announcements</vt:lpstr>
      <vt:lpstr>This Lecture</vt:lpstr>
      <vt:lpstr>The Badges game</vt:lpstr>
      <vt:lpstr>Training data</vt:lpstr>
      <vt:lpstr>Raw test data</vt:lpstr>
      <vt:lpstr>Why we need machine learning?</vt:lpstr>
      <vt:lpstr>Why we need machine learning?</vt:lpstr>
      <vt:lpstr>Why we need machine learning?</vt:lpstr>
      <vt:lpstr>Supervised learning</vt:lpstr>
      <vt:lpstr>Supervised learning</vt:lpstr>
      <vt:lpstr>Supervised learning</vt:lpstr>
      <vt:lpstr>Learning the mapping</vt:lpstr>
      <vt:lpstr>Goal</vt:lpstr>
      <vt:lpstr>Under-fitting and over-fitting</vt:lpstr>
      <vt:lpstr>Bias V.S. Variance</vt:lpstr>
      <vt:lpstr>Questions of interest</vt:lpstr>
      <vt:lpstr>Different learning protocols  (more technical terms)</vt:lpstr>
      <vt:lpstr>Linear classification</vt:lpstr>
      <vt:lpstr>Linear classifiers</vt:lpstr>
      <vt:lpstr>The geometry interpretation</vt:lpstr>
      <vt:lpstr>A simple trick to remove the bias term b</vt:lpstr>
      <vt:lpstr>Some data are not linearly separable</vt:lpstr>
      <vt:lpstr>But they can be made liner</vt:lpstr>
      <vt:lpstr>Exercise: can you make these data points linearly separable?</vt:lpstr>
      <vt:lpstr>Exercise: can you make these data points linearly separable?</vt:lpstr>
      <vt:lpstr>Linear classifiers</vt:lpstr>
      <vt:lpstr>The Perceptron Algorithm [Rosenblatt 1958]</vt:lpstr>
      <vt:lpstr>The Perceptron Algorithm [Rosenblatt 1958]</vt:lpstr>
      <vt:lpstr>The Perceptron Algorithm [Rosenblatt 1958]</vt:lpstr>
      <vt:lpstr>Geometry Interpretation </vt:lpstr>
      <vt:lpstr>Perceptron in action</vt:lpstr>
      <vt:lpstr>Convergence of Perceptron</vt:lpstr>
      <vt:lpstr>Marginal Perceptron -- Motivation</vt:lpstr>
      <vt:lpstr>The Perceptron Algorithm [Rosenblatt 1958]</vt:lpstr>
      <vt:lpstr>The Perceptron Algorithm [Rosenblatt 1958]</vt:lpstr>
      <vt:lpstr>How about batch setting?</vt:lpstr>
      <vt:lpstr> Batch learning setup</vt:lpstr>
      <vt:lpstr> Batch learning setup</vt:lpstr>
      <vt:lpstr>How can we learn f from D ̂ </vt:lpstr>
      <vt:lpstr>How can we prevent over-fitting?</vt:lpstr>
      <vt:lpstr>How about the loss function?</vt:lpstr>
      <vt:lpstr>How about the loss function?</vt:lpstr>
      <vt:lpstr>Many choices</vt:lpstr>
      <vt:lpstr>Back to Linear model</vt:lpstr>
      <vt:lpstr>Rewrite our optimization problem</vt:lpstr>
      <vt:lpstr>Many choices of loss function (L)</vt:lpstr>
      <vt:lpstr>PowerPoint Presentation</vt:lpstr>
      <vt:lpstr>Many choices of R(w)</vt:lpstr>
      <vt:lpstr>Support Vector Machines </vt:lpstr>
      <vt:lpstr>Support Vector Machines (SVMs)</vt:lpstr>
      <vt:lpstr>The hinge loss</vt:lpstr>
      <vt:lpstr>PowerPoint Presentation</vt:lpstr>
      <vt:lpstr>Let’s view it from another direction</vt:lpstr>
      <vt:lpstr>Soft SVMs</vt:lpstr>
      <vt:lpstr>An alternative formulation</vt:lpstr>
      <vt:lpstr>An alternative formulation</vt:lpstr>
      <vt:lpstr>Balance between regularization and empirical loss</vt:lpstr>
      <vt:lpstr>Balance between regularization and empirical loss</vt:lpstr>
      <vt:lpstr>Regularized loss minimization </vt:lpstr>
      <vt:lpstr>Loss Functions</vt:lpstr>
      <vt:lpstr>Logistic Regression </vt:lpstr>
      <vt:lpstr>logistic function / sigmoid function</vt:lpstr>
      <vt:lpstr>Why sigmoid?</vt:lpstr>
      <vt:lpstr>Probabilistic Interpretation</vt:lpstr>
      <vt:lpstr>PowerPoint Presentation</vt:lpstr>
      <vt:lpstr>Decision boundary?</vt:lpstr>
      <vt:lpstr>Alternative view</vt:lpstr>
      <vt:lpstr>Maximum likelihood estimation </vt:lpstr>
      <vt:lpstr>Minimizing negative log-likelihood</vt:lpstr>
      <vt:lpstr>Add Gaussian Prior</vt:lpstr>
      <vt:lpstr>Regularized Logistic regression</vt:lpstr>
      <vt:lpstr>Maximum a posteriori estimation </vt:lpstr>
      <vt:lpstr>Regularized loss minimization </vt:lpstr>
      <vt:lpstr>How to learn  (how to optimize the objective function?)</vt:lpstr>
      <vt:lpstr>Convexity</vt:lpstr>
      <vt:lpstr>Non convex minimization is hard</vt:lpstr>
      <vt:lpstr>Convex optimization is relatively easy</vt:lpstr>
      <vt:lpstr>Different optimization techniques</vt:lpstr>
      <vt:lpstr>Gradient descent</vt:lpstr>
      <vt:lpstr>Why not gradient descent?</vt:lpstr>
      <vt:lpstr>Stochastic gradient descent </vt:lpstr>
      <vt:lpstr>Stochastic Sub-gradient Descent</vt:lpstr>
      <vt:lpstr>Stochastic (sub)-gradient descent for SVM</vt:lpstr>
      <vt:lpstr>The Perceptron Algorithm [Rosenblatt 1958]</vt:lpstr>
      <vt:lpstr>The Perceptron Algorithm [Rosenblatt 1958]</vt:lpstr>
      <vt:lpstr>A General Formula</vt:lpstr>
      <vt:lpstr>Binary Linear Classifiers</vt:lpstr>
    </vt:vector>
  </TitlesOfParts>
  <Company/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Kai-Wei Chang</dc:creator>
  <cp:lastModifiedBy>Kai-Wei Chang</cp:lastModifiedBy>
  <cp:revision>109</cp:revision>
  <cp:lastPrinted>2017-09-28T23:52:59Z</cp:lastPrinted>
  <dcterms:created xsi:type="dcterms:W3CDTF">2015-09-15T19:03:29Z</dcterms:created>
  <dcterms:modified xsi:type="dcterms:W3CDTF">2017-10-03T20:47:53Z</dcterms:modified>
</cp:coreProperties>
</file>