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12"/>
  </p:notesMasterIdLst>
  <p:sldIdLst>
    <p:sldId id="256" r:id="rId3"/>
    <p:sldId id="257" r:id="rId4"/>
    <p:sldId id="258" r:id="rId5"/>
    <p:sldId id="259" r:id="rId6"/>
    <p:sldId id="260" r:id="rId7"/>
    <p:sldId id="261" r:id="rId8"/>
    <p:sldId id="262" r:id="rId9"/>
    <p:sldId id="263" r:id="rId10"/>
    <p:sldId id="269" r:id="rId11"/>
    <p:sldId id="273" r:id="rId12"/>
    <p:sldId id="274" r:id="rId13"/>
    <p:sldId id="275" r:id="rId14"/>
    <p:sldId id="276" r:id="rId15"/>
    <p:sldId id="280" r:id="rId16"/>
    <p:sldId id="281" r:id="rId17"/>
    <p:sldId id="282" r:id="rId18"/>
    <p:sldId id="297" r:id="rId19"/>
    <p:sldId id="298" r:id="rId20"/>
    <p:sldId id="299" r:id="rId21"/>
    <p:sldId id="300" r:id="rId22"/>
    <p:sldId id="301" r:id="rId23"/>
    <p:sldId id="302" r:id="rId24"/>
    <p:sldId id="303"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95"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3" r:id="rId53"/>
    <p:sldId id="334" r:id="rId54"/>
    <p:sldId id="341" r:id="rId55"/>
    <p:sldId id="342" r:id="rId56"/>
    <p:sldId id="343" r:id="rId57"/>
    <p:sldId id="345" r:id="rId58"/>
    <p:sldId id="346" r:id="rId59"/>
    <p:sldId id="348" r:id="rId60"/>
    <p:sldId id="349" r:id="rId61"/>
    <p:sldId id="350" r:id="rId62"/>
    <p:sldId id="354"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97" r:id="rId80"/>
    <p:sldId id="372" r:id="rId81"/>
    <p:sldId id="373"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398" r:id="rId104"/>
    <p:sldId id="399" r:id="rId105"/>
    <p:sldId id="400" r:id="rId106"/>
    <p:sldId id="401" r:id="rId107"/>
    <p:sldId id="402" r:id="rId108"/>
    <p:sldId id="403" r:id="rId109"/>
    <p:sldId id="404" r:id="rId110"/>
    <p:sldId id="405"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69" autoAdjust="0"/>
    <p:restoredTop sz="53153" autoAdjust="0"/>
  </p:normalViewPr>
  <p:slideViewPr>
    <p:cSldViewPr snapToGrid="0">
      <p:cViewPr varScale="1">
        <p:scale>
          <a:sx n="80" d="100"/>
          <a:sy n="80" d="100"/>
        </p:scale>
        <p:origin x="1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slide" Target="slides/slide10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slide" Target="slides/slide108.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slide" Target="slides/slide109.xml"/><Relationship Id="rId112" Type="http://schemas.openxmlformats.org/officeDocument/2006/relationships/notesMaster" Target="notesMasters/notesMaster1.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10/16/17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6</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6</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extLst>
      <p:ext uri="{BB962C8B-B14F-4D97-AF65-F5344CB8AC3E}">
        <p14:creationId xmlns:p14="http://schemas.microsoft.com/office/powerpoint/2010/main" val="85916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7</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7</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extLst>
      <p:ext uri="{BB962C8B-B14F-4D97-AF65-F5344CB8AC3E}">
        <p14:creationId xmlns:p14="http://schemas.microsoft.com/office/powerpoint/2010/main" val="189871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8</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8</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extLst>
      <p:ext uri="{BB962C8B-B14F-4D97-AF65-F5344CB8AC3E}">
        <p14:creationId xmlns:p14="http://schemas.microsoft.com/office/powerpoint/2010/main" val="182247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10</a:t>
            </a:fld>
            <a:endParaRPr lang="en-US"/>
          </a:p>
        </p:txBody>
      </p:sp>
    </p:spTree>
    <p:extLst>
      <p:ext uri="{BB962C8B-B14F-4D97-AF65-F5344CB8AC3E}">
        <p14:creationId xmlns:p14="http://schemas.microsoft.com/office/powerpoint/2010/main" val="109650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5406F-DAD0-5243-B3E3-85D7269049E7}" type="slidenum">
              <a:rPr lang="en-US" smtClean="0"/>
              <a:t>20</a:t>
            </a:fld>
            <a:endParaRPr lang="en-US"/>
          </a:p>
        </p:txBody>
      </p:sp>
    </p:spTree>
    <p:extLst>
      <p:ext uri="{BB962C8B-B14F-4D97-AF65-F5344CB8AC3E}">
        <p14:creationId xmlns:p14="http://schemas.microsoft.com/office/powerpoint/2010/main" val="39661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B4C8E-AE69-F64C-B1C1-0CE9A4E319EC}" type="slidenum">
              <a:rPr lang="en-US" smtClean="0"/>
              <a:t>76</a:t>
            </a:fld>
            <a:endParaRPr lang="en-US"/>
          </a:p>
        </p:txBody>
      </p:sp>
    </p:spTree>
    <p:extLst>
      <p:ext uri="{BB962C8B-B14F-4D97-AF65-F5344CB8AC3E}">
        <p14:creationId xmlns:p14="http://schemas.microsoft.com/office/powerpoint/2010/main" val="134691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B4C8E-AE69-F64C-B1C1-0CE9A4E319EC}" type="slidenum">
              <a:rPr lang="en-US" smtClean="0"/>
              <a:t>77</a:t>
            </a:fld>
            <a:endParaRPr lang="en-US"/>
          </a:p>
        </p:txBody>
      </p:sp>
    </p:spTree>
    <p:extLst>
      <p:ext uri="{BB962C8B-B14F-4D97-AF65-F5344CB8AC3E}">
        <p14:creationId xmlns:p14="http://schemas.microsoft.com/office/powerpoint/2010/main" val="108757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108</a:t>
            </a:fld>
            <a:endParaRPr lang="en-US"/>
          </a:p>
        </p:txBody>
      </p:sp>
    </p:spTree>
    <p:extLst>
      <p:ext uri="{BB962C8B-B14F-4D97-AF65-F5344CB8AC3E}">
        <p14:creationId xmlns:p14="http://schemas.microsoft.com/office/powerpoint/2010/main" val="65761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70516"/>
            <a:ext cx="6858000" cy="2164383"/>
          </a:xfrm>
        </p:spPr>
        <p:txBody>
          <a:bodyPr anchor="ctr"/>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49" y="6356351"/>
            <a:ext cx="3993287" cy="365125"/>
          </a:xfrm>
        </p:spPr>
        <p:txBody>
          <a:bodyPr/>
          <a:lstStyle/>
          <a:p>
            <a:r>
              <a:rPr lang="en-US" smtClean="0"/>
              <a:t>ML in NLP</a:t>
            </a:r>
            <a:endParaRPr lang="en-US" dirty="0"/>
          </a:p>
        </p:txBody>
      </p:sp>
      <p:sp>
        <p:nvSpPr>
          <p:cNvPr id="6" name="Slide Number Placeholder 5"/>
          <p:cNvSpPr>
            <a:spLocks noGrp="1"/>
          </p:cNvSpPr>
          <p:nvPr>
            <p:ph type="sldNum" sz="quarter" idx="12"/>
          </p:nvPr>
        </p:nvSpPr>
        <p:spPr>
          <a:xfrm>
            <a:off x="7261934" y="6356351"/>
            <a:ext cx="1253416" cy="365125"/>
          </a:xfrm>
        </p:spPr>
        <p:txBody>
          <a:bodyPr/>
          <a:lstStyle>
            <a:lvl1pPr>
              <a:defRPr sz="1400">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ML in NLP</a:t>
            </a:r>
            <a:endParaRPr lang="en-US"/>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307788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ML in NLP</a:t>
            </a:r>
            <a:endParaRPr lang="en-US"/>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3022396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70516"/>
            <a:ext cx="6858000" cy="2164383"/>
          </a:xfrm>
        </p:spPr>
        <p:txBody>
          <a:bodyPr anchor="ctr"/>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49" y="6356351"/>
            <a:ext cx="3993287" cy="365125"/>
          </a:xfrm>
        </p:spPr>
        <p:txBody>
          <a:bodyPr/>
          <a:lstStyle/>
          <a:p>
            <a:r>
              <a:rPr lang="en-US" smtClean="0"/>
              <a:t>ML in NLP</a:t>
            </a:r>
            <a:endParaRPr lang="en-US" dirty="0"/>
          </a:p>
        </p:txBody>
      </p:sp>
      <p:sp>
        <p:nvSpPr>
          <p:cNvPr id="6" name="Slide Number Placeholder 5"/>
          <p:cNvSpPr>
            <a:spLocks noGrp="1"/>
          </p:cNvSpPr>
          <p:nvPr>
            <p:ph type="sldNum" sz="quarter" idx="12"/>
          </p:nvPr>
        </p:nvSpPr>
        <p:spPr>
          <a:xfrm>
            <a:off x="7261934" y="6356351"/>
            <a:ext cx="1253416" cy="365125"/>
          </a:xfrm>
        </p:spPr>
        <p:txBody>
          <a:bodyPr/>
          <a:lstStyle>
            <a:lvl1pPr>
              <a:defRPr sz="1400">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3260"/>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628650" y="1270861"/>
            <a:ext cx="7886700" cy="4906102"/>
          </a:xfrm>
        </p:spPr>
        <p:txBody>
          <a:bodyPr/>
          <a:lstStyle>
            <a:lvl1pPr marL="403225" indent="-403225">
              <a:lnSpc>
                <a:spcPct val="110000"/>
              </a:lnSpc>
              <a:buClr>
                <a:srgbClr val="3C58AD"/>
              </a:buClr>
              <a:buFont typeface="Wingdings" panose="05000000000000000000" pitchFamily="2" charset="2"/>
              <a:buChar char="v"/>
              <a:defRPr/>
            </a:lvl1pPr>
            <a:lvl2pPr marL="688975" indent="-346075">
              <a:lnSpc>
                <a:spcPct val="110000"/>
              </a:lnSpc>
              <a:buClr>
                <a:srgbClr val="3C58AD"/>
              </a:buClr>
              <a:buFont typeface="Wingdings" panose="05000000000000000000" pitchFamily="2" charset="2"/>
              <a:buChar char="v"/>
              <a:defRPr/>
            </a:lvl2pPr>
            <a:lvl3pPr marL="1030288" indent="-344488">
              <a:lnSpc>
                <a:spcPct val="110000"/>
              </a:lnSpc>
              <a:buClr>
                <a:srgbClr val="3C58AD"/>
              </a:buClr>
              <a:buFont typeface="Wingdings" panose="05000000000000000000" pitchFamily="2" charset="2"/>
              <a:buChar char="v"/>
              <a:defRPr/>
            </a:lvl3pPr>
            <a:lvl4pPr marL="1317625" indent="-288925">
              <a:lnSpc>
                <a:spcPct val="110000"/>
              </a:lnSpc>
              <a:buClr>
                <a:srgbClr val="3C58AD"/>
              </a:buClr>
              <a:buFont typeface="Wingdings" panose="05000000000000000000" pitchFamily="2" charset="2"/>
              <a:buChar char="v"/>
              <a:defRPr/>
            </a:lvl4pPr>
            <a:lvl5pPr marL="1658938" indent="-287338">
              <a:lnSpc>
                <a:spcPct val="110000"/>
              </a:lnSpc>
              <a:buClr>
                <a:srgbClr val="3C58AD"/>
              </a:buClr>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356351"/>
            <a:ext cx="3486150" cy="365125"/>
          </a:xfrm>
        </p:spPr>
        <p:txBody>
          <a:bodyPr/>
          <a:lstStyle>
            <a:lvl1pPr>
              <a:defRPr>
                <a:solidFill>
                  <a:srgbClr val="3C58AD"/>
                </a:solidFill>
              </a:defRPr>
            </a:lvl1pPr>
          </a:lstStyle>
          <a:p>
            <a:r>
              <a:rPr lang="en-US" smtClean="0"/>
              <a:t>ML in NLP</a:t>
            </a:r>
            <a:endParaRPr lang="en-US" dirty="0"/>
          </a:p>
        </p:txBody>
      </p:sp>
      <p:sp>
        <p:nvSpPr>
          <p:cNvPr id="6" name="Slide Number Placeholder 5"/>
          <p:cNvSpPr>
            <a:spLocks noGrp="1"/>
          </p:cNvSpPr>
          <p:nvPr>
            <p:ph type="sldNum" sz="quarter" idx="12"/>
          </p:nvPr>
        </p:nvSpPr>
        <p:spPr>
          <a:xfrm>
            <a:off x="7180118" y="6356351"/>
            <a:ext cx="1335232" cy="365125"/>
          </a:xfrm>
        </p:spPr>
        <p:txBody>
          <a:bodyPr/>
          <a:lstStyle/>
          <a:p>
            <a:fld id="{5E6A3C3A-A029-4573-BC04-5DA27903A743}" type="slidenum">
              <a:rPr lang="en-US" smtClean="0"/>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735532" cy="365125"/>
          </a:xfrm>
        </p:spPr>
        <p:txBody>
          <a:bodyPr/>
          <a:lstStyle/>
          <a:p>
            <a:r>
              <a:rPr lang="en-US" smtClean="0"/>
              <a:t>ML in NLP</a:t>
            </a:r>
            <a:endParaRPr lang="en-US" dirty="0"/>
          </a:p>
        </p:txBody>
      </p:sp>
      <p:sp>
        <p:nvSpPr>
          <p:cNvPr id="6" name="Slide Number Placeholder 5"/>
          <p:cNvSpPr>
            <a:spLocks noGrp="1"/>
          </p:cNvSpPr>
          <p:nvPr>
            <p:ph type="sldNum" sz="quarter" idx="12"/>
          </p:nvPr>
        </p:nvSpPr>
        <p:spPr>
          <a:xfrm>
            <a:off x="7045036" y="6356351"/>
            <a:ext cx="1470314" cy="365125"/>
          </a:xfrm>
        </p:spPr>
        <p:txBody>
          <a:bodyPr/>
          <a:lstStyle/>
          <a:p>
            <a:fld id="{5E6A3C3A-A029-4573-BC04-5DA27903A743}" type="slidenum">
              <a:rPr lang="en-US" smtClean="0"/>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ML in NLP</a:t>
            </a:r>
            <a:endParaRPr lang="en-US"/>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ML in NLP</a:t>
            </a:r>
            <a:endParaRPr lang="en-US"/>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ML in NLP</a:t>
            </a:r>
            <a:endParaRPr lang="en-US"/>
          </a:p>
        </p:txBody>
      </p:sp>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ML in NLP</a:t>
            </a:r>
            <a:endParaRPr lang="en-US"/>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3260"/>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628650" y="1270861"/>
            <a:ext cx="7886700" cy="4906102"/>
          </a:xfrm>
        </p:spPr>
        <p:txBody>
          <a:bodyPr/>
          <a:lstStyle>
            <a:lvl1pPr marL="403225" indent="-403225">
              <a:lnSpc>
                <a:spcPct val="110000"/>
              </a:lnSpc>
              <a:buClr>
                <a:srgbClr val="3C58AD"/>
              </a:buClr>
              <a:buFont typeface="Wingdings" panose="05000000000000000000" pitchFamily="2" charset="2"/>
              <a:buChar char="v"/>
              <a:defRPr/>
            </a:lvl1pPr>
            <a:lvl2pPr marL="688975" indent="-346075">
              <a:lnSpc>
                <a:spcPct val="110000"/>
              </a:lnSpc>
              <a:buClr>
                <a:srgbClr val="3C58AD"/>
              </a:buClr>
              <a:buFont typeface="Wingdings" panose="05000000000000000000" pitchFamily="2" charset="2"/>
              <a:buChar char="v"/>
              <a:defRPr/>
            </a:lvl2pPr>
            <a:lvl3pPr marL="1030288" indent="-344488">
              <a:lnSpc>
                <a:spcPct val="110000"/>
              </a:lnSpc>
              <a:buClr>
                <a:srgbClr val="3C58AD"/>
              </a:buClr>
              <a:buFont typeface="Wingdings" panose="05000000000000000000" pitchFamily="2" charset="2"/>
              <a:buChar char="v"/>
              <a:defRPr/>
            </a:lvl3pPr>
            <a:lvl4pPr marL="1317625" indent="-288925">
              <a:lnSpc>
                <a:spcPct val="110000"/>
              </a:lnSpc>
              <a:buClr>
                <a:srgbClr val="3C58AD"/>
              </a:buClr>
              <a:buFont typeface="Wingdings" panose="05000000000000000000" pitchFamily="2" charset="2"/>
              <a:buChar char="v"/>
              <a:defRPr/>
            </a:lvl4pPr>
            <a:lvl5pPr marL="1658938" indent="-287338">
              <a:lnSpc>
                <a:spcPct val="110000"/>
              </a:lnSpc>
              <a:buClr>
                <a:srgbClr val="3C58AD"/>
              </a:buClr>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356351"/>
            <a:ext cx="3486150" cy="365125"/>
          </a:xfrm>
        </p:spPr>
        <p:txBody>
          <a:bodyPr/>
          <a:lstStyle/>
          <a:p>
            <a:r>
              <a:rPr lang="en-US" smtClean="0"/>
              <a:t>ML in NLP</a:t>
            </a:r>
            <a:endParaRPr lang="en-US" dirty="0"/>
          </a:p>
        </p:txBody>
      </p:sp>
      <p:sp>
        <p:nvSpPr>
          <p:cNvPr id="6" name="Slide Number Placeholder 5"/>
          <p:cNvSpPr>
            <a:spLocks noGrp="1"/>
          </p:cNvSpPr>
          <p:nvPr>
            <p:ph type="sldNum" sz="quarter" idx="12"/>
          </p:nvPr>
        </p:nvSpPr>
        <p:spPr>
          <a:xfrm>
            <a:off x="7180118" y="6356351"/>
            <a:ext cx="1335232" cy="365125"/>
          </a:xfrm>
        </p:spPr>
        <p:txBody>
          <a:bodyPr/>
          <a:lstStyle/>
          <a:p>
            <a:fld id="{5E6A3C3A-A029-4573-BC04-5DA27903A743}" type="slidenum">
              <a:rPr lang="en-US" smtClean="0"/>
              <a:t>‹#›</a:t>
            </a:fld>
            <a:endParaRPr lang="en-US" dirty="0"/>
          </a:p>
        </p:txBody>
      </p:sp>
    </p:spTree>
    <p:extLst>
      <p:ext uri="{BB962C8B-B14F-4D97-AF65-F5344CB8AC3E}">
        <p14:creationId xmlns:p14="http://schemas.microsoft.com/office/powerpoint/2010/main" val="2271364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ML in NLP</a:t>
            </a:r>
            <a:endParaRPr lang="en-US"/>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ML in NLP</a:t>
            </a:r>
            <a:endParaRPr lang="en-US"/>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ML in NLP</a:t>
            </a:r>
            <a:endParaRPr lang="en-US"/>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lvl1pPr>
              <a:defRPr b="0">
                <a:latin typeface="Times New Roman" panose="02020603050405020304" pitchFamily="18" charset="0"/>
                <a:ea typeface="Verdana" panose="020B0604030504040204" pitchFamily="34" charset="0"/>
                <a:cs typeface="Times New Roman" panose="02020603050405020304" pitchFamily="18" charset="0"/>
              </a:defRPr>
            </a:lvl1pPr>
            <a:lvl2pPr>
              <a:defRPr>
                <a:latin typeface="Times New Roman" panose="02020603050405020304" pitchFamily="18" charset="0"/>
                <a:ea typeface="Verdana" panose="020B0604030504040204" pitchFamily="34" charset="0"/>
                <a:cs typeface="Times New Roman" panose="02020603050405020304" pitchFamily="18" charset="0"/>
              </a:defRPr>
            </a:lvl2pPr>
            <a:lvl3pPr>
              <a:defRPr sz="2000">
                <a:latin typeface="Times New Roman" panose="02020603050405020304" pitchFamily="18" charset="0"/>
                <a:ea typeface="Verdana" panose="020B0604030504040204" pitchFamily="34" charset="0"/>
                <a:cs typeface="Times New Roman" panose="02020603050405020304" pitchFamily="18" charset="0"/>
              </a:defRPr>
            </a:lvl3pPr>
            <a:lvl4pPr>
              <a:defRPr>
                <a:latin typeface="Times New Roman" panose="02020603050405020304" pitchFamily="18" charset="0"/>
                <a:ea typeface="Verdana" panose="020B0604030504040204" pitchFamily="34" charset="0"/>
                <a:cs typeface="Times New Roman" panose="02020603050405020304" pitchFamily="18" charset="0"/>
              </a:defRPr>
            </a:lvl4pPr>
            <a:lvl5pPr>
              <a:defRPr>
                <a:latin typeface="Times New Roman" panose="02020603050405020304" pitchFamily="18" charset="0"/>
                <a:ea typeface="Verdana" panose="020B0604030504040204" pitchFamily="34" charset="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10" name="Date Placeholder 9"/>
          <p:cNvSpPr>
            <a:spLocks noGrp="1"/>
          </p:cNvSpPr>
          <p:nvPr>
            <p:ph type="dt" sz="half" idx="10"/>
          </p:nvPr>
        </p:nvSpPr>
        <p:spPr>
          <a:xfrm>
            <a:off x="5004048" y="6553200"/>
            <a:ext cx="3048000" cy="2286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zh-TW" altLang="en-US" dirty="0"/>
          </a:p>
        </p:txBody>
      </p:sp>
      <p:sp>
        <p:nvSpPr>
          <p:cNvPr id="11" name="Footer Placeholder 10"/>
          <p:cNvSpPr>
            <a:spLocks noGrp="1"/>
          </p:cNvSpPr>
          <p:nvPr>
            <p:ph type="ftr" sz="quarter" idx="11"/>
          </p:nvPr>
        </p:nvSpPr>
        <p:spPr>
          <a:xfrm>
            <a:off x="5004048" y="6248400"/>
            <a:ext cx="4038600" cy="2286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ML in NLP</a:t>
            </a:r>
            <a:endParaRPr lang="zh-TW" altLang="en-US" dirty="0"/>
          </a:p>
        </p:txBody>
      </p:sp>
      <p:sp>
        <p:nvSpPr>
          <p:cNvPr id="12" name="Slide Number Placeholder 11"/>
          <p:cNvSpPr>
            <a:spLocks noGrp="1"/>
          </p:cNvSpPr>
          <p:nvPr>
            <p:ph type="sldNum" sz="quarter" idx="12"/>
          </p:nvPr>
        </p:nvSpPr>
        <p:spPr>
          <a:xfrm>
            <a:off x="8128248" y="6553200"/>
            <a:ext cx="914400" cy="2286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AF71DC22-0103-4060-B7D8-ECD9AE0F749D}" type="slidenum">
              <a:rPr lang="zh-TW" altLang="en-US" smtClean="0"/>
              <a:pPr/>
              <a:t>‹#›</a:t>
            </a:fld>
            <a:endParaRPr lang="zh-TW" altLang="en-US"/>
          </a:p>
        </p:txBody>
      </p:sp>
    </p:spTree>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0" y="6356351"/>
            <a:ext cx="3735532" cy="365125"/>
          </a:xfrm>
        </p:spPr>
        <p:txBody>
          <a:bodyPr/>
          <a:lstStyle/>
          <a:p>
            <a:r>
              <a:rPr lang="en-US" smtClean="0"/>
              <a:t>ML in NLP</a:t>
            </a:r>
            <a:endParaRPr lang="en-US" dirty="0"/>
          </a:p>
        </p:txBody>
      </p:sp>
      <p:sp>
        <p:nvSpPr>
          <p:cNvPr id="6" name="Slide Number Placeholder 5"/>
          <p:cNvSpPr>
            <a:spLocks noGrp="1"/>
          </p:cNvSpPr>
          <p:nvPr>
            <p:ph type="sldNum" sz="quarter" idx="12"/>
          </p:nvPr>
        </p:nvSpPr>
        <p:spPr>
          <a:xfrm>
            <a:off x="7045036" y="6356351"/>
            <a:ext cx="1470314" cy="365125"/>
          </a:xfrm>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105138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ML in NLP</a:t>
            </a:r>
            <a:endParaRPr lang="en-US"/>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323692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ML in NLP</a:t>
            </a:r>
            <a:endParaRPr lang="en-US"/>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17672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154277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ML in NLP</a:t>
            </a:r>
            <a:endParaRPr lang="en-US"/>
          </a:p>
        </p:txBody>
      </p:sp>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240379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ML in NLP</a:t>
            </a:r>
            <a:endParaRPr lang="en-US"/>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12017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ML in NLP</a:t>
            </a:r>
            <a:endParaRPr lang="en-US"/>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extLst>
      <p:ext uri="{BB962C8B-B14F-4D97-AF65-F5344CB8AC3E}">
        <p14:creationId xmlns:p14="http://schemas.microsoft.com/office/powerpoint/2010/main" val="1332204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400">
                <a:solidFill>
                  <a:srgbClr val="3C58AD"/>
                </a:solidFill>
                <a:latin typeface="Arial" panose="020B0604020202020204" pitchFamily="34" charset="0"/>
                <a:cs typeface="Arial" panose="020B0604020202020204" pitchFamily="34" charset="0"/>
              </a:defRPr>
            </a:lvl1pPr>
          </a:lstStyle>
          <a:p>
            <a:r>
              <a:rPr lang="en-US" smtClean="0"/>
              <a:t>ML in NLP</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
        <p:nvSpPr>
          <p:cNvPr id="7" name="Rectangle 6"/>
          <p:cNvSpPr/>
          <p:nvPr userDrawn="1"/>
        </p:nvSpPr>
        <p:spPr>
          <a:xfrm>
            <a:off x="0" y="0"/>
            <a:ext cx="89210" cy="6858000"/>
          </a:xfrm>
          <a:prstGeom prst="rect">
            <a:avLst/>
          </a:prstGeom>
          <a:solidFill>
            <a:srgbClr val="3C58A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a:stretch>
            <a:fillRect/>
          </a:stretch>
        </p:blipFill>
        <p:spPr>
          <a:xfrm>
            <a:off x="878907" y="6311899"/>
            <a:ext cx="1440782" cy="433680"/>
          </a:xfrm>
          <a:prstGeom prst="rect">
            <a:avLst/>
          </a:prstGeom>
        </p:spPr>
      </p:pic>
    </p:spTree>
    <p:extLst>
      <p:ext uri="{BB962C8B-B14F-4D97-AF65-F5344CB8AC3E}">
        <p14:creationId xmlns:p14="http://schemas.microsoft.com/office/powerpoint/2010/main" val="3011013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3C58AD"/>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400">
                <a:solidFill>
                  <a:srgbClr val="3C58AD"/>
                </a:solidFill>
                <a:latin typeface="Arial" panose="020B0604020202020204" pitchFamily="34" charset="0"/>
                <a:cs typeface="Arial" panose="020B0604020202020204" pitchFamily="34" charset="0"/>
              </a:defRPr>
            </a:lvl1pPr>
          </a:lstStyle>
          <a:p>
            <a:r>
              <a:rPr lang="en-US" smtClean="0"/>
              <a:t>ML in NLP</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
        <p:nvSpPr>
          <p:cNvPr id="7" name="Rectangle 6"/>
          <p:cNvSpPr/>
          <p:nvPr userDrawn="1"/>
        </p:nvSpPr>
        <p:spPr>
          <a:xfrm>
            <a:off x="0" y="0"/>
            <a:ext cx="89210" cy="6858000"/>
          </a:xfrm>
          <a:prstGeom prst="rect">
            <a:avLst/>
          </a:prstGeom>
          <a:solidFill>
            <a:srgbClr val="3C58A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4"/>
          <a:stretch>
            <a:fillRect/>
          </a:stretch>
        </p:blipFill>
        <p:spPr>
          <a:xfrm>
            <a:off x="878907" y="6311899"/>
            <a:ext cx="1440782" cy="433680"/>
          </a:xfrm>
          <a:prstGeom prst="rect">
            <a:avLst/>
          </a:prstGeom>
        </p:spPr>
      </p:pic>
    </p:spTree>
    <p:extLst>
      <p:ext uri="{BB962C8B-B14F-4D97-AF65-F5344CB8AC3E}">
        <p14:creationId xmlns:p14="http://schemas.microsoft.com/office/powerpoint/2010/main" val="18337745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3C58AD"/>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w@kwchang.net" TargetMode="External"/><Relationship Id="rId4" Type="http://schemas.openxmlformats.org/officeDocument/2006/relationships/hyperlink" Target="https://uclanlp.github.io/CS269-17/"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80.png"/><Relationship Id="rId4" Type="http://schemas.openxmlformats.org/officeDocument/2006/relationships/image" Target="../media/image290.png"/><Relationship Id="rId5" Type="http://schemas.openxmlformats.org/officeDocument/2006/relationships/image" Target="../media/image300.png"/><Relationship Id="rId6" Type="http://schemas.openxmlformats.org/officeDocument/2006/relationships/image" Target="../media/image56.png"/><Relationship Id="rId7" Type="http://schemas.openxmlformats.org/officeDocument/2006/relationships/image" Target="../media/image321.png"/><Relationship Id="rId1" Type="http://schemas.openxmlformats.org/officeDocument/2006/relationships/slideLayout" Target="../slideLayouts/slideLayout2.xml"/><Relationship Id="rId2" Type="http://schemas.openxmlformats.org/officeDocument/2006/relationships/image" Target="../media/image270.png"/></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0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1.png"/><Relationship Id="rId3"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20.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40.png"/><Relationship Id="rId5" Type="http://schemas.openxmlformats.org/officeDocument/2006/relationships/image" Target="../media/image350.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0.png"/><Relationship Id="rId5" Type="http://schemas.openxmlformats.org/officeDocument/2006/relationships/image" Target="../media/image370.png"/><Relationship Id="rId6" Type="http://schemas.openxmlformats.org/officeDocument/2006/relationships/image" Target="../media/image380.png"/><Relationship Id="rId7" Type="http://schemas.openxmlformats.org/officeDocument/2006/relationships/image" Target="../media/image390.png"/><Relationship Id="rId8" Type="http://schemas.openxmlformats.org/officeDocument/2006/relationships/image" Target="../media/image400.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0.png"/><Relationship Id="rId5" Type="http://schemas.openxmlformats.org/officeDocument/2006/relationships/image" Target="../media/image370.png"/><Relationship Id="rId6" Type="http://schemas.openxmlformats.org/officeDocument/2006/relationships/image" Target="../media/image380.png"/><Relationship Id="rId7" Type="http://schemas.openxmlformats.org/officeDocument/2006/relationships/image" Target="../media/image390.png"/><Relationship Id="rId8" Type="http://schemas.openxmlformats.org/officeDocument/2006/relationships/image" Target="../media/image400.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6.xml.rels><?xml version="1.0" encoding="UTF-8" standalone="yes"?>
<Relationships xmlns="http://schemas.openxmlformats.org/package/2006/relationships"><Relationship Id="rId3" Type="http://schemas.openxmlformats.org/officeDocument/2006/relationships/image" Target="../media/image430.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7.xml.rels><?xml version="1.0" encoding="UTF-8" standalone="yes"?>
<Relationships xmlns="http://schemas.openxmlformats.org/package/2006/relationships"><Relationship Id="rId3" Type="http://schemas.openxmlformats.org/officeDocument/2006/relationships/image" Target="../media/image430.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70.png"/><Relationship Id="rId4" Type="http://schemas.openxmlformats.org/officeDocument/2006/relationships/image" Target="../media/image480.png"/><Relationship Id="rId1" Type="http://schemas.openxmlformats.org/officeDocument/2006/relationships/slideLayout" Target="../slideLayouts/slideLayout2.xml"/><Relationship Id="rId2" Type="http://schemas.openxmlformats.org/officeDocument/2006/relationships/image" Target="../media/image460.png"/></Relationships>
</file>

<file path=ppt/slides/_rels/slide91.xml.rels><?xml version="1.0" encoding="UTF-8" standalone="yes"?>
<Relationships xmlns="http://schemas.openxmlformats.org/package/2006/relationships"><Relationship Id="rId3" Type="http://schemas.openxmlformats.org/officeDocument/2006/relationships/image" Target="../media/image500.png"/><Relationship Id="rId4" Type="http://schemas.openxmlformats.org/officeDocument/2006/relationships/image" Target="../media/image510.png"/><Relationship Id="rId1" Type="http://schemas.openxmlformats.org/officeDocument/2006/relationships/slideLayout" Target="../slideLayouts/slideLayout2.xml"/><Relationship Id="rId2" Type="http://schemas.openxmlformats.org/officeDocument/2006/relationships/image" Target="../media/image49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9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550" y="1097414"/>
            <a:ext cx="8518450" cy="2164383"/>
          </a:xfrm>
        </p:spPr>
        <p:txBody>
          <a:bodyPr/>
          <a:lstStyle/>
          <a:p>
            <a:r>
              <a:rPr lang="en-US" dirty="0"/>
              <a:t>Lecture 4</a:t>
            </a:r>
            <a:r>
              <a:rPr lang="en-US" dirty="0" smtClean="0"/>
              <a:t>:</a:t>
            </a:r>
            <a:r>
              <a:rPr lang="en-US" dirty="0"/>
              <a:t/>
            </a:r>
            <a:br>
              <a:rPr lang="en-US" dirty="0"/>
            </a:br>
            <a:r>
              <a:rPr lang="en-US" dirty="0" smtClean="0"/>
              <a:t>Structured Prediction Models</a:t>
            </a:r>
            <a:endParaRPr lang="en-US" dirty="0"/>
          </a:p>
        </p:txBody>
      </p:sp>
      <p:sp>
        <p:nvSpPr>
          <p:cNvPr id="3" name="Subtitle 2"/>
          <p:cNvSpPr>
            <a:spLocks noGrp="1"/>
          </p:cNvSpPr>
          <p:nvPr>
            <p:ph type="subTitle" idx="1"/>
          </p:nvPr>
        </p:nvSpPr>
        <p:spPr>
          <a:xfrm>
            <a:off x="1143000" y="3602038"/>
            <a:ext cx="7103076" cy="2073832"/>
          </a:xfrm>
        </p:spPr>
        <p:txBody>
          <a:bodyPr>
            <a:normAutofit lnSpcReduction="10000"/>
          </a:bodyPr>
          <a:lstStyle/>
          <a:p>
            <a:endParaRPr lang="en-US" dirty="0"/>
          </a:p>
          <a:p>
            <a:r>
              <a:rPr lang="en-US" dirty="0"/>
              <a:t>Kai-Wei Chang</a:t>
            </a:r>
          </a:p>
          <a:p>
            <a:r>
              <a:rPr lang="en-US" dirty="0"/>
              <a:t>CS @ </a:t>
            </a:r>
            <a:r>
              <a:rPr lang="en-US" dirty="0" smtClean="0"/>
              <a:t>UCLA</a:t>
            </a:r>
            <a:endParaRPr lang="en-US" dirty="0"/>
          </a:p>
          <a:p>
            <a:r>
              <a:rPr lang="en-US" dirty="0">
                <a:hlinkClick r:id="rId3"/>
              </a:rPr>
              <a:t>kw@kwchang.net</a:t>
            </a:r>
            <a:endParaRPr lang="en-US" dirty="0"/>
          </a:p>
          <a:p>
            <a:endParaRPr lang="en-US" dirty="0"/>
          </a:p>
          <a:p>
            <a:r>
              <a:rPr lang="en-US" dirty="0"/>
              <a:t>Couse webpage: </a:t>
            </a:r>
            <a:r>
              <a:rPr lang="en-US" dirty="0">
                <a:hlinkClick r:id="rId4"/>
              </a:rPr>
              <a:t>https://uclanlp.github.io/CS269-17</a:t>
            </a:r>
            <a:r>
              <a:rPr lang="en-US" dirty="0" smtClean="0">
                <a:hlinkClick r:id="rId4"/>
              </a:rPr>
              <a:t>/</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E6A3C3A-A029-4573-BC04-5DA27903A743}"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3225064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tagging</a:t>
            </a:r>
            <a:endParaRPr lang="en-US" dirty="0"/>
          </a:p>
        </p:txBody>
      </p:sp>
      <p:sp>
        <p:nvSpPr>
          <p:cNvPr id="3" name="Content Placeholder 2"/>
          <p:cNvSpPr>
            <a:spLocks noGrp="1"/>
          </p:cNvSpPr>
          <p:nvPr>
            <p:ph idx="1"/>
          </p:nvPr>
        </p:nvSpPr>
        <p:spPr/>
        <p:txBody>
          <a:bodyPr/>
          <a:lstStyle/>
          <a:p>
            <a:r>
              <a:rPr lang="en-US" altLang="en-US" dirty="0"/>
              <a:t>The process of assigning a part-of-speech to each word in a collection (sentence).</a:t>
            </a:r>
          </a:p>
          <a:p>
            <a:endParaRPr lang="en-US" dirty="0">
              <a:solidFill>
                <a:srgbClr val="3C58AD"/>
              </a:solidFill>
            </a:endParaRPr>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10</a:t>
            </a:fld>
            <a:endParaRPr lang="en-US"/>
          </a:p>
        </p:txBody>
      </p:sp>
      <p:sp>
        <p:nvSpPr>
          <p:cNvPr id="6" name="Rectangle 19"/>
          <p:cNvSpPr>
            <a:spLocks noChangeArrowheads="1"/>
          </p:cNvSpPr>
          <p:nvPr/>
        </p:nvSpPr>
        <p:spPr bwMode="auto">
          <a:xfrm>
            <a:off x="1132703" y="2306046"/>
            <a:ext cx="5537200" cy="340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charset="2"/>
              <a:buChar char="§"/>
              <a:defRPr sz="3200">
                <a:solidFill>
                  <a:srgbClr val="590A0E"/>
                </a:solidFill>
                <a:latin typeface="Tahoma" charset="0"/>
                <a:ea typeface="ＭＳ Ｐゴシック" charset="-128"/>
              </a:defRPr>
            </a:lvl1pPr>
            <a:lvl2pPr marL="742950" indent="-285750" eaLnBrk="0" hangingPunct="0">
              <a:spcBef>
                <a:spcPct val="20000"/>
              </a:spcBef>
              <a:buClr>
                <a:srgbClr val="404040"/>
              </a:buClr>
              <a:buFont typeface="Wingdings" charset="2"/>
              <a:buChar char="§"/>
              <a:defRPr sz="2800">
                <a:solidFill>
                  <a:schemeClr val="tx1"/>
                </a:solidFill>
                <a:latin typeface="Tahoma" charset="0"/>
                <a:ea typeface="ＭＳ Ｐゴシック" charset="-128"/>
              </a:defRPr>
            </a:lvl2pPr>
            <a:lvl3pPr marL="1085850" indent="-228600" eaLnBrk="0" hangingPunct="0">
              <a:spcBef>
                <a:spcPct val="20000"/>
              </a:spcBef>
              <a:buFont typeface="Wingdings" charset="2"/>
              <a:buChar char="§"/>
              <a:defRPr sz="2400">
                <a:solidFill>
                  <a:srgbClr val="2D506B"/>
                </a:solidFill>
                <a:latin typeface="Tahoma" charset="0"/>
                <a:ea typeface="ＭＳ Ｐゴシック" charset="-128"/>
              </a:defRPr>
            </a:lvl3pPr>
            <a:lvl4pPr marL="1428750" indent="-228600" eaLnBrk="0" hangingPunct="0">
              <a:spcBef>
                <a:spcPct val="20000"/>
              </a:spcBef>
              <a:buFont typeface="Wingdings" charset="2"/>
              <a:buChar char="§"/>
              <a:defRPr sz="2000">
                <a:solidFill>
                  <a:schemeClr val="tx1"/>
                </a:solidFill>
                <a:latin typeface="Tahoma" charset="0"/>
                <a:ea typeface="ＭＳ Ｐゴシック" charset="-128"/>
              </a:defRPr>
            </a:lvl4pPr>
            <a:lvl5pPr marL="1771650" indent="-228600" eaLnBrk="0" hangingPunct="0">
              <a:spcBef>
                <a:spcPct val="20000"/>
              </a:spcBef>
              <a:buClr>
                <a:schemeClr val="tx2"/>
              </a:buClr>
              <a:buFont typeface="Wingdings" charset="2"/>
              <a:buChar char="§"/>
              <a:defRPr sz="2000">
                <a:solidFill>
                  <a:schemeClr val="tx1"/>
                </a:solidFill>
                <a:latin typeface="Tahoma" charset="0"/>
                <a:ea typeface="ＭＳ Ｐゴシック" charset="-128"/>
              </a:defRPr>
            </a:lvl5pPr>
            <a:lvl6pPr marL="2228850" indent="-228600" eaLnBrk="0" fontAlgn="base" hangingPunct="0">
              <a:spcBef>
                <a:spcPct val="20000"/>
              </a:spcBef>
              <a:spcAft>
                <a:spcPct val="0"/>
              </a:spcAft>
              <a:buClr>
                <a:schemeClr val="tx2"/>
              </a:buClr>
              <a:buFont typeface="Wingdings" charset="2"/>
              <a:buChar char="§"/>
              <a:defRPr sz="2000">
                <a:solidFill>
                  <a:schemeClr val="tx1"/>
                </a:solidFill>
                <a:latin typeface="Tahoma" charset="0"/>
                <a:ea typeface="ＭＳ Ｐゴシック" charset="-128"/>
              </a:defRPr>
            </a:lvl6pPr>
            <a:lvl7pPr marL="2686050" indent="-228600" eaLnBrk="0" fontAlgn="base" hangingPunct="0">
              <a:spcBef>
                <a:spcPct val="20000"/>
              </a:spcBef>
              <a:spcAft>
                <a:spcPct val="0"/>
              </a:spcAft>
              <a:buClr>
                <a:schemeClr val="tx2"/>
              </a:buClr>
              <a:buFont typeface="Wingdings" charset="2"/>
              <a:buChar char="§"/>
              <a:defRPr sz="2000">
                <a:solidFill>
                  <a:schemeClr val="tx1"/>
                </a:solidFill>
                <a:latin typeface="Tahoma" charset="0"/>
                <a:ea typeface="ＭＳ Ｐゴシック" charset="-128"/>
              </a:defRPr>
            </a:lvl7pPr>
            <a:lvl8pPr marL="3143250" indent="-228600" eaLnBrk="0" fontAlgn="base" hangingPunct="0">
              <a:spcBef>
                <a:spcPct val="20000"/>
              </a:spcBef>
              <a:spcAft>
                <a:spcPct val="0"/>
              </a:spcAft>
              <a:buClr>
                <a:schemeClr val="tx2"/>
              </a:buClr>
              <a:buFont typeface="Wingdings" charset="2"/>
              <a:buChar char="§"/>
              <a:defRPr sz="2000">
                <a:solidFill>
                  <a:schemeClr val="tx1"/>
                </a:solidFill>
                <a:latin typeface="Tahoma" charset="0"/>
                <a:ea typeface="ＭＳ Ｐゴシック" charset="-128"/>
              </a:defRPr>
            </a:lvl8pPr>
            <a:lvl9pPr marL="3600450" indent="-228600" eaLnBrk="0" fontAlgn="base" hangingPunct="0">
              <a:spcBef>
                <a:spcPct val="20000"/>
              </a:spcBef>
              <a:spcAft>
                <a:spcPct val="0"/>
              </a:spcAft>
              <a:buClr>
                <a:schemeClr val="tx2"/>
              </a:buClr>
              <a:buFont typeface="Wingdings" charset="2"/>
              <a:buChar char="§"/>
              <a:defRPr sz="2000">
                <a:solidFill>
                  <a:schemeClr val="tx1"/>
                </a:solidFill>
                <a:latin typeface="Tahoma" charset="0"/>
                <a:ea typeface="ＭＳ Ｐゴシック" charset="-128"/>
              </a:defRPr>
            </a:lvl9pPr>
          </a:lstStyle>
          <a:p>
            <a:pPr>
              <a:lnSpc>
                <a:spcPct val="90000"/>
              </a:lnSpc>
              <a:buClr>
                <a:schemeClr val="tx1"/>
              </a:buClr>
              <a:buFont typeface="Wingdings" charset="2"/>
              <a:buNone/>
            </a:pPr>
            <a:r>
              <a:rPr lang="en-US" altLang="en-US" sz="2200" dirty="0"/>
              <a:t>			</a:t>
            </a:r>
            <a:r>
              <a:rPr lang="en-US" altLang="en-US" sz="2200" dirty="0">
                <a:solidFill>
                  <a:schemeClr val="hlink"/>
                </a:solidFill>
              </a:rPr>
              <a:t>WORD		 	tag</a:t>
            </a:r>
          </a:p>
          <a:p>
            <a:pPr>
              <a:lnSpc>
                <a:spcPct val="90000"/>
              </a:lnSpc>
              <a:buClr>
                <a:schemeClr val="tx1"/>
              </a:buClr>
              <a:buFont typeface="Wingdings" charset="2"/>
              <a:buNone/>
            </a:pPr>
            <a:endParaRPr lang="en-US" altLang="en-US" sz="2200" dirty="0">
              <a:solidFill>
                <a:schemeClr val="hlink"/>
              </a:solidFill>
            </a:endParaRPr>
          </a:p>
          <a:p>
            <a:pPr>
              <a:lnSpc>
                <a:spcPct val="90000"/>
              </a:lnSpc>
              <a:buClr>
                <a:schemeClr val="tx1"/>
              </a:buClr>
              <a:buFont typeface="Wingdings" charset="2"/>
              <a:buNone/>
            </a:pPr>
            <a:r>
              <a:rPr lang="en-US" altLang="en-US" sz="2200" b="1" dirty="0"/>
              <a:t>			</a:t>
            </a:r>
            <a:r>
              <a:rPr lang="en-US" altLang="en-US" sz="2200" b="1" dirty="0">
                <a:solidFill>
                  <a:schemeClr val="hlink"/>
                </a:solidFill>
              </a:rPr>
              <a:t>the			DET</a:t>
            </a:r>
          </a:p>
          <a:p>
            <a:pPr>
              <a:lnSpc>
                <a:spcPct val="90000"/>
              </a:lnSpc>
              <a:buClr>
                <a:schemeClr val="tx1"/>
              </a:buClr>
              <a:buFont typeface="Wingdings" charset="2"/>
              <a:buNone/>
            </a:pPr>
            <a:r>
              <a:rPr lang="en-US" altLang="en-US" sz="2200" b="1" dirty="0">
                <a:solidFill>
                  <a:schemeClr val="hlink"/>
                </a:solidFill>
              </a:rPr>
              <a:t>			koala			N</a:t>
            </a:r>
          </a:p>
          <a:p>
            <a:pPr>
              <a:lnSpc>
                <a:spcPct val="90000"/>
              </a:lnSpc>
              <a:buClr>
                <a:schemeClr val="tx1"/>
              </a:buClr>
              <a:buFont typeface="Wingdings" charset="2"/>
              <a:buNone/>
            </a:pPr>
            <a:r>
              <a:rPr lang="en-US" altLang="en-US" sz="2200" b="1" dirty="0">
                <a:solidFill>
                  <a:schemeClr val="hlink"/>
                </a:solidFill>
              </a:rPr>
              <a:t>			put 			V</a:t>
            </a:r>
          </a:p>
          <a:p>
            <a:pPr>
              <a:lnSpc>
                <a:spcPct val="90000"/>
              </a:lnSpc>
              <a:buClr>
                <a:schemeClr val="tx1"/>
              </a:buClr>
              <a:buFont typeface="Wingdings" charset="2"/>
              <a:buNone/>
            </a:pPr>
            <a:r>
              <a:rPr lang="en-US" altLang="en-US" sz="2200" b="1" dirty="0">
                <a:solidFill>
                  <a:schemeClr val="hlink"/>
                </a:solidFill>
              </a:rPr>
              <a:t>			the 			DET</a:t>
            </a:r>
          </a:p>
          <a:p>
            <a:pPr>
              <a:lnSpc>
                <a:spcPct val="90000"/>
              </a:lnSpc>
              <a:buClr>
                <a:schemeClr val="tx1"/>
              </a:buClr>
              <a:buFont typeface="Wingdings" charset="2"/>
              <a:buNone/>
            </a:pPr>
            <a:r>
              <a:rPr lang="en-US" altLang="en-US" sz="2200" b="1" dirty="0">
                <a:solidFill>
                  <a:schemeClr val="hlink"/>
                </a:solidFill>
              </a:rPr>
              <a:t>			keys			N</a:t>
            </a:r>
          </a:p>
          <a:p>
            <a:pPr>
              <a:lnSpc>
                <a:spcPct val="90000"/>
              </a:lnSpc>
              <a:buClr>
                <a:schemeClr val="tx1"/>
              </a:buClr>
              <a:buFont typeface="Wingdings" charset="2"/>
              <a:buNone/>
            </a:pPr>
            <a:r>
              <a:rPr lang="en-US" altLang="en-US" sz="2200" b="1" dirty="0">
                <a:solidFill>
                  <a:schemeClr val="hlink"/>
                </a:solidFill>
              </a:rPr>
              <a:t>			on			P</a:t>
            </a:r>
          </a:p>
          <a:p>
            <a:pPr>
              <a:lnSpc>
                <a:spcPct val="90000"/>
              </a:lnSpc>
              <a:buClr>
                <a:schemeClr val="tx1"/>
              </a:buClr>
              <a:buFont typeface="Wingdings" charset="2"/>
              <a:buNone/>
            </a:pPr>
            <a:r>
              <a:rPr lang="en-US" altLang="en-US" sz="2200" b="1" dirty="0">
                <a:solidFill>
                  <a:schemeClr val="hlink"/>
                </a:solidFill>
              </a:rPr>
              <a:t>			the			DET</a:t>
            </a:r>
          </a:p>
          <a:p>
            <a:pPr>
              <a:lnSpc>
                <a:spcPct val="90000"/>
              </a:lnSpc>
              <a:buClr>
                <a:schemeClr val="tx1"/>
              </a:buClr>
              <a:buFont typeface="Wingdings" charset="2"/>
              <a:buNone/>
            </a:pPr>
            <a:r>
              <a:rPr lang="en-US" altLang="en-US" sz="2200" b="1" dirty="0">
                <a:solidFill>
                  <a:schemeClr val="hlink"/>
                </a:solidFill>
              </a:rPr>
              <a:t>			table			N</a:t>
            </a:r>
          </a:p>
        </p:txBody>
      </p:sp>
    </p:spTree>
    <p:extLst>
      <p:ext uri="{BB962C8B-B14F-4D97-AF65-F5344CB8AC3E}">
        <p14:creationId xmlns:p14="http://schemas.microsoft.com/office/powerpoint/2010/main" val="10891254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Region 2014-09-23 at 09.5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067" y="3536573"/>
            <a:ext cx="5150069" cy="1027131"/>
          </a:xfrm>
          <a:prstGeom prst="rect">
            <a:avLst/>
          </a:prstGeom>
        </p:spPr>
      </p:pic>
      <p:pic>
        <p:nvPicPr>
          <p:cNvPr id="5" name="Picture 4" descr="Screen Region 2014-09-22 at 23.3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517" y="1149788"/>
            <a:ext cx="4354286" cy="822720"/>
          </a:xfrm>
          <a:prstGeom prst="rect">
            <a:avLst/>
          </a:prstGeom>
        </p:spPr>
      </p:pic>
      <p:sp>
        <p:nvSpPr>
          <p:cNvPr id="2" name="Title 1"/>
          <p:cNvSpPr>
            <a:spLocks noGrp="1"/>
          </p:cNvSpPr>
          <p:nvPr>
            <p:ph type="title"/>
          </p:nvPr>
        </p:nvSpPr>
        <p:spPr/>
        <p:txBody>
          <a:bodyPr>
            <a:normAutofit/>
          </a:bodyPr>
          <a:lstStyle/>
          <a:p>
            <a:r>
              <a:rPr lang="en-US" dirty="0" smtClean="0"/>
              <a:t>Training with inference</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Many methods for training</a:t>
            </a:r>
          </a:p>
          <a:p>
            <a:pPr lvl="1"/>
            <a:r>
              <a:rPr lang="en-US" sz="2000" dirty="0" smtClean="0"/>
              <a:t>Numerical optimization</a:t>
            </a:r>
          </a:p>
          <a:p>
            <a:pPr lvl="1"/>
            <a:r>
              <a:rPr lang="en-US" sz="2000" dirty="0"/>
              <a:t>Can use a gradient or hessian based method</a:t>
            </a:r>
            <a:endParaRPr lang="en-US" sz="1600" dirty="0"/>
          </a:p>
          <a:p>
            <a:endParaRPr lang="en-US" sz="2400" dirty="0" smtClean="0"/>
          </a:p>
          <a:p>
            <a:r>
              <a:rPr lang="en-US" sz="2400" dirty="0" smtClean="0"/>
              <a:t>Simple gradient ascent</a:t>
            </a:r>
          </a:p>
          <a:p>
            <a:endParaRPr lang="en-US" sz="2400" dirty="0" smtClean="0"/>
          </a:p>
          <a:p>
            <a:endParaRPr lang="en-US" sz="2400" dirty="0" smtClean="0"/>
          </a:p>
          <a:p>
            <a:endParaRPr lang="en-US" sz="2400" dirty="0" smtClean="0"/>
          </a:p>
          <a:p>
            <a:r>
              <a:rPr lang="en-US" sz="2400" dirty="0" smtClean="0"/>
              <a:t>Training involves inference! </a:t>
            </a:r>
          </a:p>
          <a:p>
            <a:pPr lvl="1"/>
            <a:r>
              <a:rPr lang="en-US" sz="2000" dirty="0" smtClean="0"/>
              <a:t>A different kind than what we have seen so far </a:t>
            </a:r>
          </a:p>
          <a:p>
            <a:pPr lvl="1"/>
            <a:r>
              <a:rPr lang="en-US" sz="2000" dirty="0" smtClean="0"/>
              <a:t>Summing over all sequences is just like Viterbi</a:t>
            </a:r>
          </a:p>
          <a:p>
            <a:pPr lvl="2"/>
            <a:r>
              <a:rPr lang="en-US" sz="1600" dirty="0" smtClean="0"/>
              <a:t>With summation instead of maximization</a:t>
            </a:r>
          </a:p>
        </p:txBody>
      </p:sp>
      <p:sp>
        <p:nvSpPr>
          <p:cNvPr id="4" name="Slide Number Placeholder 3"/>
          <p:cNvSpPr>
            <a:spLocks noGrp="1"/>
          </p:cNvSpPr>
          <p:nvPr>
            <p:ph type="sldNum" sz="quarter" idx="12"/>
          </p:nvPr>
        </p:nvSpPr>
        <p:spPr/>
        <p:txBody>
          <a:bodyPr/>
          <a:lstStyle/>
          <a:p>
            <a:fld id="{930F128D-E007-7541-A1FF-F45D75879CCB}" type="slidenum">
              <a:rPr lang="en-US" smtClean="0"/>
              <a:t>100</a:t>
            </a:fld>
            <a:endParaRPr lang="en-US"/>
          </a:p>
        </p:txBody>
      </p:sp>
      <p:grpSp>
        <p:nvGrpSpPr>
          <p:cNvPr id="10" name="Group 9"/>
          <p:cNvGrpSpPr/>
          <p:nvPr/>
        </p:nvGrpSpPr>
        <p:grpSpPr>
          <a:xfrm>
            <a:off x="3783724" y="3536573"/>
            <a:ext cx="2706412" cy="1429565"/>
            <a:chOff x="3950138" y="3853793"/>
            <a:chExt cx="2539998" cy="1305517"/>
          </a:xfrm>
        </p:grpSpPr>
        <p:sp>
          <p:nvSpPr>
            <p:cNvPr id="7" name="Oval 6"/>
            <p:cNvSpPr/>
            <p:nvPr/>
          </p:nvSpPr>
          <p:spPr>
            <a:xfrm>
              <a:off x="3950138" y="3853793"/>
              <a:ext cx="2539998" cy="903083"/>
            </a:xfrm>
            <a:prstGeom prst="ellipse">
              <a:avLst/>
            </a:prstGeom>
            <a:noFill/>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p:cNvCxnSpPr/>
            <p:nvPr/>
          </p:nvCxnSpPr>
          <p:spPr>
            <a:xfrm flipH="1">
              <a:off x="4405586" y="4756876"/>
              <a:ext cx="814552" cy="402434"/>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grpSp>
      <p:sp>
        <p:nvSpPr>
          <p:cNvPr id="8" name="Footer Placeholder 7"/>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4019134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CRF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083" y="1165757"/>
                <a:ext cx="9343695" cy="4906102"/>
              </a:xfrm>
            </p:spPr>
            <p:txBody>
              <a:bodyPr>
                <a:noAutofit/>
              </a:bodyPr>
              <a:lstStyle/>
              <a:p>
                <a:r>
                  <a:rPr lang="en-US" sz="2200" dirty="0" smtClean="0">
                    <a:solidFill>
                      <a:srgbClr val="3C58AD"/>
                    </a:solidFill>
                  </a:rPr>
                  <a:t>An undirected graphical model</a:t>
                </a:r>
              </a:p>
              <a:p>
                <a:pPr lvl="1"/>
                <a:r>
                  <a:rPr lang="en-US" sz="2200" dirty="0" smtClean="0"/>
                  <a:t>Decompose the score over the structure into a collection of factors</a:t>
                </a:r>
              </a:p>
              <a:p>
                <a:pPr lvl="1"/>
                <a:r>
                  <a:rPr lang="en-US" sz="2200" dirty="0" smtClean="0"/>
                  <a:t>Each factor assigns a score to assignment of the random variables it is connected to</a:t>
                </a:r>
              </a:p>
              <a:p>
                <a:r>
                  <a:rPr lang="en-US" sz="2200" dirty="0" smtClean="0"/>
                  <a:t>Training and prediction</a:t>
                </a:r>
              </a:p>
              <a:p>
                <a:pPr lvl="1"/>
                <a:r>
                  <a:rPr lang="en-US" sz="2200" dirty="0" smtClean="0"/>
                  <a:t>Final prediction via </a:t>
                </a:r>
                <a:r>
                  <a:rPr lang="en-US" sz="2200" dirty="0" err="1" smtClean="0"/>
                  <a:t>argmax</a:t>
                </a:r>
                <a:r>
                  <a:rPr lang="en-US" sz="2200" dirty="0" smtClean="0"/>
                  <a:t> </a:t>
                </a:r>
                <a14:m>
                  <m:oMath xmlns:m="http://schemas.openxmlformats.org/officeDocument/2006/math">
                    <m:sSup>
                      <m:sSupPr>
                        <m:ctrlPr>
                          <a:rPr lang="en-US" sz="2200" b="0" i="1" smtClean="0">
                            <a:latin typeface="Cambria Math" charset="0"/>
                          </a:rPr>
                        </m:ctrlPr>
                      </m:sSupPr>
                      <m:e>
                        <m:r>
                          <a:rPr lang="en-US" sz="2200" b="0" i="1" smtClean="0">
                            <a:latin typeface="Cambria Math" charset="0"/>
                          </a:rPr>
                          <m:t>𝑤</m:t>
                        </m:r>
                      </m:e>
                      <m:sup>
                        <m:r>
                          <a:rPr lang="en-US" sz="2200" b="0" i="1" smtClean="0">
                            <a:latin typeface="Cambria Math" charset="0"/>
                          </a:rPr>
                          <m:t>𝑇</m:t>
                        </m:r>
                      </m:sup>
                    </m:sSup>
                    <m:r>
                      <a:rPr lang="en-US" sz="2200" b="0" i="1" smtClean="0">
                        <a:latin typeface="Cambria Math" charset="0"/>
                      </a:rPr>
                      <m:t>𝜙</m:t>
                    </m:r>
                  </m:oMath>
                </a14:m>
                <a:r>
                  <a:rPr lang="en-US" sz="2200" dirty="0" smtClean="0"/>
                  <a:t>(</a:t>
                </a:r>
                <a:r>
                  <a:rPr lang="en-US" sz="2200" b="1" dirty="0" smtClean="0"/>
                  <a:t>x</a:t>
                </a:r>
                <a:r>
                  <a:rPr lang="en-US" sz="2200" dirty="0" smtClean="0"/>
                  <a:t>, </a:t>
                </a:r>
                <a:r>
                  <a:rPr lang="en-US" sz="2200" b="1" dirty="0" smtClean="0"/>
                  <a:t>y</a:t>
                </a:r>
                <a:r>
                  <a:rPr lang="en-US" sz="2200" dirty="0" smtClean="0"/>
                  <a:t>)</a:t>
                </a:r>
              </a:p>
              <a:p>
                <a:pPr lvl="1"/>
                <a:r>
                  <a:rPr lang="en-US" sz="2200" dirty="0" smtClean="0"/>
                  <a:t>Train by maximum (regularized) likelihood (also need inference)</a:t>
                </a:r>
              </a:p>
              <a:p>
                <a:r>
                  <a:rPr lang="en-US" sz="2200" dirty="0" smtClean="0"/>
                  <a:t>Relation to other models</a:t>
                </a:r>
              </a:p>
              <a:p>
                <a:pPr lvl="1"/>
                <a:r>
                  <a:rPr lang="en-US" sz="2200" dirty="0" smtClean="0"/>
                  <a:t>Effectively a linear classifier</a:t>
                </a:r>
              </a:p>
              <a:p>
                <a:pPr lvl="1"/>
                <a:r>
                  <a:rPr lang="en-US" sz="2200" dirty="0" smtClean="0"/>
                  <a:t>A generalization of logistic regression to structures</a:t>
                </a:r>
                <a:endParaRPr lang="en-US" sz="2200" dirty="0"/>
              </a:p>
              <a:p>
                <a:pPr lvl="1"/>
                <a:r>
                  <a:rPr lang="en-US" sz="2200" dirty="0" smtClean="0"/>
                  <a:t>An instance of Markov Random Field, with some random variables observed (We will see this soon)</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083" y="1165757"/>
                <a:ext cx="9343695" cy="4906102"/>
              </a:xfrm>
              <a:blipFill rotWithShape="0">
                <a:blip r:embed="rId2"/>
                <a:stretch>
                  <a:fillRect l="-718" t="-745" b="-55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0F128D-E007-7541-A1FF-F45D75879CCB}" type="slidenum">
              <a:rPr lang="en-US" smtClean="0"/>
              <a:t>101</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1239734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a:t>g</a:t>
            </a:r>
            <a:r>
              <a:rPr lang="en-US" dirty="0" smtClean="0"/>
              <a:t>enerative models to CRF</a:t>
            </a:r>
            <a:endParaRPr lang="en-US" dirty="0"/>
          </a:p>
        </p:txBody>
      </p:sp>
      <p:sp>
        <p:nvSpPr>
          <p:cNvPr id="4" name="Slide Number Placeholder 3"/>
          <p:cNvSpPr>
            <a:spLocks noGrp="1"/>
          </p:cNvSpPr>
          <p:nvPr>
            <p:ph type="sldNum" sz="quarter" idx="12"/>
          </p:nvPr>
        </p:nvSpPr>
        <p:spPr/>
        <p:txBody>
          <a:bodyPr/>
          <a:lstStyle/>
          <a:p>
            <a:fld id="{62987B69-1958-CF4C-A79E-30B753675B6E}" type="slidenum">
              <a:rPr lang="en-US" smtClean="0"/>
              <a:t>102</a:t>
            </a:fld>
            <a:endParaRPr lang="en-US"/>
          </a:p>
        </p:txBody>
      </p:sp>
      <p:pic>
        <p:nvPicPr>
          <p:cNvPr id="5" name="Picture 4" descr="Screen Region 2014-10-02 at 10.58.29.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127" y="1927393"/>
            <a:ext cx="7981296" cy="3444653"/>
          </a:xfrm>
          <a:prstGeom prst="rect">
            <a:avLst/>
          </a:prstGeom>
        </p:spPr>
      </p:pic>
      <p:sp>
        <p:nvSpPr>
          <p:cNvPr id="6" name="TextBox 5"/>
          <p:cNvSpPr txBox="1"/>
          <p:nvPr/>
        </p:nvSpPr>
        <p:spPr>
          <a:xfrm>
            <a:off x="152046" y="6565076"/>
            <a:ext cx="3064874" cy="307777"/>
          </a:xfrm>
          <a:prstGeom prst="rect">
            <a:avLst/>
          </a:prstGeom>
          <a:noFill/>
        </p:spPr>
        <p:txBody>
          <a:bodyPr wrap="none" rtlCol="0">
            <a:spAutoFit/>
          </a:bodyPr>
          <a:lstStyle/>
          <a:p>
            <a:r>
              <a:rPr lang="en-US" sz="1400" dirty="0" smtClean="0">
                <a:solidFill>
                  <a:schemeClr val="bg1">
                    <a:lumMod val="50000"/>
                  </a:schemeClr>
                </a:solidFill>
              </a:rPr>
              <a:t>[Figure from Sutton and McCallum, ‘05]</a:t>
            </a:r>
            <a:endParaRPr lang="en-US" sz="1400" dirty="0">
              <a:solidFill>
                <a:schemeClr val="bg1">
                  <a:lumMod val="50000"/>
                </a:schemeClr>
              </a:solidFill>
            </a:endParaRPr>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9635760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CRFs</a:t>
            </a:r>
            <a:endParaRPr lang="en-US" dirty="0"/>
          </a:p>
        </p:txBody>
      </p:sp>
      <p:sp>
        <p:nvSpPr>
          <p:cNvPr id="4" name="Slide Number Placeholder 3"/>
          <p:cNvSpPr>
            <a:spLocks noGrp="1"/>
          </p:cNvSpPr>
          <p:nvPr>
            <p:ph type="sldNum" sz="quarter" idx="12"/>
          </p:nvPr>
        </p:nvSpPr>
        <p:spPr/>
        <p:txBody>
          <a:bodyPr/>
          <a:lstStyle/>
          <a:p>
            <a:fld id="{62987B69-1958-CF4C-A79E-30B753675B6E}" type="slidenum">
              <a:rPr lang="en-US" smtClean="0"/>
              <a:t>103</a:t>
            </a:fld>
            <a:endParaRPr lang="en-US"/>
          </a:p>
        </p:txBody>
      </p:sp>
      <p:grpSp>
        <p:nvGrpSpPr>
          <p:cNvPr id="64" name="Group 63"/>
          <p:cNvGrpSpPr/>
          <p:nvPr/>
        </p:nvGrpSpPr>
        <p:grpSpPr>
          <a:xfrm>
            <a:off x="1759857" y="2095500"/>
            <a:ext cx="3615871" cy="2178957"/>
            <a:chOff x="1759857" y="2095500"/>
            <a:chExt cx="3615871" cy="2178957"/>
          </a:xfrm>
        </p:grpSpPr>
        <p:sp>
          <p:nvSpPr>
            <p:cNvPr id="5" name="Oval 4"/>
            <p:cNvSpPr/>
            <p:nvPr/>
          </p:nvSpPr>
          <p:spPr>
            <a:xfrm>
              <a:off x="1759857" y="2095500"/>
              <a:ext cx="444500" cy="4445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3345543" y="2860221"/>
              <a:ext cx="444500" cy="4445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4931228" y="2095500"/>
              <a:ext cx="444500" cy="4445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3345543" y="3829957"/>
              <a:ext cx="444500" cy="4445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4931228" y="3829957"/>
              <a:ext cx="444500" cy="4445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1759857" y="3829957"/>
              <a:ext cx="444500" cy="4445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b"/>
            <a:lstStyle/>
            <a:p>
              <a:pPr>
                <a:lnSpc>
                  <a:spcPct val="50000"/>
                </a:lnSpc>
              </a:pPr>
              <a:endParaRPr lang="en-US" sz="1200" b="1" baseline="-25000" dirty="0"/>
            </a:p>
          </p:txBody>
        </p:sp>
        <p:cxnSp>
          <p:nvCxnSpPr>
            <p:cNvPr id="15" name="Straight Connector 14"/>
            <p:cNvCxnSpPr>
              <a:stCxn id="12" idx="2"/>
              <a:endCxn id="10" idx="0"/>
            </p:cNvCxnSpPr>
            <p:nvPr/>
          </p:nvCxnSpPr>
          <p:spPr>
            <a:xfrm>
              <a:off x="1982107" y="3263899"/>
              <a:ext cx="0" cy="56605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474358" y="2240643"/>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891393" y="3082471"/>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77658" y="2991757"/>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5" idx="4"/>
              <a:endCxn id="12" idx="0"/>
            </p:cNvCxnSpPr>
            <p:nvPr/>
          </p:nvCxnSpPr>
          <p:spPr>
            <a:xfrm>
              <a:off x="1982107" y="2540000"/>
              <a:ext cx="0" cy="542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 idx="6"/>
              <a:endCxn id="11" idx="1"/>
            </p:cNvCxnSpPr>
            <p:nvPr/>
          </p:nvCxnSpPr>
          <p:spPr>
            <a:xfrm>
              <a:off x="2204357" y="2317750"/>
              <a:ext cx="1270001" cy="13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7" idx="2"/>
              <a:endCxn id="11" idx="3"/>
            </p:cNvCxnSpPr>
            <p:nvPr/>
          </p:nvCxnSpPr>
          <p:spPr>
            <a:xfrm flipH="1">
              <a:off x="3655786" y="2317750"/>
              <a:ext cx="1275442" cy="13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3" idx="0"/>
              <a:endCxn id="7" idx="3"/>
            </p:cNvCxnSpPr>
            <p:nvPr/>
          </p:nvCxnSpPr>
          <p:spPr>
            <a:xfrm flipV="1">
              <a:off x="4568372" y="2474904"/>
              <a:ext cx="427952" cy="516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1" idx="2"/>
              <a:endCxn id="6" idx="0"/>
            </p:cNvCxnSpPr>
            <p:nvPr/>
          </p:nvCxnSpPr>
          <p:spPr>
            <a:xfrm>
              <a:off x="3565072" y="2422071"/>
              <a:ext cx="2721" cy="438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6" idx="6"/>
              <a:endCxn id="13" idx="1"/>
            </p:cNvCxnSpPr>
            <p:nvPr/>
          </p:nvCxnSpPr>
          <p:spPr>
            <a:xfrm>
              <a:off x="3790043" y="3082471"/>
              <a:ext cx="6876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13" idx="2"/>
            </p:cNvCxnSpPr>
            <p:nvPr/>
          </p:nvCxnSpPr>
          <p:spPr>
            <a:xfrm flipH="1" flipV="1">
              <a:off x="4568372" y="3173185"/>
              <a:ext cx="585106" cy="656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8" idx="0"/>
              <a:endCxn id="44" idx="3"/>
            </p:cNvCxnSpPr>
            <p:nvPr/>
          </p:nvCxnSpPr>
          <p:spPr>
            <a:xfrm flipH="1" flipV="1">
              <a:off x="2932792" y="3643083"/>
              <a:ext cx="635001" cy="186874"/>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4" idx="0"/>
              <a:endCxn id="6" idx="2"/>
            </p:cNvCxnSpPr>
            <p:nvPr/>
          </p:nvCxnSpPr>
          <p:spPr>
            <a:xfrm flipV="1">
              <a:off x="2842078" y="3082471"/>
              <a:ext cx="503465" cy="469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4" idx="1"/>
              <a:endCxn id="10" idx="7"/>
            </p:cNvCxnSpPr>
            <p:nvPr/>
          </p:nvCxnSpPr>
          <p:spPr>
            <a:xfrm flipH="1">
              <a:off x="2139261" y="3643083"/>
              <a:ext cx="612103" cy="251970"/>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2751364" y="3552369"/>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1822013" y="3867840"/>
              <a:ext cx="364202" cy="369332"/>
            </a:xfrm>
            <a:prstGeom prst="rect">
              <a:avLst/>
            </a:prstGeom>
            <a:noFill/>
          </p:spPr>
          <p:txBody>
            <a:bodyPr wrap="none" rtlCol="0">
              <a:spAutoFit/>
            </a:bodyPr>
            <a:lstStyle/>
            <a:p>
              <a:r>
                <a:rPr lang="en-US" dirty="0" smtClean="0"/>
                <a:t>x</a:t>
              </a:r>
              <a:r>
                <a:rPr lang="en-US" baseline="-25000" dirty="0" smtClean="0"/>
                <a:t>1</a:t>
              </a:r>
              <a:endParaRPr lang="en-US" baseline="-25000" dirty="0"/>
            </a:p>
          </p:txBody>
        </p:sp>
        <p:sp>
          <p:nvSpPr>
            <p:cNvPr id="59" name="TextBox 58"/>
            <p:cNvSpPr txBox="1"/>
            <p:nvPr/>
          </p:nvSpPr>
          <p:spPr>
            <a:xfrm>
              <a:off x="3385692" y="3875911"/>
              <a:ext cx="364202" cy="369332"/>
            </a:xfrm>
            <a:prstGeom prst="rect">
              <a:avLst/>
            </a:prstGeom>
            <a:noFill/>
          </p:spPr>
          <p:txBody>
            <a:bodyPr wrap="none" rtlCol="0">
              <a:spAutoFit/>
            </a:bodyPr>
            <a:lstStyle/>
            <a:p>
              <a:r>
                <a:rPr lang="en-US" dirty="0" smtClean="0"/>
                <a:t>x</a:t>
              </a:r>
              <a:r>
                <a:rPr lang="en-US" baseline="-25000" dirty="0"/>
                <a:t>2</a:t>
              </a:r>
            </a:p>
          </p:txBody>
        </p:sp>
        <p:sp>
          <p:nvSpPr>
            <p:cNvPr id="60" name="TextBox 59"/>
            <p:cNvSpPr txBox="1"/>
            <p:nvPr/>
          </p:nvSpPr>
          <p:spPr>
            <a:xfrm>
              <a:off x="4993384" y="3874912"/>
              <a:ext cx="364202" cy="369332"/>
            </a:xfrm>
            <a:prstGeom prst="rect">
              <a:avLst/>
            </a:prstGeom>
            <a:noFill/>
          </p:spPr>
          <p:txBody>
            <a:bodyPr wrap="none" rtlCol="0">
              <a:spAutoFit/>
            </a:bodyPr>
            <a:lstStyle/>
            <a:p>
              <a:r>
                <a:rPr lang="en-US" dirty="0" smtClean="0"/>
                <a:t>x</a:t>
              </a:r>
              <a:r>
                <a:rPr lang="en-US" baseline="-25000" dirty="0" smtClean="0"/>
                <a:t>3</a:t>
              </a:r>
              <a:endParaRPr lang="en-US" baseline="-25000" dirty="0"/>
            </a:p>
          </p:txBody>
        </p:sp>
        <p:sp>
          <p:nvSpPr>
            <p:cNvPr id="61" name="TextBox 60"/>
            <p:cNvSpPr txBox="1"/>
            <p:nvPr/>
          </p:nvSpPr>
          <p:spPr>
            <a:xfrm>
              <a:off x="5011526" y="2111645"/>
              <a:ext cx="364202" cy="369332"/>
            </a:xfrm>
            <a:prstGeom prst="rect">
              <a:avLst/>
            </a:prstGeom>
            <a:noFill/>
          </p:spPr>
          <p:txBody>
            <a:bodyPr wrap="none" rtlCol="0">
              <a:spAutoFit/>
            </a:bodyPr>
            <a:lstStyle/>
            <a:p>
              <a:r>
                <a:rPr lang="en-US" dirty="0" smtClean="0"/>
                <a:t>y</a:t>
              </a:r>
              <a:r>
                <a:rPr lang="en-US" baseline="-25000" dirty="0" smtClean="0"/>
                <a:t>3</a:t>
              </a:r>
              <a:endParaRPr lang="en-US" baseline="-25000" dirty="0"/>
            </a:p>
          </p:txBody>
        </p:sp>
        <p:sp>
          <p:nvSpPr>
            <p:cNvPr id="62" name="TextBox 61"/>
            <p:cNvSpPr txBox="1"/>
            <p:nvPr/>
          </p:nvSpPr>
          <p:spPr>
            <a:xfrm>
              <a:off x="3385692" y="2894567"/>
              <a:ext cx="367145" cy="369332"/>
            </a:xfrm>
            <a:prstGeom prst="rect">
              <a:avLst/>
            </a:prstGeom>
            <a:noFill/>
          </p:spPr>
          <p:txBody>
            <a:bodyPr wrap="none" rtlCol="0">
              <a:spAutoFit/>
            </a:bodyPr>
            <a:lstStyle/>
            <a:p>
              <a:r>
                <a:rPr lang="en-US" dirty="0" smtClean="0"/>
                <a:t>y</a:t>
              </a:r>
              <a:r>
                <a:rPr lang="en-US" baseline="-25000" dirty="0"/>
                <a:t>2</a:t>
              </a:r>
            </a:p>
          </p:txBody>
        </p:sp>
        <p:sp>
          <p:nvSpPr>
            <p:cNvPr id="63" name="TextBox 62"/>
            <p:cNvSpPr txBox="1"/>
            <p:nvPr/>
          </p:nvSpPr>
          <p:spPr>
            <a:xfrm>
              <a:off x="1798534" y="2119085"/>
              <a:ext cx="367145" cy="369332"/>
            </a:xfrm>
            <a:prstGeom prst="rect">
              <a:avLst/>
            </a:prstGeom>
            <a:noFill/>
          </p:spPr>
          <p:txBody>
            <a:bodyPr wrap="none" rtlCol="0">
              <a:spAutoFit/>
            </a:bodyPr>
            <a:lstStyle/>
            <a:p>
              <a:r>
                <a:rPr lang="en-US" dirty="0" smtClean="0"/>
                <a:t>y</a:t>
              </a:r>
              <a:r>
                <a:rPr lang="en-US" baseline="-25000" dirty="0" smtClean="0"/>
                <a:t>1</a:t>
              </a:r>
              <a:endParaRPr lang="en-US" baseline="-25000" dirty="0"/>
            </a:p>
          </p:txBody>
        </p:sp>
      </p:gr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6490449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CRFs</a:t>
            </a:r>
            <a:endParaRPr lang="en-US" dirty="0"/>
          </a:p>
        </p:txBody>
      </p:sp>
      <p:sp>
        <p:nvSpPr>
          <p:cNvPr id="4" name="Slide Number Placeholder 3"/>
          <p:cNvSpPr>
            <a:spLocks noGrp="1"/>
          </p:cNvSpPr>
          <p:nvPr>
            <p:ph type="sldNum" sz="quarter" idx="12"/>
          </p:nvPr>
        </p:nvSpPr>
        <p:spPr/>
        <p:txBody>
          <a:bodyPr/>
          <a:lstStyle/>
          <a:p>
            <a:fld id="{62987B69-1958-CF4C-A79E-30B753675B6E}" type="slidenum">
              <a:rPr lang="en-US" smtClean="0"/>
              <a:t>104</a:t>
            </a:fld>
            <a:endParaRPr lang="en-US"/>
          </a:p>
        </p:txBody>
      </p:sp>
      <p:grpSp>
        <p:nvGrpSpPr>
          <p:cNvPr id="64" name="Group 63"/>
          <p:cNvGrpSpPr/>
          <p:nvPr/>
        </p:nvGrpSpPr>
        <p:grpSpPr>
          <a:xfrm>
            <a:off x="1759857" y="2095500"/>
            <a:ext cx="3615871" cy="2178957"/>
            <a:chOff x="1759857" y="2095500"/>
            <a:chExt cx="3615871" cy="2178957"/>
          </a:xfrm>
        </p:grpSpPr>
        <p:sp>
          <p:nvSpPr>
            <p:cNvPr id="5" name="Oval 4"/>
            <p:cNvSpPr/>
            <p:nvPr/>
          </p:nvSpPr>
          <p:spPr>
            <a:xfrm>
              <a:off x="1759857" y="2095500"/>
              <a:ext cx="444500" cy="4445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3345543" y="2860221"/>
              <a:ext cx="444500" cy="4445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4931228" y="2095500"/>
              <a:ext cx="444500" cy="4445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3345543" y="3829957"/>
              <a:ext cx="444500" cy="4445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4931228" y="3829957"/>
              <a:ext cx="444500" cy="4445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1759857" y="3829957"/>
              <a:ext cx="444500" cy="4445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b"/>
            <a:lstStyle/>
            <a:p>
              <a:pPr>
                <a:lnSpc>
                  <a:spcPct val="50000"/>
                </a:lnSpc>
              </a:pPr>
              <a:endParaRPr lang="en-US" sz="1200" b="1" baseline="-25000" dirty="0"/>
            </a:p>
          </p:txBody>
        </p:sp>
        <p:cxnSp>
          <p:nvCxnSpPr>
            <p:cNvPr id="15" name="Straight Connector 14"/>
            <p:cNvCxnSpPr>
              <a:stCxn id="12" idx="2"/>
              <a:endCxn id="10" idx="0"/>
            </p:cNvCxnSpPr>
            <p:nvPr/>
          </p:nvCxnSpPr>
          <p:spPr>
            <a:xfrm>
              <a:off x="1982107" y="3263899"/>
              <a:ext cx="0" cy="56605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474358" y="2240643"/>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891393" y="3082471"/>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77658" y="2991757"/>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5" idx="4"/>
              <a:endCxn id="12" idx="0"/>
            </p:cNvCxnSpPr>
            <p:nvPr/>
          </p:nvCxnSpPr>
          <p:spPr>
            <a:xfrm>
              <a:off x="1982107" y="2540000"/>
              <a:ext cx="0" cy="5424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 idx="6"/>
              <a:endCxn id="11" idx="1"/>
            </p:cNvCxnSpPr>
            <p:nvPr/>
          </p:nvCxnSpPr>
          <p:spPr>
            <a:xfrm>
              <a:off x="2204357" y="2317750"/>
              <a:ext cx="1270001" cy="13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7" idx="2"/>
              <a:endCxn id="11" idx="3"/>
            </p:cNvCxnSpPr>
            <p:nvPr/>
          </p:nvCxnSpPr>
          <p:spPr>
            <a:xfrm flipH="1">
              <a:off x="3655786" y="2317750"/>
              <a:ext cx="1275442" cy="13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3" idx="0"/>
              <a:endCxn id="7" idx="3"/>
            </p:cNvCxnSpPr>
            <p:nvPr/>
          </p:nvCxnSpPr>
          <p:spPr>
            <a:xfrm flipV="1">
              <a:off x="4568372" y="2474904"/>
              <a:ext cx="427952" cy="516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1" idx="2"/>
              <a:endCxn id="6" idx="0"/>
            </p:cNvCxnSpPr>
            <p:nvPr/>
          </p:nvCxnSpPr>
          <p:spPr>
            <a:xfrm>
              <a:off x="3565072" y="2422071"/>
              <a:ext cx="2721" cy="438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6" idx="6"/>
              <a:endCxn id="13" idx="1"/>
            </p:cNvCxnSpPr>
            <p:nvPr/>
          </p:nvCxnSpPr>
          <p:spPr>
            <a:xfrm>
              <a:off x="3790043" y="3082471"/>
              <a:ext cx="6876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13" idx="2"/>
            </p:cNvCxnSpPr>
            <p:nvPr/>
          </p:nvCxnSpPr>
          <p:spPr>
            <a:xfrm flipH="1" flipV="1">
              <a:off x="4568372" y="3173185"/>
              <a:ext cx="585106" cy="656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8" idx="0"/>
              <a:endCxn id="44" idx="3"/>
            </p:cNvCxnSpPr>
            <p:nvPr/>
          </p:nvCxnSpPr>
          <p:spPr>
            <a:xfrm flipH="1" flipV="1">
              <a:off x="2932792" y="3643083"/>
              <a:ext cx="635001" cy="186874"/>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4" idx="0"/>
              <a:endCxn id="6" idx="2"/>
            </p:cNvCxnSpPr>
            <p:nvPr/>
          </p:nvCxnSpPr>
          <p:spPr>
            <a:xfrm flipV="1">
              <a:off x="2842078" y="3082471"/>
              <a:ext cx="503465" cy="469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4" idx="1"/>
              <a:endCxn id="10" idx="7"/>
            </p:cNvCxnSpPr>
            <p:nvPr/>
          </p:nvCxnSpPr>
          <p:spPr>
            <a:xfrm flipH="1">
              <a:off x="2139261" y="3643083"/>
              <a:ext cx="612103" cy="251970"/>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2751364" y="3552369"/>
              <a:ext cx="181428"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1822013" y="3867840"/>
              <a:ext cx="364202" cy="369332"/>
            </a:xfrm>
            <a:prstGeom prst="rect">
              <a:avLst/>
            </a:prstGeom>
            <a:noFill/>
          </p:spPr>
          <p:txBody>
            <a:bodyPr wrap="none" rtlCol="0">
              <a:spAutoFit/>
            </a:bodyPr>
            <a:lstStyle/>
            <a:p>
              <a:r>
                <a:rPr lang="en-US" dirty="0" smtClean="0"/>
                <a:t>x</a:t>
              </a:r>
              <a:r>
                <a:rPr lang="en-US" baseline="-25000" dirty="0" smtClean="0"/>
                <a:t>1</a:t>
              </a:r>
              <a:endParaRPr lang="en-US" baseline="-25000" dirty="0"/>
            </a:p>
          </p:txBody>
        </p:sp>
        <p:sp>
          <p:nvSpPr>
            <p:cNvPr id="59" name="TextBox 58"/>
            <p:cNvSpPr txBox="1"/>
            <p:nvPr/>
          </p:nvSpPr>
          <p:spPr>
            <a:xfrm>
              <a:off x="3385692" y="3875911"/>
              <a:ext cx="364202" cy="369332"/>
            </a:xfrm>
            <a:prstGeom prst="rect">
              <a:avLst/>
            </a:prstGeom>
            <a:noFill/>
          </p:spPr>
          <p:txBody>
            <a:bodyPr wrap="none" rtlCol="0">
              <a:spAutoFit/>
            </a:bodyPr>
            <a:lstStyle/>
            <a:p>
              <a:r>
                <a:rPr lang="en-US" dirty="0" smtClean="0"/>
                <a:t>x</a:t>
              </a:r>
              <a:r>
                <a:rPr lang="en-US" baseline="-25000" dirty="0"/>
                <a:t>2</a:t>
              </a:r>
            </a:p>
          </p:txBody>
        </p:sp>
        <p:sp>
          <p:nvSpPr>
            <p:cNvPr id="60" name="TextBox 59"/>
            <p:cNvSpPr txBox="1"/>
            <p:nvPr/>
          </p:nvSpPr>
          <p:spPr>
            <a:xfrm>
              <a:off x="4993384" y="3874912"/>
              <a:ext cx="364202" cy="369332"/>
            </a:xfrm>
            <a:prstGeom prst="rect">
              <a:avLst/>
            </a:prstGeom>
            <a:noFill/>
          </p:spPr>
          <p:txBody>
            <a:bodyPr wrap="none" rtlCol="0">
              <a:spAutoFit/>
            </a:bodyPr>
            <a:lstStyle/>
            <a:p>
              <a:r>
                <a:rPr lang="en-US" dirty="0" smtClean="0"/>
                <a:t>x</a:t>
              </a:r>
              <a:r>
                <a:rPr lang="en-US" baseline="-25000" dirty="0" smtClean="0"/>
                <a:t>3</a:t>
              </a:r>
              <a:endParaRPr lang="en-US" baseline="-25000" dirty="0"/>
            </a:p>
          </p:txBody>
        </p:sp>
        <p:sp>
          <p:nvSpPr>
            <p:cNvPr id="61" name="TextBox 60"/>
            <p:cNvSpPr txBox="1"/>
            <p:nvPr/>
          </p:nvSpPr>
          <p:spPr>
            <a:xfrm>
              <a:off x="5011526" y="2111645"/>
              <a:ext cx="364202" cy="369332"/>
            </a:xfrm>
            <a:prstGeom prst="rect">
              <a:avLst/>
            </a:prstGeom>
            <a:noFill/>
          </p:spPr>
          <p:txBody>
            <a:bodyPr wrap="none" rtlCol="0">
              <a:spAutoFit/>
            </a:bodyPr>
            <a:lstStyle/>
            <a:p>
              <a:r>
                <a:rPr lang="en-US" dirty="0" smtClean="0"/>
                <a:t>y</a:t>
              </a:r>
              <a:r>
                <a:rPr lang="en-US" baseline="-25000" dirty="0" smtClean="0"/>
                <a:t>3</a:t>
              </a:r>
              <a:endParaRPr lang="en-US" baseline="-25000" dirty="0"/>
            </a:p>
          </p:txBody>
        </p:sp>
        <p:sp>
          <p:nvSpPr>
            <p:cNvPr id="62" name="TextBox 61"/>
            <p:cNvSpPr txBox="1"/>
            <p:nvPr/>
          </p:nvSpPr>
          <p:spPr>
            <a:xfrm>
              <a:off x="3385692" y="2894567"/>
              <a:ext cx="367145" cy="369332"/>
            </a:xfrm>
            <a:prstGeom prst="rect">
              <a:avLst/>
            </a:prstGeom>
            <a:noFill/>
          </p:spPr>
          <p:txBody>
            <a:bodyPr wrap="none" rtlCol="0">
              <a:spAutoFit/>
            </a:bodyPr>
            <a:lstStyle/>
            <a:p>
              <a:r>
                <a:rPr lang="en-US" dirty="0" smtClean="0"/>
                <a:t>y</a:t>
              </a:r>
              <a:r>
                <a:rPr lang="en-US" baseline="-25000" dirty="0"/>
                <a:t>2</a:t>
              </a:r>
            </a:p>
          </p:txBody>
        </p:sp>
        <p:sp>
          <p:nvSpPr>
            <p:cNvPr id="63" name="TextBox 62"/>
            <p:cNvSpPr txBox="1"/>
            <p:nvPr/>
          </p:nvSpPr>
          <p:spPr>
            <a:xfrm>
              <a:off x="1798534" y="2119085"/>
              <a:ext cx="367145" cy="369332"/>
            </a:xfrm>
            <a:prstGeom prst="rect">
              <a:avLst/>
            </a:prstGeom>
            <a:noFill/>
          </p:spPr>
          <p:txBody>
            <a:bodyPr wrap="none" rtlCol="0">
              <a:spAutoFit/>
            </a:bodyPr>
            <a:lstStyle/>
            <a:p>
              <a:r>
                <a:rPr lang="en-US" dirty="0" smtClean="0"/>
                <a:t>y</a:t>
              </a:r>
              <a:r>
                <a:rPr lang="en-US" baseline="-25000" dirty="0" smtClean="0"/>
                <a:t>1</a:t>
              </a:r>
              <a:endParaRPr lang="en-US" baseline="-25000" dirty="0"/>
            </a:p>
          </p:txBody>
        </p:sp>
      </p:grpSp>
      <p:grpSp>
        <p:nvGrpSpPr>
          <p:cNvPr id="82" name="Group 81"/>
          <p:cNvGrpSpPr/>
          <p:nvPr/>
        </p:nvGrpSpPr>
        <p:grpSpPr>
          <a:xfrm>
            <a:off x="141345" y="1415142"/>
            <a:ext cx="6797568" cy="3368749"/>
            <a:chOff x="141345" y="1415142"/>
            <a:chExt cx="6797568" cy="3368749"/>
          </a:xfrm>
        </p:grpSpPr>
        <mc:AlternateContent xmlns:mc="http://schemas.openxmlformats.org/markup-compatibility/2006" xmlns:a14="http://schemas.microsoft.com/office/drawing/2010/main">
          <mc:Choice Requires="a14">
            <p:sp>
              <p:nvSpPr>
                <p:cNvPr id="65" name="TextBox 64"/>
                <p:cNvSpPr txBox="1"/>
                <p:nvPr/>
              </p:nvSpPr>
              <p:spPr>
                <a:xfrm>
                  <a:off x="3008611" y="1415142"/>
                  <a:ext cx="1567993" cy="374270"/>
                </a:xfrm>
                <a:prstGeom prst="rect">
                  <a:avLst/>
                </a:prstGeom>
                <a:noFill/>
              </p:spPr>
              <p:txBody>
                <a:bodyPr wrap="none" rtlCol="0">
                  <a:spAutoFit/>
                </a:bodyPr>
                <a:lstStyle/>
                <a:p>
                  <a14:m>
                    <m:oMath xmlns:m="http://schemas.openxmlformats.org/officeDocument/2006/math">
                      <m:sSup>
                        <m:sSupPr>
                          <m:ctrlPr>
                            <a:rPr lang="en-US" b="1" i="1" dirty="0" smtClean="0">
                              <a:latin typeface="Cambria Math" charset="0"/>
                            </a:rPr>
                          </m:ctrlPr>
                        </m:sSupPr>
                        <m:e>
                          <m:r>
                            <a:rPr lang="en-US" b="1" i="1" dirty="0" smtClean="0">
                              <a:latin typeface="Cambria Math" charset="0"/>
                            </a:rPr>
                            <m:t>𝒘</m:t>
                          </m:r>
                        </m:e>
                        <m:sup>
                          <m:r>
                            <a:rPr lang="en-US" b="1" i="1" dirty="0" smtClean="0">
                              <a:latin typeface="Cambria Math" charset="0"/>
                            </a:rPr>
                            <m:t>𝑻</m:t>
                          </m:r>
                        </m:sup>
                      </m:sSup>
                      <m:r>
                        <a:rPr lang="en-US" b="1" i="1" dirty="0" smtClean="0">
                          <a:latin typeface="Cambria Math" charset="0"/>
                        </a:rPr>
                        <m:t>𝝓</m:t>
                      </m:r>
                    </m:oMath>
                  </a14:m>
                  <a:r>
                    <a:rPr lang="en-US" dirty="0" smtClean="0"/>
                    <a:t>(</a:t>
                  </a:r>
                  <a:r>
                    <a:rPr lang="en-US" dirty="0" smtClean="0">
                      <a:latin typeface="Calibri"/>
                    </a:rPr>
                    <a:t>y</a:t>
                  </a:r>
                  <a:r>
                    <a:rPr lang="en-US" baseline="-25000" dirty="0" smtClean="0">
                      <a:latin typeface="Calibri"/>
                    </a:rPr>
                    <a:t>1</a:t>
                  </a:r>
                  <a:r>
                    <a:rPr lang="en-US" dirty="0" smtClean="0"/>
                    <a:t>, </a:t>
                  </a:r>
                  <a:r>
                    <a:rPr lang="en-US" dirty="0" smtClean="0">
                      <a:latin typeface="Calibri"/>
                    </a:rPr>
                    <a:t>y</a:t>
                  </a:r>
                  <a:r>
                    <a:rPr lang="en-US" baseline="-25000" dirty="0" smtClean="0">
                      <a:latin typeface="Calibri"/>
                    </a:rPr>
                    <a:t>2</a:t>
                  </a:r>
                  <a:r>
                    <a:rPr lang="en-US" dirty="0" smtClean="0"/>
                    <a:t>, </a:t>
                  </a:r>
                  <a:r>
                    <a:rPr lang="en-US" dirty="0" smtClean="0">
                      <a:latin typeface="Calibri"/>
                    </a:rPr>
                    <a:t>y</a:t>
                  </a:r>
                  <a:r>
                    <a:rPr lang="en-US" baseline="-25000" dirty="0" smtClean="0">
                      <a:latin typeface="Calibri"/>
                    </a:rPr>
                    <a:t>3</a:t>
                  </a:r>
                  <a:r>
                    <a:rPr lang="en-US" dirty="0" smtClean="0"/>
                    <a:t>)</a:t>
                  </a:r>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3008611" y="1415142"/>
                  <a:ext cx="1567993" cy="374270"/>
                </a:xfrm>
                <a:prstGeom prst="rect">
                  <a:avLst/>
                </a:prstGeom>
                <a:blipFill rotWithShape="0">
                  <a:blip r:embed="rId2"/>
                  <a:stretch>
                    <a:fillRect t="-6452" r="-2724"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375728" y="2860221"/>
                  <a:ext cx="1563185" cy="374270"/>
                </a:xfrm>
                <a:prstGeom prst="rect">
                  <a:avLst/>
                </a:prstGeom>
                <a:noFill/>
              </p:spPr>
              <p:txBody>
                <a:bodyPr wrap="none" rtlCol="0">
                  <a:spAutoFit/>
                </a:bodyPr>
                <a:lstStyle/>
                <a:p>
                  <a14:m>
                    <m:oMath xmlns:m="http://schemas.openxmlformats.org/officeDocument/2006/math">
                      <m:sSup>
                        <m:sSupPr>
                          <m:ctrlPr>
                            <a:rPr lang="en-US" b="1" i="1" dirty="0">
                              <a:latin typeface="Cambria Math" charset="0"/>
                            </a:rPr>
                          </m:ctrlPr>
                        </m:sSupPr>
                        <m:e>
                          <m:r>
                            <a:rPr lang="en-US" b="1" i="1" dirty="0">
                              <a:latin typeface="Cambria Math" charset="0"/>
                            </a:rPr>
                            <m:t>𝒘</m:t>
                          </m:r>
                        </m:e>
                        <m:sup>
                          <m:r>
                            <a:rPr lang="en-US" b="1" i="1" dirty="0">
                              <a:latin typeface="Cambria Math" charset="0"/>
                            </a:rPr>
                            <m:t>𝑻</m:t>
                          </m:r>
                        </m:sup>
                      </m:sSup>
                      <m:r>
                        <a:rPr lang="en-US" b="1" i="1" dirty="0">
                          <a:latin typeface="Cambria Math" charset="0"/>
                        </a:rPr>
                        <m:t>𝝓</m:t>
                      </m:r>
                    </m:oMath>
                  </a14:m>
                  <a:r>
                    <a:rPr lang="en-US" dirty="0" smtClean="0"/>
                    <a:t>(</a:t>
                  </a:r>
                  <a:r>
                    <a:rPr lang="en-US" dirty="0" smtClean="0">
                      <a:latin typeface="Calibri"/>
                    </a:rPr>
                    <a:t>x</a:t>
                  </a:r>
                  <a:r>
                    <a:rPr lang="en-US" baseline="-25000" dirty="0">
                      <a:latin typeface="Calibri"/>
                    </a:rPr>
                    <a:t>3</a:t>
                  </a:r>
                  <a:r>
                    <a:rPr lang="en-US" dirty="0" smtClean="0"/>
                    <a:t>, </a:t>
                  </a:r>
                  <a:r>
                    <a:rPr lang="en-US" dirty="0" smtClean="0">
                      <a:latin typeface="Calibri"/>
                    </a:rPr>
                    <a:t>y</a:t>
                  </a:r>
                  <a:r>
                    <a:rPr lang="en-US" baseline="-25000" dirty="0" smtClean="0">
                      <a:latin typeface="Calibri"/>
                    </a:rPr>
                    <a:t>2</a:t>
                  </a:r>
                  <a:r>
                    <a:rPr lang="en-US" dirty="0" smtClean="0"/>
                    <a:t>, </a:t>
                  </a:r>
                  <a:r>
                    <a:rPr lang="en-US" dirty="0" smtClean="0">
                      <a:latin typeface="Calibri"/>
                    </a:rPr>
                    <a:t>y</a:t>
                  </a:r>
                  <a:r>
                    <a:rPr lang="en-US" baseline="-25000" dirty="0" smtClean="0">
                      <a:latin typeface="Calibri"/>
                    </a:rPr>
                    <a:t>3</a:t>
                  </a:r>
                  <a:r>
                    <a:rPr lang="en-US" dirty="0" smtClean="0"/>
                    <a:t>)</a:t>
                  </a:r>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5375728" y="2860221"/>
                  <a:ext cx="1563185" cy="374270"/>
                </a:xfrm>
                <a:prstGeom prst="rect">
                  <a:avLst/>
                </a:prstGeom>
                <a:blipFill rotWithShape="0">
                  <a:blip r:embed="rId3"/>
                  <a:stretch>
                    <a:fillRect t="-6452" r="-2734"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2204357" y="4409621"/>
                  <a:ext cx="1558375" cy="374270"/>
                </a:xfrm>
                <a:prstGeom prst="rect">
                  <a:avLst/>
                </a:prstGeom>
                <a:noFill/>
              </p:spPr>
              <p:txBody>
                <a:bodyPr wrap="none" rtlCol="0">
                  <a:spAutoFit/>
                </a:bodyPr>
                <a:lstStyle/>
                <a:p>
                  <a14:m>
                    <m:oMath xmlns:m="http://schemas.openxmlformats.org/officeDocument/2006/math">
                      <m:sSup>
                        <m:sSupPr>
                          <m:ctrlPr>
                            <a:rPr lang="en-US" b="1" i="1" dirty="0">
                              <a:latin typeface="Cambria Math" charset="0"/>
                            </a:rPr>
                          </m:ctrlPr>
                        </m:sSupPr>
                        <m:e>
                          <m:r>
                            <a:rPr lang="en-US" b="1" i="1" dirty="0">
                              <a:latin typeface="Cambria Math" charset="0"/>
                            </a:rPr>
                            <m:t>𝒘</m:t>
                          </m:r>
                        </m:e>
                        <m:sup>
                          <m:r>
                            <a:rPr lang="en-US" b="1" i="1" dirty="0">
                              <a:latin typeface="Cambria Math" charset="0"/>
                            </a:rPr>
                            <m:t>𝑻</m:t>
                          </m:r>
                        </m:sup>
                      </m:sSup>
                      <m:r>
                        <a:rPr lang="en-US" b="1" i="1" dirty="0">
                          <a:latin typeface="Cambria Math" charset="0"/>
                        </a:rPr>
                        <m:t>𝝓</m:t>
                      </m:r>
                    </m:oMath>
                  </a14:m>
                  <a:r>
                    <a:rPr lang="en-US" dirty="0" smtClean="0"/>
                    <a:t>(</a:t>
                  </a:r>
                  <a:r>
                    <a:rPr lang="en-US" dirty="0" smtClean="0">
                      <a:latin typeface="Calibri"/>
                    </a:rPr>
                    <a:t>x</a:t>
                  </a:r>
                  <a:r>
                    <a:rPr lang="en-US" baseline="-25000" dirty="0" smtClean="0">
                      <a:latin typeface="Calibri"/>
                    </a:rPr>
                    <a:t>1</a:t>
                  </a:r>
                  <a:r>
                    <a:rPr lang="en-US" dirty="0" smtClean="0"/>
                    <a:t>, </a:t>
                  </a:r>
                  <a:r>
                    <a:rPr lang="en-US" dirty="0">
                      <a:latin typeface="Calibri"/>
                    </a:rPr>
                    <a:t>x</a:t>
                  </a:r>
                  <a:r>
                    <a:rPr lang="en-US" baseline="-25000" dirty="0" smtClean="0">
                      <a:latin typeface="Calibri"/>
                    </a:rPr>
                    <a:t>2</a:t>
                  </a:r>
                  <a:r>
                    <a:rPr lang="en-US" dirty="0" smtClean="0"/>
                    <a:t>, </a:t>
                  </a:r>
                  <a:r>
                    <a:rPr lang="en-US" dirty="0" smtClean="0">
                      <a:latin typeface="Calibri"/>
                    </a:rPr>
                    <a:t>y</a:t>
                  </a:r>
                  <a:r>
                    <a:rPr lang="en-US" baseline="-25000" dirty="0">
                      <a:latin typeface="Calibri"/>
                    </a:rPr>
                    <a:t>2</a:t>
                  </a:r>
                  <a:r>
                    <a:rPr lang="en-US" dirty="0" smtClean="0"/>
                    <a:t>)</a:t>
                  </a:r>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2204357" y="4409621"/>
                  <a:ext cx="1558375" cy="374270"/>
                </a:xfrm>
                <a:prstGeom prst="rect">
                  <a:avLst/>
                </a:prstGeom>
                <a:blipFill rotWithShape="0">
                  <a:blip r:embed="rId4"/>
                  <a:stretch>
                    <a:fillRect t="-6452" r="-2745"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41345" y="2991757"/>
                  <a:ext cx="1269835" cy="374270"/>
                </a:xfrm>
                <a:prstGeom prst="rect">
                  <a:avLst/>
                </a:prstGeom>
                <a:noFill/>
              </p:spPr>
              <p:txBody>
                <a:bodyPr wrap="none" rtlCol="0">
                  <a:spAutoFit/>
                </a:bodyPr>
                <a:lstStyle/>
                <a:p>
                  <a14:m>
                    <m:oMath xmlns:m="http://schemas.openxmlformats.org/officeDocument/2006/math">
                      <m:sSup>
                        <m:sSupPr>
                          <m:ctrlPr>
                            <a:rPr lang="en-US" b="1" i="1" dirty="0">
                              <a:latin typeface="Cambria Math" charset="0"/>
                            </a:rPr>
                          </m:ctrlPr>
                        </m:sSupPr>
                        <m:e>
                          <m:r>
                            <a:rPr lang="en-US" b="1" i="1" dirty="0">
                              <a:latin typeface="Cambria Math" charset="0"/>
                            </a:rPr>
                            <m:t>𝒘</m:t>
                          </m:r>
                        </m:e>
                        <m:sup>
                          <m:r>
                            <a:rPr lang="en-US" b="1" i="1" dirty="0">
                              <a:latin typeface="Cambria Math" charset="0"/>
                            </a:rPr>
                            <m:t>𝑻</m:t>
                          </m:r>
                        </m:sup>
                      </m:sSup>
                      <m:r>
                        <a:rPr lang="en-US" b="1" i="1" dirty="0">
                          <a:latin typeface="Cambria Math" charset="0"/>
                        </a:rPr>
                        <m:t>𝝓</m:t>
                      </m:r>
                    </m:oMath>
                  </a14:m>
                  <a:r>
                    <a:rPr lang="en-US" dirty="0" smtClean="0"/>
                    <a:t>(</a:t>
                  </a:r>
                  <a:r>
                    <a:rPr lang="en-US" dirty="0" smtClean="0">
                      <a:latin typeface="Calibri"/>
                    </a:rPr>
                    <a:t>x</a:t>
                  </a:r>
                  <a:r>
                    <a:rPr lang="en-US" baseline="-25000" dirty="0" smtClean="0">
                      <a:latin typeface="Calibri"/>
                    </a:rPr>
                    <a:t>1</a:t>
                  </a:r>
                  <a:r>
                    <a:rPr lang="en-US" dirty="0" smtClean="0"/>
                    <a:t>, </a:t>
                  </a:r>
                  <a:r>
                    <a:rPr lang="en-US" dirty="0" smtClean="0">
                      <a:latin typeface="Calibri"/>
                    </a:rPr>
                    <a:t>y</a:t>
                  </a:r>
                  <a:r>
                    <a:rPr lang="en-US" baseline="-25000" dirty="0" smtClean="0">
                      <a:latin typeface="Calibri"/>
                    </a:rPr>
                    <a:t>1</a:t>
                  </a:r>
                  <a:r>
                    <a:rPr lang="en-US" dirty="0" smtClean="0"/>
                    <a:t>)</a:t>
                  </a:r>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141345" y="2991757"/>
                  <a:ext cx="1269835" cy="374270"/>
                </a:xfrm>
                <a:prstGeom prst="rect">
                  <a:avLst/>
                </a:prstGeom>
                <a:blipFill rotWithShape="0">
                  <a:blip r:embed="rId5"/>
                  <a:stretch>
                    <a:fillRect t="-8197" r="-3846" b="-26230"/>
                  </a:stretch>
                </a:blipFill>
              </p:spPr>
              <p:txBody>
                <a:bodyPr/>
                <a:lstStyle/>
                <a:p>
                  <a:r>
                    <a:rPr lang="en-US">
                      <a:noFill/>
                    </a:rPr>
                    <a:t> </a:t>
                  </a:r>
                </a:p>
              </p:txBody>
            </p:sp>
          </mc:Fallback>
        </mc:AlternateContent>
        <p:cxnSp>
          <p:nvCxnSpPr>
            <p:cNvPr id="70" name="Straight Arrow Connector 69"/>
            <p:cNvCxnSpPr>
              <a:stCxn id="12" idx="1"/>
              <a:endCxn id="68" idx="3"/>
            </p:cNvCxnSpPr>
            <p:nvPr/>
          </p:nvCxnSpPr>
          <p:spPr>
            <a:xfrm flipH="1">
              <a:off x="1411180" y="3173185"/>
              <a:ext cx="480213" cy="5707"/>
            </a:xfrm>
            <a:prstGeom prst="straightConnector1">
              <a:avLst/>
            </a:prstGeom>
            <a:ln>
              <a:solidFill>
                <a:schemeClr val="tx1"/>
              </a:solidFill>
              <a:prstDash val="dash"/>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a:stCxn id="11" idx="0"/>
              <a:endCxn id="65" idx="2"/>
            </p:cNvCxnSpPr>
            <p:nvPr/>
          </p:nvCxnSpPr>
          <p:spPr>
            <a:xfrm flipV="1">
              <a:off x="3565072" y="1789412"/>
              <a:ext cx="227536" cy="451231"/>
            </a:xfrm>
            <a:prstGeom prst="straightConnector1">
              <a:avLst/>
            </a:prstGeom>
            <a:ln>
              <a:solidFill>
                <a:schemeClr val="tx1"/>
              </a:solidFill>
              <a:prstDash val="dash"/>
              <a:tailEnd type="arrow"/>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13" idx="3"/>
              <a:endCxn id="66" idx="1"/>
            </p:cNvCxnSpPr>
            <p:nvPr/>
          </p:nvCxnSpPr>
          <p:spPr>
            <a:xfrm flipV="1">
              <a:off x="4659086" y="3047356"/>
              <a:ext cx="716642" cy="35115"/>
            </a:xfrm>
            <a:prstGeom prst="straightConnector1">
              <a:avLst/>
            </a:prstGeom>
            <a:ln>
              <a:solidFill>
                <a:schemeClr val="tx1"/>
              </a:solidFill>
              <a:prstDash val="dash"/>
              <a:tailEnd type="arrow"/>
            </a:ln>
          </p:spPr>
          <p:style>
            <a:lnRef idx="2">
              <a:schemeClr val="accent2"/>
            </a:lnRef>
            <a:fillRef idx="0">
              <a:schemeClr val="accent2"/>
            </a:fillRef>
            <a:effectRef idx="1">
              <a:schemeClr val="accent2"/>
            </a:effectRef>
            <a:fontRef idx="minor">
              <a:schemeClr val="tx1"/>
            </a:fontRef>
          </p:style>
        </p:cxnSp>
        <p:cxnSp>
          <p:nvCxnSpPr>
            <p:cNvPr id="79" name="Straight Arrow Connector 78"/>
            <p:cNvCxnSpPr>
              <a:stCxn id="44" idx="2"/>
              <a:endCxn id="67" idx="0"/>
            </p:cNvCxnSpPr>
            <p:nvPr/>
          </p:nvCxnSpPr>
          <p:spPr>
            <a:xfrm>
              <a:off x="2842078" y="3733797"/>
              <a:ext cx="141467" cy="675824"/>
            </a:xfrm>
            <a:prstGeom prst="straightConnector1">
              <a:avLst/>
            </a:prstGeom>
            <a:ln>
              <a:solidFill>
                <a:schemeClr val="tx1"/>
              </a:solidFill>
              <a:prstDash val="dash"/>
              <a:tailEnd type="arrow"/>
            </a:ln>
          </p:spPr>
          <p:style>
            <a:lnRef idx="2">
              <a:schemeClr val="accent2"/>
            </a:lnRef>
            <a:fillRef idx="0">
              <a:schemeClr val="accent2"/>
            </a:fillRef>
            <a:effectRef idx="1">
              <a:schemeClr val="accent2"/>
            </a:effectRef>
            <a:fontRef idx="minor">
              <a:schemeClr val="tx1"/>
            </a:fontRef>
          </p:style>
        </p:cxnSp>
      </p:grpSp>
      <p:pic>
        <p:nvPicPr>
          <p:cNvPr id="84" name="Picture 83" descr="Screen Region 2014-10-06 at 22.18.3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703" y="5102080"/>
            <a:ext cx="2910375" cy="866920"/>
          </a:xfrm>
          <a:prstGeom prst="rect">
            <a:avLst/>
          </a:prstGeom>
        </p:spPr>
      </p:pic>
      <mc:AlternateContent xmlns:mc="http://schemas.openxmlformats.org/markup-compatibility/2006" xmlns:a14="http://schemas.microsoft.com/office/drawing/2010/main">
        <mc:Choice Requires="a14">
          <p:sp>
            <p:nvSpPr>
              <p:cNvPr id="85" name="TextBox 84"/>
              <p:cNvSpPr txBox="1"/>
              <p:nvPr/>
            </p:nvSpPr>
            <p:spPr>
              <a:xfrm>
                <a:off x="603703" y="5987019"/>
                <a:ext cx="5708614" cy="369332"/>
              </a:xfrm>
              <a:prstGeom prst="rect">
                <a:avLst/>
              </a:prstGeom>
              <a:noFill/>
            </p:spPr>
            <p:txBody>
              <a:bodyPr wrap="none" rtlCol="0">
                <a:spAutoFit/>
              </a:bodyPr>
              <a:lstStyle/>
              <a:p>
                <a14:m>
                  <m:oMath xmlns:m="http://schemas.openxmlformats.org/officeDocument/2006/math">
                    <m:r>
                      <a:rPr lang="en-US" b="1" i="1" dirty="0">
                        <a:latin typeface="Cambria Math" charset="0"/>
                      </a:rPr>
                      <m:t>𝝓</m:t>
                    </m:r>
                  </m:oMath>
                </a14:m>
                <a:r>
                  <a:rPr lang="en-US" dirty="0" smtClean="0"/>
                  <a:t>(</a:t>
                </a:r>
                <a:r>
                  <a:rPr lang="en-US" b="1" dirty="0" smtClean="0"/>
                  <a:t>x</a:t>
                </a:r>
                <a:r>
                  <a:rPr lang="en-US" dirty="0" smtClean="0"/>
                  <a:t>, </a:t>
                </a:r>
                <a:r>
                  <a:rPr lang="en-US" b="1" dirty="0" smtClean="0"/>
                  <a:t>y</a:t>
                </a:r>
                <a:r>
                  <a:rPr lang="en-US" dirty="0" smtClean="0"/>
                  <a:t>) = </a:t>
                </a:r>
                <a14:m>
                  <m:oMath xmlns:m="http://schemas.openxmlformats.org/officeDocument/2006/math">
                    <m:r>
                      <a:rPr lang="en-US" b="1" i="1" dirty="0">
                        <a:latin typeface="Cambria Math" charset="0"/>
                      </a:rPr>
                      <m:t>𝝓</m:t>
                    </m:r>
                  </m:oMath>
                </a14:m>
                <a:r>
                  <a:rPr lang="en-US" dirty="0" smtClean="0"/>
                  <a:t>(</a:t>
                </a:r>
                <a:r>
                  <a:rPr lang="en-US" dirty="0" smtClean="0">
                    <a:latin typeface="Calibri"/>
                  </a:rPr>
                  <a:t>x</a:t>
                </a:r>
                <a:r>
                  <a:rPr lang="en-US" baseline="-25000" dirty="0" smtClean="0">
                    <a:latin typeface="Calibri"/>
                  </a:rPr>
                  <a:t>1</a:t>
                </a:r>
                <a:r>
                  <a:rPr lang="en-US" dirty="0" smtClean="0"/>
                  <a:t>, </a:t>
                </a:r>
                <a:r>
                  <a:rPr lang="en-US" dirty="0" smtClean="0">
                    <a:latin typeface="Calibri"/>
                  </a:rPr>
                  <a:t>y</a:t>
                </a:r>
                <a:r>
                  <a:rPr lang="en-US" baseline="-25000" dirty="0" smtClean="0">
                    <a:latin typeface="Calibri"/>
                  </a:rPr>
                  <a:t>1</a:t>
                </a:r>
                <a:r>
                  <a:rPr lang="en-US" dirty="0" smtClean="0"/>
                  <a:t>) + </a:t>
                </a:r>
                <a14:m>
                  <m:oMath xmlns:m="http://schemas.openxmlformats.org/officeDocument/2006/math">
                    <m:r>
                      <a:rPr lang="en-US" b="1" i="1" dirty="0">
                        <a:latin typeface="Cambria Math" charset="0"/>
                      </a:rPr>
                      <m:t>𝝓</m:t>
                    </m:r>
                  </m:oMath>
                </a14:m>
                <a:r>
                  <a:rPr lang="en-US" dirty="0" smtClean="0"/>
                  <a:t>(</a:t>
                </a:r>
                <a:r>
                  <a:rPr lang="en-US" dirty="0" smtClean="0">
                    <a:latin typeface="Calibri"/>
                  </a:rPr>
                  <a:t>y</a:t>
                </a:r>
                <a:r>
                  <a:rPr lang="en-US" baseline="-25000" dirty="0" smtClean="0">
                    <a:latin typeface="Calibri"/>
                  </a:rPr>
                  <a:t>1</a:t>
                </a:r>
                <a:r>
                  <a:rPr lang="en-US" dirty="0" smtClean="0"/>
                  <a:t>, </a:t>
                </a:r>
                <a:r>
                  <a:rPr lang="en-US" dirty="0" smtClean="0">
                    <a:latin typeface="Calibri"/>
                  </a:rPr>
                  <a:t>y</a:t>
                </a:r>
                <a:r>
                  <a:rPr lang="en-US" baseline="-25000" dirty="0" smtClean="0">
                    <a:latin typeface="Calibri"/>
                  </a:rPr>
                  <a:t>2</a:t>
                </a:r>
                <a:r>
                  <a:rPr lang="en-US" dirty="0" smtClean="0"/>
                  <a:t>, </a:t>
                </a:r>
                <a:r>
                  <a:rPr lang="en-US" dirty="0" smtClean="0">
                    <a:latin typeface="Calibri"/>
                  </a:rPr>
                  <a:t>y</a:t>
                </a:r>
                <a:r>
                  <a:rPr lang="en-US" baseline="-25000" dirty="0" smtClean="0">
                    <a:latin typeface="Calibri"/>
                  </a:rPr>
                  <a:t>3</a:t>
                </a:r>
                <a:r>
                  <a:rPr lang="en-US" dirty="0" smtClean="0"/>
                  <a:t>) + </a:t>
                </a:r>
                <a14:m>
                  <m:oMath xmlns:m="http://schemas.openxmlformats.org/officeDocument/2006/math">
                    <m:r>
                      <a:rPr lang="en-US" b="1" i="1" dirty="0">
                        <a:latin typeface="Cambria Math" charset="0"/>
                      </a:rPr>
                      <m:t>𝝓</m:t>
                    </m:r>
                  </m:oMath>
                </a14:m>
                <a:r>
                  <a:rPr lang="en-US" dirty="0" smtClean="0"/>
                  <a:t>(</a:t>
                </a:r>
                <a:r>
                  <a:rPr lang="en-US" dirty="0" smtClean="0">
                    <a:latin typeface="Calibri"/>
                  </a:rPr>
                  <a:t>x</a:t>
                </a:r>
                <a:r>
                  <a:rPr lang="en-US" baseline="-25000" dirty="0" smtClean="0">
                    <a:latin typeface="Calibri"/>
                  </a:rPr>
                  <a:t>3</a:t>
                </a:r>
                <a:r>
                  <a:rPr lang="en-US" dirty="0" smtClean="0"/>
                  <a:t>, </a:t>
                </a:r>
                <a:r>
                  <a:rPr lang="en-US" dirty="0" smtClean="0">
                    <a:latin typeface="Calibri"/>
                  </a:rPr>
                  <a:t>y</a:t>
                </a:r>
                <a:r>
                  <a:rPr lang="en-US" baseline="-25000" dirty="0" smtClean="0">
                    <a:latin typeface="Calibri"/>
                  </a:rPr>
                  <a:t>2</a:t>
                </a:r>
                <a:r>
                  <a:rPr lang="en-US" dirty="0" smtClean="0"/>
                  <a:t>, </a:t>
                </a:r>
                <a:r>
                  <a:rPr lang="en-US" dirty="0" smtClean="0">
                    <a:latin typeface="Calibri"/>
                  </a:rPr>
                  <a:t>y</a:t>
                </a:r>
                <a:r>
                  <a:rPr lang="en-US" baseline="-25000" dirty="0" smtClean="0">
                    <a:latin typeface="Calibri"/>
                  </a:rPr>
                  <a:t>3</a:t>
                </a:r>
                <a:r>
                  <a:rPr lang="en-US" dirty="0" smtClean="0"/>
                  <a:t>) + </a:t>
                </a:r>
                <a14:m>
                  <m:oMath xmlns:m="http://schemas.openxmlformats.org/officeDocument/2006/math">
                    <m:r>
                      <a:rPr lang="en-US" b="1" i="1" dirty="0">
                        <a:latin typeface="Cambria Math" charset="0"/>
                      </a:rPr>
                      <m:t>𝝓</m:t>
                    </m:r>
                  </m:oMath>
                </a14:m>
                <a:r>
                  <a:rPr lang="en-US" dirty="0" smtClean="0"/>
                  <a:t>(</a:t>
                </a:r>
                <a:r>
                  <a:rPr lang="en-US" dirty="0" smtClean="0">
                    <a:latin typeface="Calibri"/>
                  </a:rPr>
                  <a:t>x</a:t>
                </a:r>
                <a:r>
                  <a:rPr lang="en-US" baseline="-25000" dirty="0" smtClean="0">
                    <a:latin typeface="Calibri"/>
                  </a:rPr>
                  <a:t>1</a:t>
                </a:r>
                <a:r>
                  <a:rPr lang="en-US" dirty="0" smtClean="0"/>
                  <a:t>, </a:t>
                </a:r>
                <a:r>
                  <a:rPr lang="en-US" dirty="0" smtClean="0">
                    <a:latin typeface="Calibri"/>
                  </a:rPr>
                  <a:t>x</a:t>
                </a:r>
                <a:r>
                  <a:rPr lang="en-US" baseline="-25000" dirty="0" smtClean="0">
                    <a:latin typeface="Calibri"/>
                  </a:rPr>
                  <a:t>2</a:t>
                </a:r>
                <a:r>
                  <a:rPr lang="en-US" dirty="0" smtClean="0"/>
                  <a:t>, </a:t>
                </a:r>
                <a:r>
                  <a:rPr lang="en-US" dirty="0" smtClean="0">
                    <a:latin typeface="Calibri"/>
                  </a:rPr>
                  <a:t>y</a:t>
                </a:r>
                <a:r>
                  <a:rPr lang="en-US" baseline="-25000" dirty="0" smtClean="0">
                    <a:latin typeface="Calibri"/>
                  </a:rPr>
                  <a:t>2</a:t>
                </a:r>
                <a:r>
                  <a:rPr lang="en-US" dirty="0" smtClean="0"/>
                  <a:t>)</a:t>
                </a:r>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603703" y="5987019"/>
                <a:ext cx="5708614" cy="369332"/>
              </a:xfrm>
              <a:prstGeom prst="rect">
                <a:avLst/>
              </a:prstGeom>
              <a:blipFill rotWithShape="0">
                <a:blip r:embed="rId7"/>
                <a:stretch>
                  <a:fillRect l="-214" t="-8197" r="-962" b="-24590"/>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4290987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Region 2014-10-06 at 22.2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81" y="4714144"/>
            <a:ext cx="1868714" cy="697478"/>
          </a:xfrm>
          <a:prstGeom prst="rect">
            <a:avLst/>
          </a:prstGeom>
        </p:spPr>
      </p:pic>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solidFill>
                  <a:srgbClr val="3C58AD"/>
                </a:solidFill>
              </a:rPr>
              <a:t>Learning</a:t>
            </a:r>
            <a:r>
              <a:rPr lang="en-US" dirty="0" smtClean="0"/>
              <a:t>: Given a training set {&lt;</a:t>
            </a:r>
            <a:r>
              <a:rPr lang="en-US" b="1" dirty="0" smtClean="0"/>
              <a:t>x</a:t>
            </a:r>
            <a:r>
              <a:rPr lang="en-US" baseline="-25000" dirty="0" smtClean="0"/>
              <a:t>i</a:t>
            </a:r>
            <a:r>
              <a:rPr lang="en-US" dirty="0" smtClean="0"/>
              <a:t>, </a:t>
            </a:r>
            <a:r>
              <a:rPr lang="en-US" b="1" dirty="0" err="1" smtClean="0"/>
              <a:t>y</a:t>
            </a:r>
            <a:r>
              <a:rPr lang="en-US" baseline="-25000" dirty="0" err="1" smtClean="0"/>
              <a:t>i</a:t>
            </a:r>
            <a:r>
              <a:rPr lang="en-US" dirty="0" smtClean="0"/>
              <a:t>&gt;}</a:t>
            </a:r>
          </a:p>
          <a:p>
            <a:pPr marL="914400" lvl="1" indent="-514350"/>
            <a:r>
              <a:rPr lang="en-US" dirty="0" smtClean="0"/>
              <a:t>Train via maximum likelihood (typically regularized)</a:t>
            </a:r>
          </a:p>
          <a:p>
            <a:pPr marL="1314450" lvl="2" indent="-514350"/>
            <a:endParaRPr lang="en-US" dirty="0"/>
          </a:p>
          <a:p>
            <a:pPr marL="914400" lvl="1" indent="-514350"/>
            <a:endParaRPr lang="en-US" dirty="0" smtClean="0"/>
          </a:p>
          <a:p>
            <a:pPr marL="914400" lvl="1" indent="-514350"/>
            <a:r>
              <a:rPr lang="en-US" dirty="0" smtClean="0"/>
              <a:t>Need to compute partition function during training	</a:t>
            </a:r>
            <a:endParaRPr lang="en-US" dirty="0"/>
          </a:p>
          <a:p>
            <a:pPr marL="1314450" lvl="2" indent="-514350"/>
            <a:endParaRPr lang="en-US" dirty="0" smtClean="0"/>
          </a:p>
          <a:p>
            <a:pPr marL="0" indent="0">
              <a:buNone/>
            </a:pPr>
            <a:endParaRPr lang="en-US" dirty="0" smtClean="0"/>
          </a:p>
          <a:p>
            <a:pPr marL="514350" indent="-514350">
              <a:buFont typeface="+mj-lt"/>
              <a:buAutoNum type="arabicPeriod"/>
            </a:pPr>
            <a:r>
              <a:rPr lang="en-US" dirty="0" smtClean="0"/>
              <a:t>Prediction</a:t>
            </a:r>
          </a:p>
          <a:p>
            <a:pPr marL="914400" lvl="1" indent="-514350"/>
            <a:r>
              <a:rPr lang="en-US" dirty="0" smtClean="0"/>
              <a:t>Go over all possible assignments to the </a:t>
            </a:r>
            <a:r>
              <a:rPr lang="en-US" b="1" dirty="0" smtClean="0"/>
              <a:t>y</a:t>
            </a:r>
            <a:r>
              <a:rPr lang="en-US" dirty="0" smtClean="0"/>
              <a:t>’s </a:t>
            </a:r>
          </a:p>
          <a:p>
            <a:pPr marL="914400" lvl="1" indent="-514350"/>
            <a:r>
              <a:rPr lang="en-US" dirty="0" smtClean="0"/>
              <a:t>Find the one with the highest probability/score</a:t>
            </a:r>
            <a:endParaRPr lang="en-US" dirty="0"/>
          </a:p>
        </p:txBody>
      </p:sp>
      <p:sp>
        <p:nvSpPr>
          <p:cNvPr id="2" name="Title 1"/>
          <p:cNvSpPr>
            <a:spLocks noGrp="1"/>
          </p:cNvSpPr>
          <p:nvPr>
            <p:ph type="title"/>
          </p:nvPr>
        </p:nvSpPr>
        <p:spPr/>
        <p:txBody>
          <a:bodyPr/>
          <a:lstStyle/>
          <a:p>
            <a:r>
              <a:rPr lang="en-US" dirty="0" smtClean="0"/>
              <a:t>Computational questions</a:t>
            </a:r>
            <a:endParaRPr lang="en-US" dirty="0"/>
          </a:p>
        </p:txBody>
      </p:sp>
      <p:sp>
        <p:nvSpPr>
          <p:cNvPr id="4" name="Slide Number Placeholder 3"/>
          <p:cNvSpPr>
            <a:spLocks noGrp="1"/>
          </p:cNvSpPr>
          <p:nvPr>
            <p:ph type="sldNum" sz="quarter" idx="12"/>
          </p:nvPr>
        </p:nvSpPr>
        <p:spPr/>
        <p:txBody>
          <a:bodyPr/>
          <a:lstStyle/>
          <a:p>
            <a:fld id="{62987B69-1958-CF4C-A79E-30B753675B6E}" type="slidenum">
              <a:rPr lang="en-US" smtClean="0"/>
              <a:t>105</a:t>
            </a:fld>
            <a:endParaRPr lang="en-US"/>
          </a:p>
        </p:txBody>
      </p:sp>
      <p:pic>
        <p:nvPicPr>
          <p:cNvPr id="5" name="Picture 4" descr="Screen Region 2014-10-06 at 22.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86" y="2599548"/>
            <a:ext cx="5560786" cy="634415"/>
          </a:xfrm>
          <a:prstGeom prst="rect">
            <a:avLst/>
          </a:prstGeom>
        </p:spPr>
      </p:pic>
      <p:sp>
        <p:nvSpPr>
          <p:cNvPr id="8" name="Rectangle 7"/>
          <p:cNvSpPr/>
          <p:nvPr/>
        </p:nvSpPr>
        <p:spPr>
          <a:xfrm>
            <a:off x="254000" y="4714144"/>
            <a:ext cx="7493000" cy="16422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11" descr="Screen Region 2014-10-06 at 22.00.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869" y="3795916"/>
            <a:ext cx="3171852" cy="874788"/>
          </a:xfrm>
          <a:prstGeom prst="rect">
            <a:avLst/>
          </a:prstGeom>
        </p:spPr>
      </p:pic>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4058353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Region 2014-10-06 at 22.2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81" y="4714144"/>
            <a:ext cx="1868714" cy="697478"/>
          </a:xfrm>
          <a:prstGeom prst="rect">
            <a:avLst/>
          </a:prstGeom>
        </p:spPr>
      </p:pic>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solidFill>
                  <a:srgbClr val="3C58AD"/>
                </a:solidFill>
              </a:rPr>
              <a:t>Learning</a:t>
            </a:r>
            <a:r>
              <a:rPr lang="en-US" dirty="0" smtClean="0"/>
              <a:t>: Given a training set {&lt;</a:t>
            </a:r>
            <a:r>
              <a:rPr lang="en-US" b="1" dirty="0" smtClean="0"/>
              <a:t>x</a:t>
            </a:r>
            <a:r>
              <a:rPr lang="en-US" baseline="-25000" dirty="0" smtClean="0"/>
              <a:t>i</a:t>
            </a:r>
            <a:r>
              <a:rPr lang="en-US" dirty="0" smtClean="0"/>
              <a:t>, </a:t>
            </a:r>
            <a:r>
              <a:rPr lang="en-US" b="1" dirty="0" err="1" smtClean="0"/>
              <a:t>y</a:t>
            </a:r>
            <a:r>
              <a:rPr lang="en-US" baseline="-25000" dirty="0" err="1" smtClean="0"/>
              <a:t>i</a:t>
            </a:r>
            <a:r>
              <a:rPr lang="en-US" dirty="0" smtClean="0"/>
              <a:t>&gt;}</a:t>
            </a:r>
          </a:p>
          <a:p>
            <a:pPr marL="914400" lvl="1" indent="-514350"/>
            <a:r>
              <a:rPr lang="en-US" dirty="0" smtClean="0"/>
              <a:t>Train via maximum likelihood (typically regularized)</a:t>
            </a:r>
          </a:p>
          <a:p>
            <a:pPr marL="1314450" lvl="2" indent="-514350"/>
            <a:endParaRPr lang="en-US" dirty="0"/>
          </a:p>
          <a:p>
            <a:pPr marL="914400" lvl="1" indent="-514350"/>
            <a:endParaRPr lang="en-US" dirty="0" smtClean="0"/>
          </a:p>
          <a:p>
            <a:pPr marL="914400" lvl="1" indent="-514350"/>
            <a:r>
              <a:rPr lang="en-US" dirty="0" smtClean="0"/>
              <a:t>Need to compute partition function during training	</a:t>
            </a:r>
            <a:endParaRPr lang="en-US" dirty="0"/>
          </a:p>
          <a:p>
            <a:pPr marL="1314450" lvl="2" indent="-514350"/>
            <a:endParaRPr lang="en-US" dirty="0" smtClean="0"/>
          </a:p>
          <a:p>
            <a:pPr marL="0" indent="0">
              <a:buNone/>
            </a:pPr>
            <a:endParaRPr lang="en-US" dirty="0" smtClean="0"/>
          </a:p>
          <a:p>
            <a:pPr marL="514350" indent="-514350">
              <a:buFont typeface="+mj-lt"/>
              <a:buAutoNum type="arabicPeriod"/>
            </a:pPr>
            <a:r>
              <a:rPr lang="en-US" dirty="0" smtClean="0"/>
              <a:t>Prediction</a:t>
            </a:r>
          </a:p>
          <a:p>
            <a:pPr marL="914400" lvl="1" indent="-514350"/>
            <a:r>
              <a:rPr lang="en-US" dirty="0" smtClean="0"/>
              <a:t>Go over all possible assignments to the </a:t>
            </a:r>
            <a:r>
              <a:rPr lang="en-US" b="1" dirty="0" smtClean="0"/>
              <a:t>y</a:t>
            </a:r>
            <a:r>
              <a:rPr lang="en-US" dirty="0" smtClean="0"/>
              <a:t>’s </a:t>
            </a:r>
          </a:p>
          <a:p>
            <a:pPr marL="914400" lvl="1" indent="-514350"/>
            <a:r>
              <a:rPr lang="en-US" dirty="0" smtClean="0"/>
              <a:t>Find the one with the highest probability/score</a:t>
            </a:r>
            <a:endParaRPr lang="en-US" dirty="0"/>
          </a:p>
        </p:txBody>
      </p:sp>
      <p:sp>
        <p:nvSpPr>
          <p:cNvPr id="2" name="Title 1"/>
          <p:cNvSpPr>
            <a:spLocks noGrp="1"/>
          </p:cNvSpPr>
          <p:nvPr>
            <p:ph type="title"/>
          </p:nvPr>
        </p:nvSpPr>
        <p:spPr/>
        <p:txBody>
          <a:bodyPr/>
          <a:lstStyle/>
          <a:p>
            <a:r>
              <a:rPr lang="en-US" dirty="0" smtClean="0"/>
              <a:t>Computational questions</a:t>
            </a:r>
            <a:endParaRPr lang="en-US" dirty="0"/>
          </a:p>
        </p:txBody>
      </p:sp>
      <p:sp>
        <p:nvSpPr>
          <p:cNvPr id="4" name="Slide Number Placeholder 3"/>
          <p:cNvSpPr>
            <a:spLocks noGrp="1"/>
          </p:cNvSpPr>
          <p:nvPr>
            <p:ph type="sldNum" sz="quarter" idx="12"/>
          </p:nvPr>
        </p:nvSpPr>
        <p:spPr/>
        <p:txBody>
          <a:bodyPr/>
          <a:lstStyle/>
          <a:p>
            <a:fld id="{62987B69-1958-CF4C-A79E-30B753675B6E}" type="slidenum">
              <a:rPr lang="en-US" smtClean="0"/>
              <a:t>106</a:t>
            </a:fld>
            <a:endParaRPr lang="en-US"/>
          </a:p>
        </p:txBody>
      </p:sp>
      <p:pic>
        <p:nvPicPr>
          <p:cNvPr id="5" name="Picture 4" descr="Screen Region 2014-10-06 at 22.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86" y="2599548"/>
            <a:ext cx="5560786" cy="634415"/>
          </a:xfrm>
          <a:prstGeom prst="rect">
            <a:avLst/>
          </a:prstGeom>
        </p:spPr>
      </p:pic>
      <p:pic>
        <p:nvPicPr>
          <p:cNvPr id="6" name="Picture 5" descr="Screen Region 2014-10-06 at 22.00.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869" y="3795916"/>
            <a:ext cx="3171852" cy="874788"/>
          </a:xfrm>
          <a:prstGeom prst="rect">
            <a:avLst/>
          </a:prstGeom>
        </p:spPr>
      </p:pic>
      <p:grpSp>
        <p:nvGrpSpPr>
          <p:cNvPr id="10" name="Group 9"/>
          <p:cNvGrpSpPr/>
          <p:nvPr/>
        </p:nvGrpSpPr>
        <p:grpSpPr>
          <a:xfrm>
            <a:off x="5886721" y="2703286"/>
            <a:ext cx="1542783" cy="1530025"/>
            <a:chOff x="5886721" y="2703286"/>
            <a:chExt cx="1542783" cy="1530025"/>
          </a:xfrm>
        </p:grpSpPr>
        <p:sp>
          <p:nvSpPr>
            <p:cNvPr id="7" name="Oval 6"/>
            <p:cNvSpPr/>
            <p:nvPr/>
          </p:nvSpPr>
          <p:spPr>
            <a:xfrm>
              <a:off x="6607632" y="2703286"/>
              <a:ext cx="821872" cy="344714"/>
            </a:xfrm>
            <a:prstGeom prst="ellipse">
              <a:avLst/>
            </a:prstGeom>
            <a:noFill/>
            <a:ln w="19050" cmpd="sng">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Curved Connector 8"/>
            <p:cNvCxnSpPr>
              <a:stCxn id="7" idx="4"/>
              <a:endCxn id="6" idx="3"/>
            </p:cNvCxnSpPr>
            <p:nvPr/>
          </p:nvCxnSpPr>
          <p:spPr>
            <a:xfrm rot="5400000">
              <a:off x="5859990" y="3074732"/>
              <a:ext cx="1185310" cy="1131847"/>
            </a:xfrm>
            <a:prstGeom prst="curvedConnector2">
              <a:avLst/>
            </a:prstGeom>
            <a:ln w="9525" cmpd="sng">
              <a:tailEnd type="arrow"/>
            </a:ln>
          </p:spPr>
          <p:style>
            <a:lnRef idx="2">
              <a:schemeClr val="accent1"/>
            </a:lnRef>
            <a:fillRef idx="0">
              <a:schemeClr val="accent1"/>
            </a:fillRef>
            <a:effectRef idx="1">
              <a:schemeClr val="accent1"/>
            </a:effectRef>
            <a:fontRef idx="minor">
              <a:schemeClr val="tx1"/>
            </a:fontRef>
          </p:style>
        </p:cxnSp>
      </p:grpSp>
      <p:sp>
        <p:nvSpPr>
          <p:cNvPr id="8" name="Rectangle 7"/>
          <p:cNvSpPr/>
          <p:nvPr/>
        </p:nvSpPr>
        <p:spPr>
          <a:xfrm>
            <a:off x="254000" y="4714144"/>
            <a:ext cx="7493000" cy="16422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Footer Placeholder 11"/>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2589204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Region 2014-10-06 at 22.2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900" y="4625570"/>
            <a:ext cx="1868714" cy="697478"/>
          </a:xfrm>
          <a:prstGeom prst="rect">
            <a:avLst/>
          </a:prstGeom>
        </p:spPr>
      </p:pic>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solidFill>
                  <a:srgbClr val="3C58AD"/>
                </a:solidFill>
              </a:rPr>
              <a:t>Learning</a:t>
            </a:r>
            <a:r>
              <a:rPr lang="en-US" dirty="0" smtClean="0"/>
              <a:t>: Given a training set {&lt;</a:t>
            </a:r>
            <a:r>
              <a:rPr lang="en-US" b="1" dirty="0" smtClean="0"/>
              <a:t>x</a:t>
            </a:r>
            <a:r>
              <a:rPr lang="en-US" baseline="-25000" dirty="0" smtClean="0"/>
              <a:t>i</a:t>
            </a:r>
            <a:r>
              <a:rPr lang="en-US" dirty="0" smtClean="0"/>
              <a:t>, </a:t>
            </a:r>
            <a:r>
              <a:rPr lang="en-US" b="1" dirty="0" err="1" smtClean="0"/>
              <a:t>y</a:t>
            </a:r>
            <a:r>
              <a:rPr lang="en-US" baseline="-25000" dirty="0" err="1" smtClean="0"/>
              <a:t>i</a:t>
            </a:r>
            <a:r>
              <a:rPr lang="en-US" dirty="0" smtClean="0"/>
              <a:t>&gt;}</a:t>
            </a:r>
          </a:p>
          <a:p>
            <a:pPr marL="914400" lvl="1" indent="-514350"/>
            <a:r>
              <a:rPr lang="en-US" dirty="0" smtClean="0"/>
              <a:t>Train via maximum likelihood (typically regularized)</a:t>
            </a:r>
          </a:p>
          <a:p>
            <a:pPr marL="1314450" lvl="2" indent="-514350"/>
            <a:endParaRPr lang="en-US" dirty="0"/>
          </a:p>
          <a:p>
            <a:pPr marL="914400" lvl="1" indent="-514350"/>
            <a:endParaRPr lang="en-US" dirty="0" smtClean="0"/>
          </a:p>
          <a:p>
            <a:pPr marL="914400" lvl="1" indent="-514350"/>
            <a:r>
              <a:rPr lang="en-US" dirty="0" smtClean="0"/>
              <a:t>Need to compute partition function during training	</a:t>
            </a:r>
            <a:endParaRPr lang="en-US" dirty="0"/>
          </a:p>
          <a:p>
            <a:pPr marL="914400" lvl="1" indent="-514350"/>
            <a:endParaRPr lang="en-US" dirty="0"/>
          </a:p>
          <a:p>
            <a:pPr marL="914400" lvl="1" indent="-514350"/>
            <a:endParaRPr lang="en-US" dirty="0" smtClean="0"/>
          </a:p>
          <a:p>
            <a:pPr marL="514350" indent="-514350">
              <a:buFont typeface="+mj-lt"/>
              <a:buAutoNum type="arabicPeriod"/>
            </a:pPr>
            <a:r>
              <a:rPr lang="en-US" dirty="0" smtClean="0">
                <a:solidFill>
                  <a:srgbClr val="3C58AD"/>
                </a:solidFill>
              </a:rPr>
              <a:t>Prediction:</a:t>
            </a:r>
          </a:p>
          <a:p>
            <a:pPr marL="914400" lvl="1" indent="-514350"/>
            <a:r>
              <a:rPr lang="en-US" dirty="0" smtClean="0"/>
              <a:t>Go over all possible assignments to the </a:t>
            </a:r>
            <a:r>
              <a:rPr lang="en-US" b="1" dirty="0" smtClean="0"/>
              <a:t>y</a:t>
            </a:r>
            <a:r>
              <a:rPr lang="en-US" dirty="0" smtClean="0"/>
              <a:t>’s </a:t>
            </a:r>
          </a:p>
          <a:p>
            <a:pPr marL="914400" lvl="1" indent="-514350"/>
            <a:r>
              <a:rPr lang="en-US" dirty="0" smtClean="0"/>
              <a:t>Find the one with the highest probability/score</a:t>
            </a:r>
            <a:endParaRPr lang="en-US" dirty="0"/>
          </a:p>
        </p:txBody>
      </p:sp>
      <p:sp>
        <p:nvSpPr>
          <p:cNvPr id="2" name="Title 1"/>
          <p:cNvSpPr>
            <a:spLocks noGrp="1"/>
          </p:cNvSpPr>
          <p:nvPr>
            <p:ph type="title"/>
          </p:nvPr>
        </p:nvSpPr>
        <p:spPr/>
        <p:txBody>
          <a:bodyPr/>
          <a:lstStyle/>
          <a:p>
            <a:r>
              <a:rPr lang="en-US" dirty="0" smtClean="0"/>
              <a:t>Computational questions</a:t>
            </a:r>
            <a:endParaRPr lang="en-US" dirty="0"/>
          </a:p>
        </p:txBody>
      </p:sp>
      <p:sp>
        <p:nvSpPr>
          <p:cNvPr id="4" name="Slide Number Placeholder 3"/>
          <p:cNvSpPr>
            <a:spLocks noGrp="1"/>
          </p:cNvSpPr>
          <p:nvPr>
            <p:ph type="sldNum" sz="quarter" idx="12"/>
          </p:nvPr>
        </p:nvSpPr>
        <p:spPr/>
        <p:txBody>
          <a:bodyPr/>
          <a:lstStyle/>
          <a:p>
            <a:fld id="{62987B69-1958-CF4C-A79E-30B753675B6E}" type="slidenum">
              <a:rPr lang="en-US" smtClean="0"/>
              <a:t>107</a:t>
            </a:fld>
            <a:endParaRPr lang="en-US"/>
          </a:p>
        </p:txBody>
      </p:sp>
      <p:pic>
        <p:nvPicPr>
          <p:cNvPr id="5" name="Picture 4" descr="Screen Region 2014-10-06 at 22.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221" y="2482079"/>
            <a:ext cx="5560786" cy="634415"/>
          </a:xfrm>
          <a:prstGeom prst="rect">
            <a:avLst/>
          </a:prstGeom>
        </p:spPr>
      </p:pic>
      <p:grpSp>
        <p:nvGrpSpPr>
          <p:cNvPr id="10" name="Group 9"/>
          <p:cNvGrpSpPr/>
          <p:nvPr/>
        </p:nvGrpSpPr>
        <p:grpSpPr>
          <a:xfrm>
            <a:off x="5728297" y="2580553"/>
            <a:ext cx="1746978" cy="1631901"/>
            <a:chOff x="5886721" y="2703286"/>
            <a:chExt cx="1542783" cy="1530025"/>
          </a:xfrm>
        </p:grpSpPr>
        <p:sp>
          <p:nvSpPr>
            <p:cNvPr id="7" name="Oval 6"/>
            <p:cNvSpPr/>
            <p:nvPr/>
          </p:nvSpPr>
          <p:spPr>
            <a:xfrm>
              <a:off x="6607632" y="2703286"/>
              <a:ext cx="821872" cy="344714"/>
            </a:xfrm>
            <a:prstGeom prst="ellipse">
              <a:avLst/>
            </a:prstGeom>
            <a:noFill/>
            <a:ln w="19050" cmpd="sng">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Curved Connector 8"/>
            <p:cNvCxnSpPr>
              <a:stCxn id="7" idx="4"/>
              <a:endCxn id="12" idx="3"/>
            </p:cNvCxnSpPr>
            <p:nvPr/>
          </p:nvCxnSpPr>
          <p:spPr>
            <a:xfrm rot="5400000">
              <a:off x="5859990" y="3074732"/>
              <a:ext cx="1185310" cy="1131847"/>
            </a:xfrm>
            <a:prstGeom prst="curvedConnector2">
              <a:avLst/>
            </a:prstGeom>
            <a:ln w="9525" cmpd="sng">
              <a:tailEnd type="arrow"/>
            </a:ln>
          </p:spPr>
          <p:style>
            <a:lnRef idx="2">
              <a:schemeClr val="accent1"/>
            </a:lnRef>
            <a:fillRef idx="0">
              <a:schemeClr val="accent1"/>
            </a:fillRef>
            <a:effectRef idx="1">
              <a:schemeClr val="accent1"/>
            </a:effectRef>
            <a:fontRef idx="minor">
              <a:schemeClr val="tx1"/>
            </a:fontRef>
          </p:style>
        </p:cxnSp>
      </p:grpSp>
      <p:pic>
        <p:nvPicPr>
          <p:cNvPr id="12" name="Picture 11" descr="Screen Region 2014-10-06 at 22.00.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869" y="3795916"/>
            <a:ext cx="3171852" cy="874788"/>
          </a:xfrm>
          <a:prstGeom prst="rect">
            <a:avLst/>
          </a:prstGeom>
        </p:spPr>
      </p:pic>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0015000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in graphical models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In general, compute probability of a subset of states</a:t>
            </a:r>
          </a:p>
          <a:p>
            <a:pPr lvl="1"/>
            <a:r>
              <a:rPr lang="en-US" sz="2000" dirty="0" smtClean="0"/>
              <a:t>P(</a:t>
            </a:r>
            <a:r>
              <a:rPr lang="en-US" sz="2000" b="1" dirty="0" err="1" smtClean="0"/>
              <a:t>x</a:t>
            </a:r>
            <a:r>
              <a:rPr lang="en-US" sz="2000" baseline="-25000" dirty="0" err="1" smtClean="0"/>
              <a:t>A</a:t>
            </a:r>
            <a:r>
              <a:rPr lang="en-US" sz="2000" dirty="0" smtClean="0"/>
              <a:t>), for some subsets of random variables </a:t>
            </a:r>
            <a:r>
              <a:rPr lang="en-US" sz="2000" b="1" dirty="0" err="1" smtClean="0"/>
              <a:t>x</a:t>
            </a:r>
            <a:r>
              <a:rPr lang="en-US" sz="2000" baseline="-25000" dirty="0" err="1" smtClean="0"/>
              <a:t>A</a:t>
            </a:r>
            <a:endParaRPr lang="en-US" sz="2000" dirty="0" smtClean="0">
              <a:solidFill>
                <a:schemeClr val="accent2"/>
              </a:solidFill>
            </a:endParaRPr>
          </a:p>
          <a:p>
            <a:r>
              <a:rPr lang="en-US" sz="2400" dirty="0" smtClean="0">
                <a:solidFill>
                  <a:srgbClr val="3366CC"/>
                </a:solidFill>
              </a:rPr>
              <a:t>Exact inference</a:t>
            </a:r>
          </a:p>
          <a:p>
            <a:pPr lvl="1"/>
            <a:r>
              <a:rPr lang="en-US" sz="2000" dirty="0" smtClean="0"/>
              <a:t>Variable elimination</a:t>
            </a:r>
          </a:p>
          <a:p>
            <a:pPr lvl="2"/>
            <a:r>
              <a:rPr lang="en-US" sz="1800" dirty="0" smtClean="0"/>
              <a:t>Marginalize by summing out variables in a “good” order </a:t>
            </a:r>
          </a:p>
          <a:p>
            <a:pPr lvl="2"/>
            <a:r>
              <a:rPr lang="en-US" sz="1800" dirty="0" smtClean="0"/>
              <a:t>Think about what we did for Viterbi</a:t>
            </a:r>
          </a:p>
          <a:p>
            <a:pPr lvl="1"/>
            <a:r>
              <a:rPr lang="en-US" sz="2000" dirty="0" smtClean="0"/>
              <a:t>Belief propagation (exact only for graphs without loops)</a:t>
            </a:r>
          </a:p>
          <a:p>
            <a:pPr lvl="2"/>
            <a:r>
              <a:rPr lang="en-US" sz="1800" dirty="0" smtClean="0"/>
              <a:t>Nodes pass messages to each other about their estimate of what the neighbor’s state should be</a:t>
            </a:r>
          </a:p>
          <a:p>
            <a:pPr lvl="1"/>
            <a:r>
              <a:rPr lang="en-US" sz="2000" dirty="0" smtClean="0"/>
              <a:t>Generally efficient for trees, sequences (and maybe other graphs too</a:t>
            </a:r>
            <a:r>
              <a:rPr lang="en-US" sz="2000" dirty="0" smtClean="0"/>
              <a:t>)</a:t>
            </a:r>
            <a:endParaRPr lang="en-US" sz="2400" dirty="0" smtClean="0">
              <a:solidFill>
                <a:srgbClr val="CC3333"/>
              </a:solidFill>
            </a:endParaRPr>
          </a:p>
          <a:p>
            <a:r>
              <a:rPr lang="en-US" sz="2400" dirty="0" smtClean="0">
                <a:solidFill>
                  <a:srgbClr val="3366CC"/>
                </a:solidFill>
              </a:rPr>
              <a:t>“Approximate” inference</a:t>
            </a:r>
            <a:endParaRPr lang="en-US" sz="2400" dirty="0">
              <a:solidFill>
                <a:srgbClr val="3366CC"/>
              </a:solidFill>
            </a:endParaRPr>
          </a:p>
        </p:txBody>
      </p:sp>
      <p:sp>
        <p:nvSpPr>
          <p:cNvPr id="4" name="Slide Number Placeholder 3"/>
          <p:cNvSpPr>
            <a:spLocks noGrp="1"/>
          </p:cNvSpPr>
          <p:nvPr>
            <p:ph type="sldNum" sz="quarter" idx="12"/>
          </p:nvPr>
        </p:nvSpPr>
        <p:spPr/>
        <p:txBody>
          <a:bodyPr/>
          <a:lstStyle/>
          <a:p>
            <a:fld id="{62987B69-1958-CF4C-A79E-30B753675B6E}" type="slidenum">
              <a:rPr lang="en-US" smtClean="0"/>
              <a:t>108</a:t>
            </a:fld>
            <a:endParaRPr lang="en-US"/>
          </a:p>
        </p:txBody>
      </p:sp>
      <p:grpSp>
        <p:nvGrpSpPr>
          <p:cNvPr id="5" name="Group 4"/>
          <p:cNvGrpSpPr/>
          <p:nvPr/>
        </p:nvGrpSpPr>
        <p:grpSpPr>
          <a:xfrm>
            <a:off x="6901704" y="141111"/>
            <a:ext cx="2251340" cy="1395186"/>
            <a:chOff x="2004786" y="2327726"/>
            <a:chExt cx="2251340" cy="1395186"/>
          </a:xfrm>
        </p:grpSpPr>
        <p:sp>
          <p:nvSpPr>
            <p:cNvPr id="6" name="Oval 5"/>
            <p:cNvSpPr/>
            <p:nvPr/>
          </p:nvSpPr>
          <p:spPr>
            <a:xfrm>
              <a:off x="2004786" y="2331356"/>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a:t>
              </a:r>
              <a:endParaRPr lang="en-US" sz="1400" dirty="0"/>
            </a:p>
          </p:txBody>
        </p:sp>
        <p:sp>
          <p:nvSpPr>
            <p:cNvPr id="7" name="Oval 6"/>
            <p:cNvSpPr/>
            <p:nvPr/>
          </p:nvSpPr>
          <p:spPr>
            <a:xfrm>
              <a:off x="2901043" y="2329541"/>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2</a:t>
              </a:r>
              <a:endParaRPr lang="en-US" sz="1400" dirty="0"/>
            </a:p>
          </p:txBody>
        </p:sp>
        <p:sp>
          <p:nvSpPr>
            <p:cNvPr id="8" name="Oval 7"/>
            <p:cNvSpPr/>
            <p:nvPr/>
          </p:nvSpPr>
          <p:spPr>
            <a:xfrm>
              <a:off x="3947697" y="2327726"/>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3</a:t>
              </a:r>
              <a:endParaRPr lang="en-US" sz="1400" dirty="0"/>
            </a:p>
          </p:txBody>
        </p:sp>
        <p:sp>
          <p:nvSpPr>
            <p:cNvPr id="9" name="Oval 8"/>
            <p:cNvSpPr/>
            <p:nvPr/>
          </p:nvSpPr>
          <p:spPr>
            <a:xfrm>
              <a:off x="2498271" y="3414483"/>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4</a:t>
              </a:r>
              <a:endParaRPr lang="en-US" sz="1400" dirty="0"/>
            </a:p>
          </p:txBody>
        </p:sp>
        <p:sp>
          <p:nvSpPr>
            <p:cNvPr id="10" name="Oval 9"/>
            <p:cNvSpPr/>
            <p:nvPr/>
          </p:nvSpPr>
          <p:spPr>
            <a:xfrm>
              <a:off x="3485243" y="3412668"/>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5</a:t>
              </a:r>
              <a:endParaRPr lang="en-US" sz="1400" dirty="0"/>
            </a:p>
          </p:txBody>
        </p:sp>
        <p:cxnSp>
          <p:nvCxnSpPr>
            <p:cNvPr id="11" name="Straight Connector 10"/>
            <p:cNvCxnSpPr>
              <a:stCxn id="6" idx="5"/>
              <a:endCxn id="19" idx="0"/>
            </p:cNvCxnSpPr>
            <p:nvPr/>
          </p:nvCxnSpPr>
          <p:spPr>
            <a:xfrm>
              <a:off x="2268047" y="2594617"/>
              <a:ext cx="389882" cy="31731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a:stCxn id="7" idx="3"/>
              <a:endCxn id="19" idx="0"/>
            </p:cNvCxnSpPr>
            <p:nvPr/>
          </p:nvCxnSpPr>
          <p:spPr>
            <a:xfrm flipH="1">
              <a:off x="2657929" y="2592802"/>
              <a:ext cx="288282" cy="319127"/>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a:stCxn id="9" idx="0"/>
              <a:endCxn id="19" idx="2"/>
            </p:cNvCxnSpPr>
            <p:nvPr/>
          </p:nvCxnSpPr>
          <p:spPr>
            <a:xfrm flipV="1">
              <a:off x="2652486" y="3102429"/>
              <a:ext cx="5443" cy="31205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a:stCxn id="9" idx="6"/>
              <a:endCxn id="20" idx="1"/>
            </p:cNvCxnSpPr>
            <p:nvPr/>
          </p:nvCxnSpPr>
          <p:spPr>
            <a:xfrm>
              <a:off x="2806700" y="3568698"/>
              <a:ext cx="244021"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a:stCxn id="10" idx="2"/>
              <a:endCxn id="20" idx="3"/>
            </p:cNvCxnSpPr>
            <p:nvPr/>
          </p:nvCxnSpPr>
          <p:spPr>
            <a:xfrm flipH="1">
              <a:off x="3241221" y="3566883"/>
              <a:ext cx="244022" cy="1815"/>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stCxn id="10" idx="0"/>
              <a:endCxn id="21" idx="2"/>
            </p:cNvCxnSpPr>
            <p:nvPr/>
          </p:nvCxnSpPr>
          <p:spPr>
            <a:xfrm flipH="1" flipV="1">
              <a:off x="3639457" y="3102429"/>
              <a:ext cx="1" cy="310239"/>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21" idx="0"/>
              <a:endCxn id="7" idx="5"/>
            </p:cNvCxnSpPr>
            <p:nvPr/>
          </p:nvCxnSpPr>
          <p:spPr>
            <a:xfrm flipH="1" flipV="1">
              <a:off x="3164304" y="2592802"/>
              <a:ext cx="475153" cy="319127"/>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stCxn id="21" idx="0"/>
              <a:endCxn id="8" idx="3"/>
            </p:cNvCxnSpPr>
            <p:nvPr/>
          </p:nvCxnSpPr>
          <p:spPr>
            <a:xfrm flipV="1">
              <a:off x="3639457" y="2590987"/>
              <a:ext cx="353408" cy="320942"/>
            </a:xfrm>
            <a:prstGeom prst="line">
              <a:avLst/>
            </a:prstGeom>
          </p:spPr>
          <p:style>
            <a:lnRef idx="2">
              <a:schemeClr val="dk1"/>
            </a:lnRef>
            <a:fillRef idx="0">
              <a:schemeClr val="dk1"/>
            </a:fillRef>
            <a:effectRef idx="1">
              <a:schemeClr val="dk1"/>
            </a:effectRef>
            <a:fontRef idx="minor">
              <a:schemeClr val="tx1"/>
            </a:fontRef>
          </p:style>
        </p:cxnSp>
        <p:sp>
          <p:nvSpPr>
            <p:cNvPr id="19" name="Rectangle 18"/>
            <p:cNvSpPr/>
            <p:nvPr/>
          </p:nvSpPr>
          <p:spPr>
            <a:xfrm>
              <a:off x="2562679" y="2911929"/>
              <a:ext cx="1905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050721" y="3473448"/>
              <a:ext cx="1905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544207" y="2911929"/>
              <a:ext cx="1905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p:cNvSpPr txBox="1"/>
          <p:nvPr/>
        </p:nvSpPr>
        <p:spPr>
          <a:xfrm>
            <a:off x="5250215" y="3910743"/>
            <a:ext cx="3190910" cy="369332"/>
          </a:xfrm>
          <a:prstGeom prst="rect">
            <a:avLst/>
          </a:prstGeom>
          <a:noFill/>
        </p:spPr>
        <p:txBody>
          <a:bodyPr wrap="none" rtlCol="0">
            <a:spAutoFit/>
          </a:bodyPr>
          <a:lstStyle/>
          <a:p>
            <a:r>
              <a:rPr lang="en-US" i="1" dirty="0" smtClean="0">
                <a:solidFill>
                  <a:srgbClr val="3366CC"/>
                </a:solidFill>
              </a:rPr>
              <a:t>What makes an ordering good?</a:t>
            </a:r>
            <a:endParaRPr lang="en-US" i="1" dirty="0">
              <a:solidFill>
                <a:srgbClr val="3366CC"/>
              </a:solidFill>
            </a:endParaRPr>
          </a:p>
        </p:txBody>
      </p:sp>
      <p:sp>
        <p:nvSpPr>
          <p:cNvPr id="22" name="Footer Placeholder 21"/>
          <p:cNvSpPr>
            <a:spLocks noGrp="1"/>
          </p:cNvSpPr>
          <p:nvPr>
            <p:ph type="ftr" sz="quarter" idx="11"/>
          </p:nvPr>
        </p:nvSpPr>
        <p:spPr/>
        <p:txBody>
          <a:bodyPr/>
          <a:lstStyle/>
          <a:p>
            <a:r>
              <a:rPr lang="en-US" smtClean="0"/>
              <a:t>ML in NLP</a:t>
            </a:r>
            <a:endParaRPr lang="en-US"/>
          </a:p>
        </p:txBody>
      </p:sp>
    </p:spTree>
    <p:extLst>
      <p:ext uri="{BB962C8B-B14F-4D97-AF65-F5344CB8AC3E}">
        <p14:creationId xmlns:p14="http://schemas.microsoft.com/office/powerpoint/2010/main" val="2481246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in graphical models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In general, compute probability of a subset of states</a:t>
            </a:r>
          </a:p>
          <a:p>
            <a:pPr lvl="1"/>
            <a:r>
              <a:rPr lang="en-US" sz="2000" dirty="0" smtClean="0"/>
              <a:t>P(</a:t>
            </a:r>
            <a:r>
              <a:rPr lang="en-US" sz="2000" b="1" dirty="0" err="1" smtClean="0"/>
              <a:t>x</a:t>
            </a:r>
            <a:r>
              <a:rPr lang="en-US" sz="2000" baseline="-25000" dirty="0" err="1" smtClean="0"/>
              <a:t>A</a:t>
            </a:r>
            <a:r>
              <a:rPr lang="en-US" sz="2000" dirty="0" smtClean="0"/>
              <a:t>), for some subsets of random variables </a:t>
            </a:r>
            <a:r>
              <a:rPr lang="en-US" sz="2000" b="1" dirty="0" err="1" smtClean="0"/>
              <a:t>x</a:t>
            </a:r>
            <a:r>
              <a:rPr lang="en-US" sz="2000" baseline="-25000" dirty="0" err="1" smtClean="0"/>
              <a:t>A</a:t>
            </a:r>
            <a:endParaRPr lang="en-US" sz="2000" baseline="-25000" dirty="0" smtClean="0"/>
          </a:p>
          <a:p>
            <a:pPr lvl="1"/>
            <a:endParaRPr lang="en-US" sz="2000" dirty="0"/>
          </a:p>
          <a:p>
            <a:r>
              <a:rPr lang="en-US" sz="2400" dirty="0" smtClean="0">
                <a:solidFill>
                  <a:srgbClr val="3366CC"/>
                </a:solidFill>
              </a:rPr>
              <a:t>Exact inference </a:t>
            </a:r>
          </a:p>
          <a:p>
            <a:r>
              <a:rPr lang="en-US" sz="2400" dirty="0" smtClean="0">
                <a:solidFill>
                  <a:srgbClr val="3366CC"/>
                </a:solidFill>
              </a:rPr>
              <a:t>“Approximate” inference</a:t>
            </a:r>
          </a:p>
          <a:p>
            <a:pPr lvl="1"/>
            <a:r>
              <a:rPr lang="en-US" sz="1600" b="1" dirty="0">
                <a:solidFill>
                  <a:schemeClr val="accent1"/>
                </a:solidFill>
              </a:rPr>
              <a:t>M</a:t>
            </a:r>
            <a:r>
              <a:rPr lang="en-US" sz="1600" dirty="0"/>
              <a:t>arkov </a:t>
            </a:r>
            <a:r>
              <a:rPr lang="en-US" sz="1600" b="1" dirty="0">
                <a:solidFill>
                  <a:srgbClr val="3366CC"/>
                </a:solidFill>
              </a:rPr>
              <a:t>C</a:t>
            </a:r>
            <a:r>
              <a:rPr lang="en-US" sz="1600" dirty="0"/>
              <a:t>hain </a:t>
            </a:r>
            <a:r>
              <a:rPr lang="en-US" sz="1600" b="1" dirty="0">
                <a:solidFill>
                  <a:srgbClr val="3366CC"/>
                </a:solidFill>
              </a:rPr>
              <a:t>M</a:t>
            </a:r>
            <a:r>
              <a:rPr lang="en-US" sz="1600" dirty="0"/>
              <a:t>onte </a:t>
            </a:r>
            <a:r>
              <a:rPr lang="en-US" sz="1600" b="1" dirty="0">
                <a:solidFill>
                  <a:srgbClr val="3366CC"/>
                </a:solidFill>
              </a:rPr>
              <a:t>C</a:t>
            </a:r>
            <a:r>
              <a:rPr lang="en-US" sz="1600" dirty="0"/>
              <a:t>arlo </a:t>
            </a:r>
          </a:p>
          <a:p>
            <a:pPr lvl="2"/>
            <a:r>
              <a:rPr lang="en-US" sz="1600" dirty="0" smtClean="0"/>
              <a:t>Gibbs Sampling/Metropolis-Hastings</a:t>
            </a:r>
          </a:p>
          <a:p>
            <a:pPr lvl="1"/>
            <a:r>
              <a:rPr lang="en-US" sz="1600" dirty="0" err="1" smtClean="0"/>
              <a:t>Variational</a:t>
            </a:r>
            <a:r>
              <a:rPr lang="en-US" sz="1600" dirty="0" smtClean="0"/>
              <a:t> algorithms</a:t>
            </a:r>
          </a:p>
          <a:p>
            <a:pPr lvl="2"/>
            <a:r>
              <a:rPr lang="en-US" sz="1600" dirty="0" smtClean="0"/>
              <a:t>Frame inference as an optimization problem, perturb it to an approximate one and solve the approximate problem</a:t>
            </a:r>
          </a:p>
          <a:p>
            <a:pPr lvl="1"/>
            <a:r>
              <a:rPr lang="en-US" sz="1600" dirty="0" smtClean="0"/>
              <a:t>Loopy Belief propagation</a:t>
            </a:r>
          </a:p>
          <a:p>
            <a:pPr lvl="2"/>
            <a:r>
              <a:rPr lang="en-US" sz="1600" dirty="0" smtClean="0"/>
              <a:t>Run BP and hope it works</a:t>
            </a:r>
            <a:r>
              <a:rPr lang="en-US" sz="1600" dirty="0" smtClean="0"/>
              <a:t>!</a:t>
            </a:r>
            <a:endParaRPr lang="en-US" sz="1600" dirty="0" smtClean="0"/>
          </a:p>
        </p:txBody>
      </p:sp>
      <p:sp>
        <p:nvSpPr>
          <p:cNvPr id="4" name="Slide Number Placeholder 3"/>
          <p:cNvSpPr>
            <a:spLocks noGrp="1"/>
          </p:cNvSpPr>
          <p:nvPr>
            <p:ph type="sldNum" sz="quarter" idx="12"/>
          </p:nvPr>
        </p:nvSpPr>
        <p:spPr/>
        <p:txBody>
          <a:bodyPr/>
          <a:lstStyle/>
          <a:p>
            <a:fld id="{62987B69-1958-CF4C-A79E-30B753675B6E}" type="slidenum">
              <a:rPr lang="en-US" smtClean="0"/>
              <a:t>109</a:t>
            </a:fld>
            <a:endParaRPr lang="en-US"/>
          </a:p>
        </p:txBody>
      </p:sp>
      <p:grpSp>
        <p:nvGrpSpPr>
          <p:cNvPr id="5" name="Group 4"/>
          <p:cNvGrpSpPr/>
          <p:nvPr/>
        </p:nvGrpSpPr>
        <p:grpSpPr>
          <a:xfrm>
            <a:off x="6714488" y="2075014"/>
            <a:ext cx="2251340" cy="1395186"/>
            <a:chOff x="2004786" y="2327726"/>
            <a:chExt cx="2251340" cy="1395186"/>
          </a:xfrm>
        </p:grpSpPr>
        <p:sp>
          <p:nvSpPr>
            <p:cNvPr id="6" name="Oval 5"/>
            <p:cNvSpPr/>
            <p:nvPr/>
          </p:nvSpPr>
          <p:spPr>
            <a:xfrm>
              <a:off x="2004786" y="2331356"/>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a:t>
              </a:r>
              <a:endParaRPr lang="en-US" sz="1400" dirty="0"/>
            </a:p>
          </p:txBody>
        </p:sp>
        <p:sp>
          <p:nvSpPr>
            <p:cNvPr id="7" name="Oval 6"/>
            <p:cNvSpPr/>
            <p:nvPr/>
          </p:nvSpPr>
          <p:spPr>
            <a:xfrm>
              <a:off x="2901043" y="2329541"/>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2</a:t>
              </a:r>
              <a:endParaRPr lang="en-US" sz="1400" dirty="0"/>
            </a:p>
          </p:txBody>
        </p:sp>
        <p:sp>
          <p:nvSpPr>
            <p:cNvPr id="8" name="Oval 7"/>
            <p:cNvSpPr/>
            <p:nvPr/>
          </p:nvSpPr>
          <p:spPr>
            <a:xfrm>
              <a:off x="3947697" y="2327726"/>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3</a:t>
              </a:r>
              <a:endParaRPr lang="en-US" sz="1400" dirty="0"/>
            </a:p>
          </p:txBody>
        </p:sp>
        <p:sp>
          <p:nvSpPr>
            <p:cNvPr id="9" name="Oval 8"/>
            <p:cNvSpPr/>
            <p:nvPr/>
          </p:nvSpPr>
          <p:spPr>
            <a:xfrm>
              <a:off x="2498271" y="3414483"/>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4</a:t>
              </a:r>
              <a:endParaRPr lang="en-US" sz="1400" dirty="0"/>
            </a:p>
          </p:txBody>
        </p:sp>
        <p:sp>
          <p:nvSpPr>
            <p:cNvPr id="10" name="Oval 9"/>
            <p:cNvSpPr/>
            <p:nvPr/>
          </p:nvSpPr>
          <p:spPr>
            <a:xfrm>
              <a:off x="3485243" y="3412668"/>
              <a:ext cx="308429" cy="3084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5</a:t>
              </a:r>
              <a:endParaRPr lang="en-US" sz="1400" dirty="0"/>
            </a:p>
          </p:txBody>
        </p:sp>
        <p:cxnSp>
          <p:nvCxnSpPr>
            <p:cNvPr id="11" name="Straight Connector 10"/>
            <p:cNvCxnSpPr>
              <a:stCxn id="6" idx="5"/>
              <a:endCxn id="19" idx="0"/>
            </p:cNvCxnSpPr>
            <p:nvPr/>
          </p:nvCxnSpPr>
          <p:spPr>
            <a:xfrm>
              <a:off x="2268047" y="2594617"/>
              <a:ext cx="389882" cy="31731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a:stCxn id="7" idx="3"/>
              <a:endCxn id="19" idx="0"/>
            </p:cNvCxnSpPr>
            <p:nvPr/>
          </p:nvCxnSpPr>
          <p:spPr>
            <a:xfrm flipH="1">
              <a:off x="2657929" y="2592802"/>
              <a:ext cx="288282" cy="319127"/>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a:stCxn id="9" idx="0"/>
              <a:endCxn id="19" idx="2"/>
            </p:cNvCxnSpPr>
            <p:nvPr/>
          </p:nvCxnSpPr>
          <p:spPr>
            <a:xfrm flipV="1">
              <a:off x="2652486" y="3102429"/>
              <a:ext cx="5443" cy="31205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a:stCxn id="9" idx="6"/>
              <a:endCxn id="20" idx="1"/>
            </p:cNvCxnSpPr>
            <p:nvPr/>
          </p:nvCxnSpPr>
          <p:spPr>
            <a:xfrm>
              <a:off x="2806700" y="3568698"/>
              <a:ext cx="244021"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a:stCxn id="10" idx="2"/>
              <a:endCxn id="20" idx="3"/>
            </p:cNvCxnSpPr>
            <p:nvPr/>
          </p:nvCxnSpPr>
          <p:spPr>
            <a:xfrm flipH="1">
              <a:off x="3241221" y="3566883"/>
              <a:ext cx="244022" cy="1815"/>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stCxn id="10" idx="0"/>
              <a:endCxn id="21" idx="2"/>
            </p:cNvCxnSpPr>
            <p:nvPr/>
          </p:nvCxnSpPr>
          <p:spPr>
            <a:xfrm flipH="1" flipV="1">
              <a:off x="3639457" y="3102429"/>
              <a:ext cx="1" cy="310239"/>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21" idx="0"/>
              <a:endCxn id="7" idx="5"/>
            </p:cNvCxnSpPr>
            <p:nvPr/>
          </p:nvCxnSpPr>
          <p:spPr>
            <a:xfrm flipH="1" flipV="1">
              <a:off x="3164304" y="2592802"/>
              <a:ext cx="475153" cy="319127"/>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stCxn id="21" idx="0"/>
              <a:endCxn id="8" idx="3"/>
            </p:cNvCxnSpPr>
            <p:nvPr/>
          </p:nvCxnSpPr>
          <p:spPr>
            <a:xfrm flipV="1">
              <a:off x="3639457" y="2590987"/>
              <a:ext cx="353408" cy="320942"/>
            </a:xfrm>
            <a:prstGeom prst="line">
              <a:avLst/>
            </a:prstGeom>
          </p:spPr>
          <p:style>
            <a:lnRef idx="2">
              <a:schemeClr val="dk1"/>
            </a:lnRef>
            <a:fillRef idx="0">
              <a:schemeClr val="dk1"/>
            </a:fillRef>
            <a:effectRef idx="1">
              <a:schemeClr val="dk1"/>
            </a:effectRef>
            <a:fontRef idx="minor">
              <a:schemeClr val="tx1"/>
            </a:fontRef>
          </p:style>
        </p:cxnSp>
        <p:sp>
          <p:nvSpPr>
            <p:cNvPr id="19" name="Rectangle 18"/>
            <p:cNvSpPr/>
            <p:nvPr/>
          </p:nvSpPr>
          <p:spPr>
            <a:xfrm>
              <a:off x="2562679" y="2911929"/>
              <a:ext cx="1905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050721" y="3473448"/>
              <a:ext cx="1905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544207" y="2911929"/>
              <a:ext cx="1905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p:cNvSpPr/>
          <p:nvPr/>
        </p:nvSpPr>
        <p:spPr>
          <a:xfrm>
            <a:off x="2882527" y="2849430"/>
            <a:ext cx="4282438" cy="369332"/>
          </a:xfrm>
          <a:prstGeom prst="rect">
            <a:avLst/>
          </a:prstGeom>
        </p:spPr>
        <p:txBody>
          <a:bodyPr wrap="square">
            <a:spAutoFit/>
          </a:bodyPr>
          <a:lstStyle/>
          <a:p>
            <a:r>
              <a:rPr lang="en-US" i="1" dirty="0"/>
              <a:t>NP-hard in general, works for simple graphs</a:t>
            </a:r>
          </a:p>
        </p:txBody>
      </p:sp>
      <p:sp>
        <p:nvSpPr>
          <p:cNvPr id="24" name="Footer Placeholder 23"/>
          <p:cNvSpPr>
            <a:spLocks noGrp="1"/>
          </p:cNvSpPr>
          <p:nvPr>
            <p:ph type="ftr" sz="quarter" idx="11"/>
          </p:nvPr>
        </p:nvSpPr>
        <p:spPr/>
        <p:txBody>
          <a:bodyPr/>
          <a:lstStyle/>
          <a:p>
            <a:r>
              <a:rPr lang="en-US" smtClean="0"/>
              <a:t>ML in NLP</a:t>
            </a:r>
            <a:endParaRPr lang="en-US"/>
          </a:p>
        </p:txBody>
      </p:sp>
    </p:spTree>
    <p:extLst>
      <p:ext uri="{BB962C8B-B14F-4D97-AF65-F5344CB8AC3E}">
        <p14:creationId xmlns:p14="http://schemas.microsoft.com/office/powerpoint/2010/main" val="1965586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a:latin typeface="Wingdings 2" charset="2"/>
                <a:ea typeface="Wingdings 2" charset="2"/>
                <a:cs typeface="Wingdings 2" charset="2"/>
              </a:rPr>
              <a:t>a</a:t>
            </a:r>
            <a:r>
              <a:rPr lang="en-US" sz="2200" dirty="0" smtClean="0">
                <a:solidFill>
                  <a:srgbClr val="D5570C"/>
                </a:solidFill>
              </a:rPr>
              <a:t>/DT</a:t>
            </a:r>
            <a:r>
              <a:rPr lang="en-US" sz="2200" dirty="0" smtClean="0"/>
              <a:t> </a:t>
            </a:r>
            <a:r>
              <a:rPr lang="en-US" sz="2200" dirty="0" smtClean="0">
                <a:latin typeface="Wingdings 2" charset="2"/>
                <a:ea typeface="Wingdings 2" charset="2"/>
                <a:cs typeface="Wingdings 2" charset="2"/>
              </a:rPr>
              <a:t>dog</a:t>
            </a:r>
            <a:r>
              <a:rPr lang="en-US" sz="2200" dirty="0" smtClean="0">
                <a:solidFill>
                  <a:srgbClr val="D5570C"/>
                </a:solidFill>
              </a:rPr>
              <a:t>/NN</a:t>
            </a:r>
            <a:r>
              <a:rPr lang="en-US" sz="2200" dirty="0" smtClean="0"/>
              <a:t> </a:t>
            </a:r>
            <a:r>
              <a:rPr lang="en-US" sz="2200" dirty="0" smtClean="0">
                <a:latin typeface="Wingdings 2" charset="2"/>
                <a:ea typeface="Wingdings 2" charset="2"/>
                <a:cs typeface="Wingdings 2" charset="2"/>
              </a:rPr>
              <a:t>is</a:t>
            </a:r>
            <a:r>
              <a:rPr lang="en-US" sz="2200" dirty="0" smtClean="0">
                <a:solidFill>
                  <a:srgbClr val="D5570C"/>
                </a:solidFill>
              </a:rPr>
              <a:t>/VBZ</a:t>
            </a:r>
            <a:r>
              <a:rPr lang="en-US" sz="2200" dirty="0" smtClean="0"/>
              <a:t> </a:t>
            </a:r>
            <a:r>
              <a:rPr lang="en-US" sz="2200" dirty="0" smtClean="0">
                <a:latin typeface="Wingdings 2" charset="2"/>
                <a:ea typeface="Wingdings 2" charset="2"/>
                <a:cs typeface="Wingdings 2" charset="2"/>
              </a:rPr>
              <a:t>chasing</a:t>
            </a:r>
            <a:r>
              <a:rPr lang="en-US" sz="2200" dirty="0" smtClean="0">
                <a:solidFill>
                  <a:srgbClr val="D5570C"/>
                </a:solidFill>
              </a:rPr>
              <a:t>/VBG</a:t>
            </a:r>
            <a:r>
              <a:rPr lang="en-US" sz="2200" dirty="0"/>
              <a:t> </a:t>
            </a:r>
            <a:r>
              <a:rPr lang="en-US" sz="2200" dirty="0" smtClean="0">
                <a:latin typeface="Wingdings 2" charset="2"/>
                <a:ea typeface="Wingdings 2" charset="2"/>
                <a:cs typeface="Wingdings 2" charset="2"/>
              </a:rPr>
              <a:t>a</a:t>
            </a:r>
            <a:r>
              <a:rPr lang="en-US" sz="2200" dirty="0" smtClean="0">
                <a:solidFill>
                  <a:srgbClr val="D5570C"/>
                </a:solidFill>
              </a:rPr>
              <a:t>/DT</a:t>
            </a:r>
            <a:r>
              <a:rPr lang="en-US" sz="2200" dirty="0" smtClean="0">
                <a:solidFill>
                  <a:srgbClr val="3C58AD"/>
                </a:solidFill>
                <a:latin typeface="Wingdings 2" charset="2"/>
                <a:ea typeface="Wingdings 2" charset="2"/>
                <a:cs typeface="Wingdings 2" charset="2"/>
              </a:rPr>
              <a:t> </a:t>
            </a:r>
            <a:r>
              <a:rPr lang="en-US" sz="2200" dirty="0" smtClean="0">
                <a:latin typeface="Wingdings 2" charset="2"/>
                <a:ea typeface="Wingdings 2" charset="2"/>
                <a:cs typeface="Wingdings 2" charset="2"/>
              </a:rPr>
              <a:t>cat</a:t>
            </a:r>
            <a:r>
              <a:rPr lang="en-US" sz="2200" dirty="0" smtClean="0">
                <a:solidFill>
                  <a:srgbClr val="D5570C"/>
                </a:solidFill>
              </a:rPr>
              <a:t>/NN</a:t>
            </a:r>
            <a:r>
              <a:rPr lang="en-US" sz="2200" dirty="0" smtClean="0">
                <a:solidFill>
                  <a:srgbClr val="3C58AD"/>
                </a:solidFill>
              </a:rPr>
              <a:t> </a:t>
            </a:r>
            <a:r>
              <a:rPr lang="en-US" sz="2200" dirty="0" smtClean="0">
                <a:latin typeface="Wingdings 2" charset="2"/>
                <a:ea typeface="Wingdings 2" charset="2"/>
                <a:cs typeface="Wingdings 2" charset="2"/>
              </a:rPr>
              <a:t>.</a:t>
            </a:r>
            <a:r>
              <a:rPr lang="en-US" sz="2200" dirty="0" smtClean="0">
                <a:solidFill>
                  <a:srgbClr val="D5570C"/>
                </a:solidFill>
              </a:rPr>
              <a:t>/.</a:t>
            </a:r>
            <a:endParaRPr lang="en-US" sz="2200" dirty="0">
              <a:solidFill>
                <a:srgbClr val="D5570C"/>
              </a:solidFill>
            </a:endParaRPr>
          </a:p>
          <a:p>
            <a:pPr marL="0" indent="0">
              <a:buNone/>
            </a:pPr>
            <a:r>
              <a:rPr lang="en-US" sz="2200" dirty="0">
                <a:latin typeface="Wingdings 2" charset="2"/>
                <a:ea typeface="Wingdings 2" charset="2"/>
                <a:cs typeface="Wingdings 2" charset="2"/>
              </a:rPr>
              <a:t>a</a:t>
            </a:r>
            <a:r>
              <a:rPr lang="en-US" sz="2200" dirty="0" smtClean="0">
                <a:solidFill>
                  <a:srgbClr val="D5570C"/>
                </a:solidFill>
              </a:rPr>
              <a:t>/DT</a:t>
            </a:r>
            <a:r>
              <a:rPr lang="en-US" sz="2200" dirty="0" smtClean="0"/>
              <a:t> </a:t>
            </a:r>
            <a:r>
              <a:rPr lang="en-US" sz="2200" dirty="0" smtClean="0">
                <a:latin typeface="Wingdings 2" charset="2"/>
                <a:ea typeface="Wingdings 2" charset="2"/>
                <a:cs typeface="Wingdings 2" charset="2"/>
              </a:rPr>
              <a:t>fox</a:t>
            </a:r>
            <a:r>
              <a:rPr lang="en-US" sz="2200" dirty="0">
                <a:solidFill>
                  <a:srgbClr val="D5570C"/>
                </a:solidFill>
              </a:rPr>
              <a:t>/NN</a:t>
            </a:r>
            <a:r>
              <a:rPr lang="en-US" sz="2200" dirty="0" smtClean="0"/>
              <a:t> </a:t>
            </a:r>
            <a:r>
              <a:rPr lang="en-US" sz="2200" dirty="0">
                <a:latin typeface="Wingdings 2" charset="2"/>
                <a:ea typeface="Wingdings 2" charset="2"/>
                <a:cs typeface="Wingdings 2" charset="2"/>
              </a:rPr>
              <a:t>is</a:t>
            </a:r>
            <a:r>
              <a:rPr lang="en-US" sz="2200" dirty="0">
                <a:solidFill>
                  <a:srgbClr val="D5570C"/>
                </a:solidFill>
              </a:rPr>
              <a:t>/VBZ</a:t>
            </a:r>
            <a:r>
              <a:rPr lang="en-US" sz="2200" dirty="0"/>
              <a:t> </a:t>
            </a:r>
            <a:r>
              <a:rPr lang="en-US" sz="2200" dirty="0" smtClean="0">
                <a:latin typeface="Wingdings 2" charset="2"/>
                <a:ea typeface="Wingdings 2" charset="2"/>
                <a:cs typeface="Wingdings 2" charset="2"/>
              </a:rPr>
              <a:t>running</a:t>
            </a:r>
            <a:r>
              <a:rPr lang="en-US" sz="2200" dirty="0" smtClean="0">
                <a:solidFill>
                  <a:srgbClr val="D5570C"/>
                </a:solidFill>
              </a:rPr>
              <a:t>/VBG</a:t>
            </a:r>
            <a:r>
              <a:rPr lang="en-US" sz="2200" dirty="0" smtClean="0">
                <a:solidFill>
                  <a:srgbClr val="3C58AD"/>
                </a:solidFill>
              </a:rPr>
              <a:t> </a:t>
            </a:r>
            <a:r>
              <a:rPr lang="en-US" sz="2200" dirty="0" smtClean="0">
                <a:latin typeface="Wingdings 2" charset="2"/>
                <a:ea typeface="Wingdings 2" charset="2"/>
                <a:cs typeface="Wingdings 2" charset="2"/>
              </a:rPr>
              <a:t>.</a:t>
            </a:r>
            <a:r>
              <a:rPr lang="en-US" sz="2200" dirty="0" smtClean="0"/>
              <a:t>/</a:t>
            </a:r>
            <a:r>
              <a:rPr lang="en-US" sz="2200" dirty="0" smtClean="0">
                <a:solidFill>
                  <a:srgbClr val="D5570C"/>
                </a:solidFill>
              </a:rPr>
              <a:t>.</a:t>
            </a:r>
            <a:r>
              <a:rPr lang="en-US" sz="2200" dirty="0" smtClean="0">
                <a:solidFill>
                  <a:srgbClr val="3C58AD"/>
                </a:solidFill>
              </a:rPr>
              <a:t> </a:t>
            </a:r>
            <a:endParaRPr lang="en-US" sz="2200" dirty="0" smtClean="0"/>
          </a:p>
          <a:p>
            <a:pPr marL="0" indent="0">
              <a:buNone/>
            </a:pPr>
            <a:r>
              <a:rPr lang="en-US" sz="2200" dirty="0">
                <a:latin typeface="Wingdings 2" charset="2"/>
                <a:ea typeface="Wingdings 2" charset="2"/>
                <a:cs typeface="Wingdings 2" charset="2"/>
              </a:rPr>
              <a:t>a</a:t>
            </a:r>
            <a:r>
              <a:rPr lang="en-US" sz="2200" dirty="0" smtClean="0">
                <a:solidFill>
                  <a:srgbClr val="D5570C"/>
                </a:solidFill>
              </a:rPr>
              <a:t>/DT</a:t>
            </a:r>
            <a:r>
              <a:rPr lang="en-US" sz="2200" dirty="0" smtClean="0"/>
              <a:t> </a:t>
            </a:r>
            <a:r>
              <a:rPr lang="en-US" sz="2200" dirty="0" smtClean="0">
                <a:latin typeface="Wingdings 2" charset="2"/>
                <a:ea typeface="Wingdings 2" charset="2"/>
                <a:cs typeface="Wingdings 2" charset="2"/>
              </a:rPr>
              <a:t>boy</a:t>
            </a:r>
            <a:r>
              <a:rPr lang="en-US" sz="2200" dirty="0">
                <a:solidFill>
                  <a:srgbClr val="D5570C"/>
                </a:solidFill>
              </a:rPr>
              <a:t>/NN</a:t>
            </a:r>
            <a:r>
              <a:rPr lang="en-US" sz="2200" dirty="0" smtClean="0"/>
              <a:t> </a:t>
            </a:r>
            <a:r>
              <a:rPr lang="en-US" sz="2200" dirty="0">
                <a:latin typeface="Wingdings 2" charset="2"/>
                <a:ea typeface="Wingdings 2" charset="2"/>
                <a:cs typeface="Wingdings 2" charset="2"/>
              </a:rPr>
              <a:t>is</a:t>
            </a:r>
            <a:r>
              <a:rPr lang="en-US" sz="2200" dirty="0">
                <a:solidFill>
                  <a:srgbClr val="D5570C"/>
                </a:solidFill>
              </a:rPr>
              <a:t>/VBZ</a:t>
            </a:r>
            <a:r>
              <a:rPr lang="en-US" sz="2200" dirty="0"/>
              <a:t> </a:t>
            </a:r>
            <a:r>
              <a:rPr lang="en-US" sz="2400" dirty="0">
                <a:latin typeface="Wingdings 2" charset="2"/>
                <a:ea typeface="Wingdings 2" charset="2"/>
                <a:cs typeface="Wingdings 2" charset="2"/>
              </a:rPr>
              <a:t>singing</a:t>
            </a:r>
            <a:r>
              <a:rPr lang="en-US" sz="2200" dirty="0" smtClean="0">
                <a:solidFill>
                  <a:srgbClr val="D5570C"/>
                </a:solidFill>
              </a:rPr>
              <a:t>/VBG</a:t>
            </a:r>
            <a:r>
              <a:rPr lang="en-US" sz="2200" dirty="0" smtClean="0">
                <a:solidFill>
                  <a:srgbClr val="3C58AD"/>
                </a:solidFill>
              </a:rPr>
              <a:t> </a:t>
            </a:r>
            <a:r>
              <a:rPr lang="en-US" sz="2200" dirty="0" smtClean="0">
                <a:latin typeface="Wingdings 2" charset="2"/>
                <a:ea typeface="Wingdings 2" charset="2"/>
                <a:cs typeface="Wingdings 2" charset="2"/>
              </a:rPr>
              <a:t>.</a:t>
            </a:r>
            <a:r>
              <a:rPr lang="en-US" sz="2200" dirty="0" smtClean="0"/>
              <a:t>/</a:t>
            </a:r>
            <a:r>
              <a:rPr lang="en-US" sz="2200" dirty="0" smtClean="0">
                <a:solidFill>
                  <a:srgbClr val="D5570C"/>
                </a:solidFill>
              </a:rPr>
              <a:t>.</a:t>
            </a:r>
            <a:r>
              <a:rPr lang="en-US" sz="2200" dirty="0"/>
              <a:t/>
            </a:r>
            <a:br>
              <a:rPr lang="en-US" sz="2200" dirty="0"/>
            </a:br>
            <a:r>
              <a:rPr lang="en-US" sz="2200" dirty="0">
                <a:latin typeface="Wingdings 2" charset="2"/>
                <a:ea typeface="Wingdings 2" charset="2"/>
                <a:cs typeface="Wingdings 2" charset="2"/>
              </a:rPr>
              <a:t>a</a:t>
            </a:r>
            <a:r>
              <a:rPr lang="en-US" sz="2200" dirty="0" smtClean="0">
                <a:solidFill>
                  <a:srgbClr val="D5570C"/>
                </a:solidFill>
              </a:rPr>
              <a:t>/DT</a:t>
            </a:r>
            <a:r>
              <a:rPr lang="en-US" sz="2200" dirty="0" smtClean="0"/>
              <a:t> </a:t>
            </a:r>
            <a:r>
              <a:rPr lang="en-US" sz="2200" dirty="0">
                <a:latin typeface="Wingdings 2" charset="2"/>
                <a:ea typeface="Wingdings 2" charset="2"/>
                <a:cs typeface="Wingdings 2" charset="2"/>
              </a:rPr>
              <a:t>happy</a:t>
            </a:r>
            <a:r>
              <a:rPr lang="en-US" sz="2200" dirty="0">
                <a:solidFill>
                  <a:srgbClr val="D5570C"/>
                </a:solidFill>
              </a:rPr>
              <a:t>/JJ</a:t>
            </a:r>
            <a:r>
              <a:rPr lang="en-US" sz="2200" dirty="0">
                <a:solidFill>
                  <a:srgbClr val="3C58AD"/>
                </a:solidFill>
              </a:rPr>
              <a:t> </a:t>
            </a:r>
            <a:r>
              <a:rPr lang="en-US" sz="2200" dirty="0">
                <a:latin typeface="Wingdings 2" charset="2"/>
                <a:ea typeface="Wingdings 2" charset="2"/>
                <a:cs typeface="Wingdings 2" charset="2"/>
              </a:rPr>
              <a:t>bird</a:t>
            </a:r>
            <a:r>
              <a:rPr lang="en-US" sz="2200" dirty="0">
                <a:solidFill>
                  <a:srgbClr val="D5570C"/>
                </a:solidFill>
              </a:rPr>
              <a:t>/NN</a:t>
            </a:r>
            <a:r>
              <a:rPr lang="en-US" sz="2200" dirty="0">
                <a:solidFill>
                  <a:srgbClr val="3C58AD"/>
                </a:solidFill>
              </a:rPr>
              <a:t> </a:t>
            </a:r>
            <a:endParaRPr lang="en-US" sz="2200" dirty="0" smtClean="0"/>
          </a:p>
          <a:p>
            <a:pPr marL="0" indent="0">
              <a:buNone/>
            </a:pPr>
            <a:endParaRPr lang="en-US" sz="2200" dirty="0" smtClean="0"/>
          </a:p>
          <a:p>
            <a:pPr marL="0" indent="0">
              <a:buNone/>
            </a:pPr>
            <a:r>
              <a:rPr lang="en-US" sz="2200" dirty="0" smtClean="0"/>
              <a:t>What is the POS tag sequence of the following sentence?</a:t>
            </a:r>
            <a:endParaRPr lang="en-US" sz="2200" dirty="0"/>
          </a:p>
          <a:p>
            <a:pPr marL="0" indent="0">
              <a:buNone/>
            </a:pPr>
            <a:r>
              <a:rPr lang="en-US" sz="2200" dirty="0" smtClean="0">
                <a:latin typeface="Wingdings 2" charset="2"/>
                <a:ea typeface="Wingdings 2" charset="2"/>
                <a:cs typeface="Wingdings 2" charset="2"/>
              </a:rPr>
              <a:t>a happy cat was </a:t>
            </a:r>
            <a:r>
              <a:rPr lang="en-US" sz="2400" dirty="0" smtClean="0">
                <a:latin typeface="Wingdings 2" charset="2"/>
                <a:ea typeface="Wingdings 2" charset="2"/>
                <a:cs typeface="Wingdings 2" charset="2"/>
              </a:rPr>
              <a:t>singing </a:t>
            </a:r>
            <a:r>
              <a:rPr lang="en-US" sz="2400" dirty="0">
                <a:latin typeface="Wingdings 2" charset="2"/>
                <a:ea typeface="Wingdings 2" charset="2"/>
                <a:cs typeface="Wingdings 2" charset="2"/>
              </a:rPr>
              <a:t>.</a:t>
            </a:r>
            <a:r>
              <a:rPr lang="en-US" sz="2400" dirty="0" smtClean="0">
                <a:latin typeface="Wingdings 2" charset="2"/>
                <a:ea typeface="Wingdings 2" charset="2"/>
                <a:cs typeface="Wingdings 2" charset="2"/>
              </a:rPr>
              <a:t> </a:t>
            </a:r>
            <a:endParaRPr lang="en-US" sz="2200" dirty="0"/>
          </a:p>
          <a:p>
            <a:endParaRPr lang="en-US" sz="2200" dirty="0"/>
          </a:p>
          <a:p>
            <a:endParaRPr lang="en-US" sz="2200" dirty="0"/>
          </a:p>
        </p:txBody>
      </p:sp>
      <p:sp>
        <p:nvSpPr>
          <p:cNvPr id="4" name="Footer Placeholder 3"/>
          <p:cNvSpPr>
            <a:spLocks noGrp="1"/>
          </p:cNvSpPr>
          <p:nvPr>
            <p:ph type="ftr" sz="quarter" idx="11"/>
          </p:nvPr>
        </p:nvSpPr>
        <p:spPr/>
        <p:txBody>
          <a:bodyPr/>
          <a:lstStyle/>
          <a:p>
            <a:r>
              <a:rPr lang="en-US" smtClean="0"/>
              <a:t>ML in NLP</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11</a:t>
            </a:fld>
            <a:endParaRPr lang="en-US" dirty="0"/>
          </a:p>
        </p:txBody>
      </p:sp>
      <p:sp>
        <p:nvSpPr>
          <p:cNvPr id="6" name="TextBox 5"/>
          <p:cNvSpPr txBox="1"/>
          <p:nvPr/>
        </p:nvSpPr>
        <p:spPr>
          <a:xfrm>
            <a:off x="5313680" y="211671"/>
            <a:ext cx="3413760" cy="646331"/>
          </a:xfrm>
          <a:prstGeom prst="rect">
            <a:avLst/>
          </a:prstGeom>
          <a:noFill/>
        </p:spPr>
        <p:txBody>
          <a:bodyPr wrap="square" rtlCol="0">
            <a:spAutoFit/>
          </a:bodyPr>
          <a:lstStyle/>
          <a:p>
            <a:r>
              <a:rPr lang="en-US" dirty="0" smtClean="0"/>
              <a:t>Don’t worry! There is no problem with your eyes or computer.</a:t>
            </a:r>
            <a:endParaRPr lang="en-US" dirty="0"/>
          </a:p>
        </p:txBody>
      </p:sp>
    </p:spTree>
    <p:extLst>
      <p:ext uri="{BB962C8B-B14F-4D97-AF65-F5344CB8AC3E}">
        <p14:creationId xmlns:p14="http://schemas.microsoft.com/office/powerpoint/2010/main" val="19280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a:t>
            </a:r>
            <a:endParaRPr lang="en-US" dirty="0"/>
          </a:p>
        </p:txBody>
      </p:sp>
      <p:sp>
        <p:nvSpPr>
          <p:cNvPr id="3" name="Content Placeholder 2"/>
          <p:cNvSpPr>
            <a:spLocks noGrp="1"/>
          </p:cNvSpPr>
          <p:nvPr>
            <p:ph idx="1"/>
          </p:nvPr>
        </p:nvSpPr>
        <p:spPr/>
        <p:txBody>
          <a:bodyPr>
            <a:normAutofit/>
          </a:bodyPr>
          <a:lstStyle/>
          <a:p>
            <a:r>
              <a:rPr lang="en-US" sz="2000" dirty="0">
                <a:latin typeface="Wingdings 2" charset="2"/>
                <a:ea typeface="Wingdings 2" charset="2"/>
                <a:cs typeface="Wingdings 2" charset="2"/>
              </a:rPr>
              <a:t>a</a:t>
            </a:r>
            <a:r>
              <a:rPr lang="en-US" sz="2000" dirty="0">
                <a:solidFill>
                  <a:srgbClr val="D5570C"/>
                </a:solidFill>
              </a:rPr>
              <a:t>/DT</a:t>
            </a:r>
            <a:r>
              <a:rPr lang="en-US" sz="2000" dirty="0"/>
              <a:t> </a:t>
            </a:r>
            <a:r>
              <a:rPr lang="en-US" sz="2000" dirty="0">
                <a:latin typeface="Wingdings 2" charset="2"/>
                <a:ea typeface="Wingdings 2" charset="2"/>
                <a:cs typeface="Wingdings 2" charset="2"/>
              </a:rPr>
              <a:t>dog</a:t>
            </a:r>
            <a:r>
              <a:rPr lang="en-US" sz="2000" dirty="0">
                <a:solidFill>
                  <a:srgbClr val="D5570C"/>
                </a:solidFill>
              </a:rPr>
              <a:t>/NN</a:t>
            </a:r>
            <a:r>
              <a:rPr lang="en-US" sz="2000" dirty="0"/>
              <a:t> </a:t>
            </a:r>
            <a:r>
              <a:rPr lang="en-US" sz="2000" dirty="0">
                <a:latin typeface="Wingdings 2" charset="2"/>
                <a:ea typeface="Wingdings 2" charset="2"/>
                <a:cs typeface="Wingdings 2" charset="2"/>
              </a:rPr>
              <a:t>is</a:t>
            </a:r>
            <a:r>
              <a:rPr lang="en-US" sz="2000" dirty="0">
                <a:solidFill>
                  <a:srgbClr val="D5570C"/>
                </a:solidFill>
              </a:rPr>
              <a:t>/VBZ</a:t>
            </a:r>
            <a:r>
              <a:rPr lang="en-US" sz="2000" dirty="0"/>
              <a:t> </a:t>
            </a:r>
            <a:r>
              <a:rPr lang="en-US" sz="2000" dirty="0">
                <a:latin typeface="Wingdings 2" charset="2"/>
                <a:ea typeface="Wingdings 2" charset="2"/>
                <a:cs typeface="Wingdings 2" charset="2"/>
              </a:rPr>
              <a:t>chasing</a:t>
            </a:r>
            <a:r>
              <a:rPr lang="en-US" sz="2000" dirty="0">
                <a:solidFill>
                  <a:srgbClr val="D5570C"/>
                </a:solidFill>
              </a:rPr>
              <a:t>/VBG</a:t>
            </a:r>
            <a:r>
              <a:rPr lang="en-US" sz="2000" dirty="0"/>
              <a:t> </a:t>
            </a:r>
            <a:r>
              <a:rPr lang="en-US" sz="2000" dirty="0">
                <a:latin typeface="Wingdings 2" charset="2"/>
                <a:ea typeface="Wingdings 2" charset="2"/>
                <a:cs typeface="Wingdings 2" charset="2"/>
              </a:rPr>
              <a:t>a</a:t>
            </a:r>
            <a:r>
              <a:rPr lang="en-US" sz="2000" dirty="0">
                <a:solidFill>
                  <a:srgbClr val="D5570C"/>
                </a:solidFill>
              </a:rPr>
              <a:t>/DT</a:t>
            </a:r>
            <a:r>
              <a:rPr lang="en-US" sz="2000" dirty="0">
                <a:solidFill>
                  <a:srgbClr val="3C58AD"/>
                </a:solidFill>
                <a:latin typeface="Wingdings 2" charset="2"/>
                <a:ea typeface="Wingdings 2" charset="2"/>
                <a:cs typeface="Wingdings 2" charset="2"/>
              </a:rPr>
              <a:t> </a:t>
            </a:r>
            <a:r>
              <a:rPr lang="en-US" sz="2000" dirty="0" smtClean="0">
                <a:latin typeface="Wingdings 2" charset="2"/>
                <a:ea typeface="Wingdings 2" charset="2"/>
                <a:cs typeface="Wingdings 2" charset="2"/>
              </a:rPr>
              <a:t>cat</a:t>
            </a:r>
            <a:r>
              <a:rPr lang="en-US" sz="2000" dirty="0" smtClean="0">
                <a:solidFill>
                  <a:srgbClr val="D5570C"/>
                </a:solidFill>
              </a:rPr>
              <a:t>/NN</a:t>
            </a:r>
            <a:r>
              <a:rPr lang="en-US" sz="2000" dirty="0" smtClean="0">
                <a:solidFill>
                  <a:srgbClr val="3C58AD"/>
                </a:solidFill>
              </a:rPr>
              <a:t> </a:t>
            </a:r>
            <a:r>
              <a:rPr lang="en-US" sz="2000" dirty="0" smtClean="0">
                <a:latin typeface="Wingdings 2" charset="2"/>
                <a:ea typeface="Wingdings 2" charset="2"/>
                <a:cs typeface="Wingdings 2" charset="2"/>
              </a:rPr>
              <a:t>.</a:t>
            </a:r>
            <a:r>
              <a:rPr lang="en-US" sz="2000" dirty="0" smtClean="0">
                <a:solidFill>
                  <a:srgbClr val="D5570C"/>
                </a:solidFill>
              </a:rPr>
              <a:t>/.</a:t>
            </a:r>
            <a:br>
              <a:rPr lang="en-US" sz="2000" dirty="0" smtClean="0">
                <a:solidFill>
                  <a:srgbClr val="D5570C"/>
                </a:solidFill>
              </a:rPr>
            </a:br>
            <a:r>
              <a:rPr lang="en-US" sz="2000" dirty="0" smtClean="0">
                <a:solidFill>
                  <a:srgbClr val="3C58AD"/>
                </a:solidFill>
                <a:latin typeface="Arial" charset="0"/>
                <a:ea typeface="Arial" charset="0"/>
                <a:cs typeface="Arial" charset="0"/>
              </a:rPr>
              <a:t>a/DT dog/NN is/VBZ </a:t>
            </a:r>
            <a:r>
              <a:rPr lang="en-US" sz="2000" dirty="0">
                <a:solidFill>
                  <a:srgbClr val="3C58AD"/>
                </a:solidFill>
                <a:latin typeface="Arial" charset="0"/>
                <a:ea typeface="Arial" charset="0"/>
                <a:cs typeface="Arial" charset="0"/>
              </a:rPr>
              <a:t>chasing/VBG a/DT cat/NN </a:t>
            </a:r>
            <a:r>
              <a:rPr lang="en-US" sz="2000" dirty="0" smtClean="0">
                <a:solidFill>
                  <a:srgbClr val="3C58AD"/>
                </a:solidFill>
                <a:latin typeface="Arial" charset="0"/>
                <a:ea typeface="Arial" charset="0"/>
                <a:cs typeface="Arial" charset="0"/>
              </a:rPr>
              <a:t>./.</a:t>
            </a:r>
            <a:endParaRPr lang="en-US" sz="2000" dirty="0" smtClean="0">
              <a:solidFill>
                <a:srgbClr val="3C58AD"/>
              </a:solidFill>
              <a:latin typeface="Wingdings 2" charset="2"/>
              <a:ea typeface="Wingdings 2" charset="2"/>
              <a:cs typeface="Wingdings 2" charset="2"/>
            </a:endParaRPr>
          </a:p>
          <a:p>
            <a:r>
              <a:rPr lang="en-US" sz="2000" dirty="0" smtClean="0">
                <a:latin typeface="Wingdings 2" charset="2"/>
                <a:ea typeface="Wingdings 2" charset="2"/>
                <a:cs typeface="Wingdings 2" charset="2"/>
              </a:rPr>
              <a:t>a</a:t>
            </a:r>
            <a:r>
              <a:rPr lang="en-US" sz="2000" dirty="0" smtClean="0">
                <a:solidFill>
                  <a:srgbClr val="D5570C"/>
                </a:solidFill>
              </a:rPr>
              <a:t>/DT</a:t>
            </a:r>
            <a:r>
              <a:rPr lang="en-US" sz="2000" dirty="0" smtClean="0"/>
              <a:t> </a:t>
            </a:r>
            <a:r>
              <a:rPr lang="en-US" sz="2000" dirty="0">
                <a:latin typeface="Wingdings 2" charset="2"/>
                <a:ea typeface="Wingdings 2" charset="2"/>
                <a:cs typeface="Wingdings 2" charset="2"/>
              </a:rPr>
              <a:t>fox</a:t>
            </a:r>
            <a:r>
              <a:rPr lang="en-US" sz="2000" dirty="0">
                <a:solidFill>
                  <a:srgbClr val="D5570C"/>
                </a:solidFill>
              </a:rPr>
              <a:t>/NN</a:t>
            </a:r>
            <a:r>
              <a:rPr lang="en-US" sz="2000" dirty="0"/>
              <a:t> </a:t>
            </a:r>
            <a:r>
              <a:rPr lang="en-US" sz="2000" dirty="0">
                <a:latin typeface="Wingdings 2" charset="2"/>
                <a:ea typeface="Wingdings 2" charset="2"/>
                <a:cs typeface="Wingdings 2" charset="2"/>
              </a:rPr>
              <a:t>is</a:t>
            </a:r>
            <a:r>
              <a:rPr lang="en-US" sz="2000" dirty="0">
                <a:solidFill>
                  <a:srgbClr val="D5570C"/>
                </a:solidFill>
              </a:rPr>
              <a:t>/VBZ</a:t>
            </a:r>
            <a:r>
              <a:rPr lang="en-US" sz="2000" dirty="0"/>
              <a:t> </a:t>
            </a:r>
            <a:r>
              <a:rPr lang="en-US" sz="2000" dirty="0">
                <a:latin typeface="Wingdings 2" charset="2"/>
                <a:ea typeface="Wingdings 2" charset="2"/>
                <a:cs typeface="Wingdings 2" charset="2"/>
              </a:rPr>
              <a:t>running</a:t>
            </a:r>
            <a:r>
              <a:rPr lang="en-US" sz="2000" dirty="0">
                <a:solidFill>
                  <a:srgbClr val="D5570C"/>
                </a:solidFill>
              </a:rPr>
              <a:t>/VBG</a:t>
            </a:r>
            <a:r>
              <a:rPr lang="en-US" sz="2000" dirty="0">
                <a:solidFill>
                  <a:srgbClr val="3C58AD"/>
                </a:solidFill>
              </a:rPr>
              <a:t> </a:t>
            </a:r>
            <a:r>
              <a:rPr lang="en-US" sz="2000" dirty="0">
                <a:latin typeface="Wingdings 2" charset="2"/>
                <a:ea typeface="Wingdings 2" charset="2"/>
                <a:cs typeface="Wingdings 2" charset="2"/>
              </a:rPr>
              <a:t>.</a:t>
            </a:r>
            <a:r>
              <a:rPr lang="en-US" sz="2000" dirty="0"/>
              <a:t>/</a:t>
            </a:r>
            <a:r>
              <a:rPr lang="en-US" sz="2000" dirty="0">
                <a:solidFill>
                  <a:srgbClr val="D5570C"/>
                </a:solidFill>
              </a:rPr>
              <a:t>.</a:t>
            </a:r>
            <a:r>
              <a:rPr lang="en-US" sz="2000" dirty="0">
                <a:solidFill>
                  <a:srgbClr val="3C58AD"/>
                </a:solidFill>
              </a:rPr>
              <a:t> </a:t>
            </a:r>
            <a:r>
              <a:rPr lang="en-US" sz="2000" dirty="0" smtClean="0"/>
              <a:t/>
            </a:r>
            <a:br>
              <a:rPr lang="en-US" sz="2000" dirty="0" smtClean="0"/>
            </a:br>
            <a:r>
              <a:rPr lang="en-US" sz="2000" dirty="0" smtClean="0">
                <a:solidFill>
                  <a:srgbClr val="3C58AD"/>
                </a:solidFill>
                <a:latin typeface="Arial" charset="0"/>
                <a:ea typeface="Arial" charset="0"/>
                <a:cs typeface="Arial" charset="0"/>
              </a:rPr>
              <a:t>a/DT </a:t>
            </a:r>
            <a:r>
              <a:rPr lang="en-US" sz="2000" dirty="0">
                <a:solidFill>
                  <a:srgbClr val="3C58AD"/>
                </a:solidFill>
                <a:latin typeface="Arial" charset="0"/>
                <a:ea typeface="Arial" charset="0"/>
                <a:cs typeface="Arial" charset="0"/>
              </a:rPr>
              <a:t>fox/NN is/VBZ running/VBG ./. </a:t>
            </a:r>
          </a:p>
          <a:p>
            <a:r>
              <a:rPr lang="en-US" sz="2000" dirty="0" smtClean="0">
                <a:latin typeface="Wingdings 2" charset="2"/>
                <a:ea typeface="Wingdings 2" charset="2"/>
                <a:cs typeface="Wingdings 2" charset="2"/>
              </a:rPr>
              <a:t>a</a:t>
            </a:r>
            <a:r>
              <a:rPr lang="en-US" sz="2000" dirty="0" smtClean="0">
                <a:solidFill>
                  <a:srgbClr val="D5570C"/>
                </a:solidFill>
              </a:rPr>
              <a:t>/DT</a:t>
            </a:r>
            <a:r>
              <a:rPr lang="en-US" sz="2000" dirty="0" smtClean="0"/>
              <a:t> </a:t>
            </a:r>
            <a:r>
              <a:rPr lang="en-US" sz="2000" dirty="0">
                <a:latin typeface="Wingdings 2" charset="2"/>
                <a:ea typeface="Wingdings 2" charset="2"/>
                <a:cs typeface="Wingdings 2" charset="2"/>
              </a:rPr>
              <a:t>boy</a:t>
            </a:r>
            <a:r>
              <a:rPr lang="en-US" sz="2000" dirty="0">
                <a:solidFill>
                  <a:srgbClr val="D5570C"/>
                </a:solidFill>
              </a:rPr>
              <a:t>/NN</a:t>
            </a:r>
            <a:r>
              <a:rPr lang="en-US" sz="2000" dirty="0"/>
              <a:t> </a:t>
            </a:r>
            <a:r>
              <a:rPr lang="en-US" sz="2000" dirty="0">
                <a:latin typeface="Wingdings 2" charset="2"/>
                <a:ea typeface="Wingdings 2" charset="2"/>
                <a:cs typeface="Wingdings 2" charset="2"/>
              </a:rPr>
              <a:t>is</a:t>
            </a:r>
            <a:r>
              <a:rPr lang="en-US" sz="2000" dirty="0">
                <a:solidFill>
                  <a:srgbClr val="D5570C"/>
                </a:solidFill>
              </a:rPr>
              <a:t>/VBZ</a:t>
            </a:r>
            <a:r>
              <a:rPr lang="en-US" sz="2000" dirty="0"/>
              <a:t> </a:t>
            </a:r>
            <a:r>
              <a:rPr lang="en-US" sz="2000" dirty="0">
                <a:latin typeface="Wingdings 2" charset="2"/>
                <a:ea typeface="Wingdings 2" charset="2"/>
                <a:cs typeface="Wingdings 2" charset="2"/>
              </a:rPr>
              <a:t>singing</a:t>
            </a:r>
            <a:r>
              <a:rPr lang="en-US" sz="2000" dirty="0">
                <a:solidFill>
                  <a:srgbClr val="D5570C"/>
                </a:solidFill>
              </a:rPr>
              <a:t>/VBG</a:t>
            </a:r>
            <a:r>
              <a:rPr lang="en-US" sz="2000" dirty="0">
                <a:solidFill>
                  <a:srgbClr val="3C58AD"/>
                </a:solidFill>
              </a:rPr>
              <a:t> </a:t>
            </a:r>
            <a:r>
              <a:rPr lang="en-US" sz="2000" dirty="0" smtClean="0">
                <a:latin typeface="Wingdings 2" charset="2"/>
                <a:ea typeface="Wingdings 2" charset="2"/>
                <a:cs typeface="Wingdings 2" charset="2"/>
              </a:rPr>
              <a:t>.</a:t>
            </a:r>
            <a:r>
              <a:rPr lang="en-US" sz="2000" dirty="0" smtClean="0"/>
              <a:t>/</a:t>
            </a:r>
            <a:r>
              <a:rPr lang="en-US" sz="2000" dirty="0" smtClean="0">
                <a:solidFill>
                  <a:srgbClr val="D5570C"/>
                </a:solidFill>
              </a:rPr>
              <a:t>.</a:t>
            </a:r>
            <a:r>
              <a:rPr lang="en-US" sz="2000" dirty="0" smtClean="0"/>
              <a:t/>
            </a:r>
            <a:br>
              <a:rPr lang="en-US" sz="2000" dirty="0" smtClean="0"/>
            </a:br>
            <a:r>
              <a:rPr lang="en-US" sz="2000" dirty="0" smtClean="0">
                <a:solidFill>
                  <a:srgbClr val="3C58AD"/>
                </a:solidFill>
                <a:latin typeface="Arial" charset="0"/>
                <a:ea typeface="Arial" charset="0"/>
                <a:cs typeface="Arial" charset="0"/>
              </a:rPr>
              <a:t>a/DT </a:t>
            </a:r>
            <a:r>
              <a:rPr lang="en-US" sz="2000" dirty="0">
                <a:solidFill>
                  <a:srgbClr val="3C58AD"/>
                </a:solidFill>
                <a:latin typeface="Arial" charset="0"/>
                <a:ea typeface="Arial" charset="0"/>
                <a:cs typeface="Arial" charset="0"/>
              </a:rPr>
              <a:t>boy/NN is/VBZ singing/VBG </a:t>
            </a:r>
            <a:r>
              <a:rPr lang="en-US" sz="2000" dirty="0" smtClean="0">
                <a:solidFill>
                  <a:srgbClr val="3C58AD"/>
                </a:solidFill>
                <a:latin typeface="Arial" charset="0"/>
                <a:ea typeface="Arial" charset="0"/>
                <a:cs typeface="Arial" charset="0"/>
              </a:rPr>
              <a:t>./.</a:t>
            </a:r>
          </a:p>
          <a:p>
            <a:r>
              <a:rPr lang="en-US" sz="2000" dirty="0" smtClean="0">
                <a:latin typeface="Wingdings 2" charset="2"/>
                <a:ea typeface="Wingdings 2" charset="2"/>
                <a:cs typeface="Wingdings 2" charset="2"/>
              </a:rPr>
              <a:t>a</a:t>
            </a:r>
            <a:r>
              <a:rPr lang="en-US" sz="2000" dirty="0" smtClean="0">
                <a:solidFill>
                  <a:srgbClr val="D5570C"/>
                </a:solidFill>
              </a:rPr>
              <a:t>/DT</a:t>
            </a:r>
            <a:r>
              <a:rPr lang="en-US" sz="2000" dirty="0" smtClean="0"/>
              <a:t> </a:t>
            </a:r>
            <a:r>
              <a:rPr lang="en-US" sz="2000" dirty="0">
                <a:latin typeface="Wingdings 2" charset="2"/>
                <a:ea typeface="Wingdings 2" charset="2"/>
                <a:cs typeface="Wingdings 2" charset="2"/>
              </a:rPr>
              <a:t>happy</a:t>
            </a:r>
            <a:r>
              <a:rPr lang="en-US" sz="2000" dirty="0">
                <a:solidFill>
                  <a:srgbClr val="D5570C"/>
                </a:solidFill>
              </a:rPr>
              <a:t>/JJ</a:t>
            </a:r>
            <a:r>
              <a:rPr lang="en-US" sz="2000" dirty="0">
                <a:solidFill>
                  <a:srgbClr val="3C58AD"/>
                </a:solidFill>
              </a:rPr>
              <a:t> </a:t>
            </a:r>
            <a:r>
              <a:rPr lang="en-US" sz="2000" dirty="0">
                <a:latin typeface="Wingdings 2" charset="2"/>
                <a:ea typeface="Wingdings 2" charset="2"/>
                <a:cs typeface="Wingdings 2" charset="2"/>
              </a:rPr>
              <a:t>bird</a:t>
            </a:r>
            <a:r>
              <a:rPr lang="en-US" sz="2000" dirty="0">
                <a:solidFill>
                  <a:srgbClr val="D5570C"/>
                </a:solidFill>
              </a:rPr>
              <a:t>/NN</a:t>
            </a:r>
            <a:r>
              <a:rPr lang="en-US" sz="2000" dirty="0">
                <a:solidFill>
                  <a:srgbClr val="3C58AD"/>
                </a:solidFill>
              </a:rPr>
              <a:t> </a:t>
            </a:r>
            <a:r>
              <a:rPr lang="en-US" sz="2000" dirty="0" smtClean="0"/>
              <a:t/>
            </a:r>
            <a:br>
              <a:rPr lang="en-US" sz="2000" dirty="0" smtClean="0"/>
            </a:br>
            <a:r>
              <a:rPr lang="en-US" sz="2000" dirty="0" smtClean="0">
                <a:solidFill>
                  <a:srgbClr val="3C58AD"/>
                </a:solidFill>
                <a:latin typeface="Arial" charset="0"/>
                <a:ea typeface="Arial" charset="0"/>
                <a:cs typeface="Arial" charset="0"/>
              </a:rPr>
              <a:t>a/DT </a:t>
            </a:r>
            <a:r>
              <a:rPr lang="en-US" sz="2000" dirty="0">
                <a:solidFill>
                  <a:srgbClr val="3C58AD"/>
                </a:solidFill>
                <a:latin typeface="Arial" charset="0"/>
                <a:ea typeface="Arial" charset="0"/>
                <a:cs typeface="Arial" charset="0"/>
              </a:rPr>
              <a:t>happy/JJ bird/NN</a:t>
            </a:r>
          </a:p>
          <a:p>
            <a:r>
              <a:rPr lang="en-US" sz="2000" dirty="0" smtClean="0">
                <a:latin typeface="Wingdings 2" charset="2"/>
                <a:ea typeface="Wingdings 2" charset="2"/>
                <a:cs typeface="Wingdings 2" charset="2"/>
              </a:rPr>
              <a:t>a happy </a:t>
            </a:r>
            <a:r>
              <a:rPr lang="en-US" sz="2000" dirty="0">
                <a:latin typeface="Wingdings 2" charset="2"/>
                <a:ea typeface="Wingdings 2" charset="2"/>
                <a:cs typeface="Wingdings 2" charset="2"/>
              </a:rPr>
              <a:t>cat was singing </a:t>
            </a:r>
            <a:r>
              <a:rPr lang="en-US" sz="2000" dirty="0" smtClean="0">
                <a:latin typeface="Wingdings 2" charset="2"/>
                <a:ea typeface="Wingdings 2" charset="2"/>
                <a:cs typeface="Wingdings 2" charset="2"/>
              </a:rPr>
              <a:t>.</a:t>
            </a:r>
            <a:br>
              <a:rPr lang="en-US" sz="2000" dirty="0" smtClean="0">
                <a:latin typeface="Wingdings 2" charset="2"/>
                <a:ea typeface="Wingdings 2" charset="2"/>
                <a:cs typeface="Wingdings 2" charset="2"/>
              </a:rPr>
            </a:br>
            <a:r>
              <a:rPr lang="en-US" sz="2000" dirty="0" smtClean="0">
                <a:latin typeface="Arial" charset="0"/>
                <a:ea typeface="Arial" charset="0"/>
                <a:cs typeface="Arial" charset="0"/>
              </a:rPr>
              <a:t>a </a:t>
            </a:r>
            <a:r>
              <a:rPr lang="en-US" sz="2000" dirty="0">
                <a:latin typeface="Arial" charset="0"/>
                <a:ea typeface="Arial" charset="0"/>
                <a:cs typeface="Arial" charset="0"/>
              </a:rPr>
              <a:t>happy cat was singing . </a:t>
            </a:r>
          </a:p>
          <a:p>
            <a:endParaRPr lang="en-US" sz="2000" dirty="0"/>
          </a:p>
          <a:p>
            <a:endParaRPr lang="en-US" sz="2000" dirty="0"/>
          </a:p>
        </p:txBody>
      </p:sp>
      <p:sp>
        <p:nvSpPr>
          <p:cNvPr id="4" name="Footer Placeholder 3"/>
          <p:cNvSpPr>
            <a:spLocks noGrp="1"/>
          </p:cNvSpPr>
          <p:nvPr>
            <p:ph type="ftr" sz="quarter" idx="11"/>
          </p:nvPr>
        </p:nvSpPr>
        <p:spPr/>
        <p:txBody>
          <a:bodyPr/>
          <a:lstStyle/>
          <a:p>
            <a:r>
              <a:rPr lang="en-US" smtClean="0"/>
              <a:t>ML in NLP</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12</a:t>
            </a:fld>
            <a:endParaRPr lang="en-US" dirty="0"/>
          </a:p>
        </p:txBody>
      </p:sp>
    </p:spTree>
    <p:extLst>
      <p:ext uri="{BB962C8B-B14F-4D97-AF65-F5344CB8AC3E}">
        <p14:creationId xmlns:p14="http://schemas.microsoft.com/office/powerpoint/2010/main" val="1568444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predict the tags?</a:t>
            </a:r>
            <a:endParaRPr lang="en-US" dirty="0"/>
          </a:p>
        </p:txBody>
      </p:sp>
      <p:sp>
        <p:nvSpPr>
          <p:cNvPr id="3" name="Content Placeholder 2"/>
          <p:cNvSpPr>
            <a:spLocks noGrp="1"/>
          </p:cNvSpPr>
          <p:nvPr>
            <p:ph idx="1"/>
          </p:nvPr>
        </p:nvSpPr>
        <p:spPr/>
        <p:txBody>
          <a:bodyPr>
            <a:normAutofit/>
          </a:bodyPr>
          <a:lstStyle/>
          <a:p>
            <a:r>
              <a:rPr lang="en-US" dirty="0" smtClean="0">
                <a:latin typeface="Arial" charset="0"/>
                <a:ea typeface="Arial" charset="0"/>
                <a:cs typeface="Arial" charset="0"/>
              </a:rPr>
              <a:t>Two types of information are useful</a:t>
            </a:r>
            <a:endParaRPr lang="en-US" dirty="0">
              <a:latin typeface="Arial" charset="0"/>
              <a:ea typeface="Arial" charset="0"/>
              <a:cs typeface="Arial" charset="0"/>
            </a:endParaRPr>
          </a:p>
          <a:p>
            <a:pPr lvl="1"/>
            <a:r>
              <a:rPr lang="en-US" dirty="0" smtClean="0">
                <a:latin typeface="Arial" charset="0"/>
                <a:ea typeface="Arial" charset="0"/>
                <a:cs typeface="Arial" charset="0"/>
              </a:rPr>
              <a:t>Relations between </a:t>
            </a:r>
            <a:r>
              <a:rPr lang="en-US" dirty="0" smtClean="0">
                <a:solidFill>
                  <a:srgbClr val="3C58AD"/>
                </a:solidFill>
                <a:latin typeface="Arial" charset="0"/>
                <a:ea typeface="Arial" charset="0"/>
                <a:cs typeface="Arial" charset="0"/>
              </a:rPr>
              <a:t>words</a:t>
            </a:r>
            <a:r>
              <a:rPr lang="en-US" dirty="0" smtClean="0">
                <a:latin typeface="Arial" charset="0"/>
                <a:ea typeface="Arial" charset="0"/>
                <a:cs typeface="Arial" charset="0"/>
              </a:rPr>
              <a:t> and </a:t>
            </a:r>
            <a:r>
              <a:rPr lang="en-US" dirty="0" smtClean="0">
                <a:solidFill>
                  <a:srgbClr val="3C58AD"/>
                </a:solidFill>
                <a:latin typeface="Arial" charset="0"/>
                <a:ea typeface="Arial" charset="0"/>
                <a:cs typeface="Arial" charset="0"/>
              </a:rPr>
              <a:t>tags</a:t>
            </a:r>
          </a:p>
          <a:p>
            <a:pPr lvl="1"/>
            <a:r>
              <a:rPr lang="en-US" dirty="0" smtClean="0">
                <a:latin typeface="Arial" charset="0"/>
                <a:ea typeface="Arial" charset="0"/>
                <a:cs typeface="Arial" charset="0"/>
              </a:rPr>
              <a:t>Relations between </a:t>
            </a:r>
            <a:r>
              <a:rPr lang="en-US" dirty="0" smtClean="0">
                <a:solidFill>
                  <a:srgbClr val="3C58AD"/>
                </a:solidFill>
                <a:latin typeface="Arial" charset="0"/>
                <a:ea typeface="Arial" charset="0"/>
                <a:cs typeface="Arial" charset="0"/>
              </a:rPr>
              <a:t>tags</a:t>
            </a:r>
            <a:r>
              <a:rPr lang="en-US" dirty="0" smtClean="0">
                <a:latin typeface="Arial" charset="0"/>
                <a:ea typeface="Arial" charset="0"/>
                <a:cs typeface="Arial" charset="0"/>
              </a:rPr>
              <a:t> and </a:t>
            </a:r>
            <a:r>
              <a:rPr lang="en-US" dirty="0" smtClean="0">
                <a:solidFill>
                  <a:srgbClr val="3C58AD"/>
                </a:solidFill>
                <a:latin typeface="Arial" charset="0"/>
                <a:ea typeface="Arial" charset="0"/>
                <a:cs typeface="Arial" charset="0"/>
              </a:rPr>
              <a:t>tags</a:t>
            </a:r>
            <a:endParaRPr lang="en-US" dirty="0">
              <a:solidFill>
                <a:srgbClr val="3C58AD"/>
              </a:solidFill>
              <a:latin typeface="Arial" charset="0"/>
              <a:ea typeface="Arial" charset="0"/>
              <a:cs typeface="Arial" charset="0"/>
            </a:endParaRPr>
          </a:p>
          <a:p>
            <a:pPr lvl="2"/>
            <a:r>
              <a:rPr lang="en-US" dirty="0" smtClean="0">
                <a:solidFill>
                  <a:srgbClr val="3C58AD"/>
                </a:solidFill>
                <a:latin typeface="Arial" charset="0"/>
                <a:ea typeface="Arial" charset="0"/>
                <a:cs typeface="Arial" charset="0"/>
              </a:rPr>
              <a:t>DT NN, DT JJ NN</a:t>
            </a:r>
            <a:r>
              <a:rPr lang="is-IS" dirty="0" smtClean="0">
                <a:solidFill>
                  <a:srgbClr val="3C58AD"/>
                </a:solidFill>
                <a:latin typeface="Arial" charset="0"/>
                <a:ea typeface="Arial" charset="0"/>
                <a:cs typeface="Arial" charset="0"/>
              </a:rPr>
              <a:t>…</a:t>
            </a:r>
          </a:p>
          <a:p>
            <a:pPr lvl="2"/>
            <a:r>
              <a:rPr lang="en-US" dirty="0">
                <a:solidFill>
                  <a:srgbClr val="3C58AD"/>
                </a:solidFill>
              </a:rPr>
              <a:t>Fed</a:t>
            </a:r>
            <a:r>
              <a:rPr lang="en-US" dirty="0"/>
              <a:t> in “The </a:t>
            </a:r>
            <a:r>
              <a:rPr lang="en-US" dirty="0">
                <a:solidFill>
                  <a:srgbClr val="3C58AD"/>
                </a:solidFill>
              </a:rPr>
              <a:t>Fed</a:t>
            </a:r>
            <a:r>
              <a:rPr lang="en-US" dirty="0"/>
              <a:t>” is a </a:t>
            </a:r>
            <a:r>
              <a:rPr lang="en-US" dirty="0">
                <a:solidFill>
                  <a:srgbClr val="3C58AD"/>
                </a:solidFill>
              </a:rPr>
              <a:t>Noun</a:t>
            </a:r>
            <a:r>
              <a:rPr lang="en-US" dirty="0"/>
              <a:t> because it follows a </a:t>
            </a:r>
            <a:r>
              <a:rPr lang="en-US" dirty="0" smtClean="0">
                <a:solidFill>
                  <a:srgbClr val="3C58AD"/>
                </a:solidFill>
              </a:rPr>
              <a:t>Determiner</a:t>
            </a:r>
          </a:p>
          <a:p>
            <a:endParaRPr lang="en-US" dirty="0" smtClean="0">
              <a:solidFill>
                <a:srgbClr val="3C58AD"/>
              </a:solidFill>
              <a:latin typeface="Arial" charset="0"/>
              <a:ea typeface="Arial" charset="0"/>
              <a:cs typeface="Arial" charset="0"/>
            </a:endParaRPr>
          </a:p>
        </p:txBody>
      </p:sp>
      <p:sp>
        <p:nvSpPr>
          <p:cNvPr id="4" name="Footer Placeholder 3"/>
          <p:cNvSpPr>
            <a:spLocks noGrp="1"/>
          </p:cNvSpPr>
          <p:nvPr>
            <p:ph type="ftr" sz="quarter" idx="11"/>
          </p:nvPr>
        </p:nvSpPr>
        <p:spPr/>
        <p:txBody>
          <a:bodyPr/>
          <a:lstStyle/>
          <a:p>
            <a:r>
              <a:rPr lang="en-US" smtClean="0"/>
              <a:t>ML in NLP</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13</a:t>
            </a:fld>
            <a:endParaRPr lang="en-US" dirty="0"/>
          </a:p>
        </p:txBody>
      </p:sp>
    </p:spTree>
    <p:extLst>
      <p:ext uri="{BB962C8B-B14F-4D97-AF65-F5344CB8AC3E}">
        <p14:creationId xmlns:p14="http://schemas.microsoft.com/office/powerpoint/2010/main" val="48099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a:t>
            </a:r>
            <a:r>
              <a:rPr lang="en-US" dirty="0"/>
              <a:t>optimization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 xmlns:m="http://schemas.openxmlformats.org/officeDocument/2006/math">
                    <m:acc>
                      <m:accPr>
                        <m:chr m:val="̂"/>
                        <m:ctrlPr>
                          <a:rPr lang="en-US" b="0" i="1" smtClean="0">
                            <a:latin typeface="Cambria Math"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func>
                      <m:funcPr>
                        <m:ctrlPr>
                          <a:rPr lang="en-US" b="0" i="1" smtClean="0">
                            <a:latin typeface="Cambria Math" charset="0"/>
                          </a:rPr>
                        </m:ctrlPr>
                      </m:funcPr>
                      <m:fName>
                        <m:sSub>
                          <m:sSubPr>
                            <m:ctrlPr>
                              <a:rPr lang="en-US" b="0" i="1" smtClean="0">
                                <a:latin typeface="Cambria Math" charset="0"/>
                              </a:rPr>
                            </m:ctrlPr>
                          </m:sSubPr>
                          <m:e>
                            <m:r>
                              <m:rPr>
                                <m:sty m:val="p"/>
                              </m:rPr>
                              <a:rPr lang="en-US" b="0" i="0" smtClean="0">
                                <a:latin typeface="Cambria Math" panose="02040503050406030204" pitchFamily="18" charset="0"/>
                              </a:rPr>
                              <m:t>argmax</m:t>
                            </m:r>
                          </m:e>
                          <m:sub>
                            <m:r>
                              <a:rPr lang="en-US" b="1" i="1" smtClean="0">
                                <a:latin typeface="Cambria Math" panose="02040503050406030204" pitchFamily="18" charset="0"/>
                              </a:rPr>
                              <m:t>𝒚</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𝒴</m:t>
                            </m:r>
                          </m:sub>
                        </m:sSub>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a14:m>
                <a:r>
                  <a:rPr lang="en-US" dirty="0" smtClean="0"/>
                  <a:t> </a:t>
                </a:r>
              </a:p>
              <a:p>
                <a:pPr marL="0" indent="0">
                  <a:buNone/>
                </a:pPr>
                <a:endParaRPr lang="en-US" dirty="0"/>
              </a:p>
              <a:p>
                <a:pPr marL="0" indent="0">
                  <a:buNone/>
                </a:pPr>
                <a:endParaRPr lang="en-US" dirty="0" smtClean="0"/>
              </a:p>
              <a:p>
                <a:pPr marL="0" indent="0">
                  <a:buNone/>
                </a:pPr>
                <a:endParaRPr lang="en-US" dirty="0" smtClean="0"/>
              </a:p>
              <a:p>
                <a:r>
                  <a:rPr lang="en-US" dirty="0" smtClean="0">
                    <a:solidFill>
                      <a:srgbClr val="3C58AD"/>
                    </a:solidFill>
                  </a:rPr>
                  <a:t>Inference/Test:</a:t>
                </a:r>
                <a:r>
                  <a:rPr lang="en-US" dirty="0" smtClean="0"/>
                  <a:t> given </a:t>
                </a:r>
                <a14:m>
                  <m:oMath xmlns:m="http://schemas.openxmlformats.org/officeDocument/2006/math">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𝒙</m:t>
                    </m:r>
                  </m:oMath>
                </a14:m>
                <a:r>
                  <a:rPr lang="en-US" dirty="0" smtClean="0"/>
                  <a:t>, solve </a:t>
                </a:r>
                <a14:m>
                  <m:oMath xmlns:m="http://schemas.openxmlformats.org/officeDocument/2006/math">
                    <m:r>
                      <m:rPr>
                        <m:sty m:val="p"/>
                      </m:rPr>
                      <a:rPr lang="en-US">
                        <a:latin typeface="Cambria Math" panose="02040503050406030204" pitchFamily="18" charset="0"/>
                      </a:rPr>
                      <m:t>argmax</m:t>
                    </m:r>
                  </m:oMath>
                </a14:m>
                <a:endParaRPr lang="en-US" dirty="0" smtClean="0"/>
              </a:p>
              <a:p>
                <a:r>
                  <a:rPr lang="en-US" dirty="0" smtClean="0">
                    <a:solidFill>
                      <a:srgbClr val="3C58AD"/>
                    </a:solidFill>
                  </a:rPr>
                  <a:t>Learning/Training: </a:t>
                </a:r>
                <a:r>
                  <a:rPr lang="en-US" dirty="0" smtClean="0"/>
                  <a:t>find a good </a:t>
                </a:r>
                <a14:m>
                  <m:oMath xmlns:m="http://schemas.openxmlformats.org/officeDocument/2006/math">
                    <m:r>
                      <a:rPr lang="en-US" b="1" i="1">
                        <a:latin typeface="Cambria Math" panose="02040503050406030204" pitchFamily="18" charset="0"/>
                      </a:rPr>
                      <m:t>𝒘</m:t>
                    </m:r>
                  </m:oMath>
                </a14:m>
                <a:endParaRPr lang="en-US" b="1" dirty="0" smtClean="0"/>
              </a:p>
              <a:p>
                <a:endParaRPr lang="en-US" b="1"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4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14</a:t>
            </a:fld>
            <a:endParaRPr lang="en-US"/>
          </a:p>
        </p:txBody>
      </p:sp>
      <p:sp>
        <p:nvSpPr>
          <p:cNvPr id="9" name="Line Callout 3 8"/>
          <p:cNvSpPr/>
          <p:nvPr/>
        </p:nvSpPr>
        <p:spPr>
          <a:xfrm>
            <a:off x="4494499" y="1480085"/>
            <a:ext cx="240223" cy="302217"/>
          </a:xfrm>
          <a:prstGeom prst="borderCallout3">
            <a:avLst>
              <a:gd name="adj1" fmla="val 93109"/>
              <a:gd name="adj2" fmla="val 88441"/>
              <a:gd name="adj3" fmla="val 246955"/>
              <a:gd name="adj4" fmla="val 205914"/>
              <a:gd name="adj5" fmla="val 346154"/>
              <a:gd name="adj6" fmla="val 276882"/>
              <a:gd name="adj7" fmla="val 346297"/>
              <a:gd name="adj8" fmla="val 481991"/>
            </a:avLst>
          </a:prstGeom>
          <a:noFill/>
          <a:ln w="28575">
            <a:solidFill>
              <a:srgbClr val="D5570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25876" y="2285998"/>
            <a:ext cx="85311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nput</a:t>
            </a:r>
            <a:endParaRPr lang="en-US" sz="2400" dirty="0">
              <a:latin typeface="Arial" panose="020B0604020202020204" pitchFamily="34" charset="0"/>
              <a:cs typeface="Arial" panose="020B0604020202020204" pitchFamily="34" charset="0"/>
            </a:endParaRPr>
          </a:p>
        </p:txBody>
      </p:sp>
      <p:sp>
        <p:nvSpPr>
          <p:cNvPr id="11" name="Line Callout 3 10"/>
          <p:cNvSpPr/>
          <p:nvPr/>
        </p:nvSpPr>
        <p:spPr>
          <a:xfrm>
            <a:off x="2973083" y="1570491"/>
            <a:ext cx="240223" cy="302217"/>
          </a:xfrm>
          <a:prstGeom prst="borderCallout3">
            <a:avLst>
              <a:gd name="adj1" fmla="val 93109"/>
              <a:gd name="adj2" fmla="val 88441"/>
              <a:gd name="adj3" fmla="val 246955"/>
              <a:gd name="adj4" fmla="val 205914"/>
              <a:gd name="adj5" fmla="val 715385"/>
              <a:gd name="adj6" fmla="val 557527"/>
              <a:gd name="adj7" fmla="val 712964"/>
              <a:gd name="adj8" fmla="val 759411"/>
            </a:avLst>
          </a:prstGeom>
          <a:noFill/>
          <a:ln w="28575">
            <a:solidFill>
              <a:srgbClr val="D5570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10773" y="3454646"/>
            <a:ext cx="1947969"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utput space</a:t>
            </a:r>
            <a:endParaRPr lang="en-US" sz="2400" dirty="0">
              <a:latin typeface="Arial" panose="020B0604020202020204" pitchFamily="34" charset="0"/>
              <a:cs typeface="Arial" panose="020B0604020202020204" pitchFamily="34" charset="0"/>
            </a:endParaRPr>
          </a:p>
        </p:txBody>
      </p:sp>
      <p:sp>
        <p:nvSpPr>
          <p:cNvPr id="13" name="Line Callout 3 12"/>
          <p:cNvSpPr/>
          <p:nvPr/>
        </p:nvSpPr>
        <p:spPr>
          <a:xfrm>
            <a:off x="4050214" y="1472336"/>
            <a:ext cx="310090" cy="302217"/>
          </a:xfrm>
          <a:prstGeom prst="borderCallout3">
            <a:avLst>
              <a:gd name="adj1" fmla="val 93109"/>
              <a:gd name="adj2" fmla="val 88441"/>
              <a:gd name="adj3" fmla="val 264904"/>
              <a:gd name="adj4" fmla="val 185922"/>
              <a:gd name="adj5" fmla="val 548718"/>
              <a:gd name="adj6" fmla="val 361848"/>
              <a:gd name="adj7" fmla="val 548861"/>
              <a:gd name="adj8" fmla="val 511979"/>
            </a:avLst>
          </a:prstGeom>
          <a:noFill/>
          <a:ln w="28575">
            <a:solidFill>
              <a:srgbClr val="D5570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25876" y="2870322"/>
            <a:ext cx="275267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model parameters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22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with structured output</a:t>
            </a:r>
          </a:p>
        </p:txBody>
      </p:sp>
      <p:sp>
        <p:nvSpPr>
          <p:cNvPr id="3" name="Content Placeholder 2"/>
          <p:cNvSpPr>
            <a:spLocks noGrp="1"/>
          </p:cNvSpPr>
          <p:nvPr>
            <p:ph idx="1"/>
          </p:nvPr>
        </p:nvSpPr>
        <p:spPr/>
        <p:txBody>
          <a:bodyPr/>
          <a:lstStyle/>
          <a:p>
            <a:r>
              <a:rPr lang="en-US" sz="2800" dirty="0"/>
              <a:t>We cannot train a separate weight vector for each possible inference </a:t>
            </a:r>
            <a:r>
              <a:rPr lang="en-US" sz="2800" dirty="0" smtClean="0"/>
              <a:t>outcome (why?)</a:t>
            </a:r>
          </a:p>
          <a:p>
            <a:pPr lvl="1"/>
            <a:r>
              <a:rPr lang="en-US" dirty="0" smtClean="0"/>
              <a:t>For multi-class we train one weight vector for each class</a:t>
            </a:r>
          </a:p>
          <a:p>
            <a:r>
              <a:rPr lang="en-US" dirty="0"/>
              <a:t>We cannot enumerate all possible structures for </a:t>
            </a:r>
            <a:r>
              <a:rPr lang="en-US" dirty="0" smtClean="0"/>
              <a:t>inference</a:t>
            </a:r>
          </a:p>
          <a:p>
            <a:pPr lvl="1"/>
            <a:r>
              <a:rPr lang="en-US" dirty="0"/>
              <a:t>Inference for multiclass was easy</a:t>
            </a:r>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15</a:t>
            </a:fld>
            <a:endParaRPr lang="en-US"/>
          </a:p>
        </p:txBody>
      </p:sp>
    </p:spTree>
    <p:extLst>
      <p:ext uri="{BB962C8B-B14F-4D97-AF65-F5344CB8AC3E}">
        <p14:creationId xmlns:p14="http://schemas.microsoft.com/office/powerpoint/2010/main" val="14035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 with combinatorial output</a:t>
            </a:r>
            <a:endParaRPr lang="en-US" dirty="0"/>
          </a:p>
        </p:txBody>
      </p:sp>
      <p:sp>
        <p:nvSpPr>
          <p:cNvPr id="3" name="Content Placeholder 2"/>
          <p:cNvSpPr>
            <a:spLocks noGrp="1"/>
          </p:cNvSpPr>
          <p:nvPr>
            <p:ph idx="1"/>
          </p:nvPr>
        </p:nvSpPr>
        <p:spPr/>
        <p:txBody>
          <a:bodyPr>
            <a:normAutofit/>
          </a:bodyPr>
          <a:lstStyle/>
          <a:p>
            <a:r>
              <a:rPr lang="en-US" sz="2600" dirty="0" smtClean="0"/>
              <a:t>Decompose </a:t>
            </a:r>
            <a:r>
              <a:rPr lang="en-US" sz="2600" dirty="0"/>
              <a:t>the output into </a:t>
            </a:r>
            <a:r>
              <a:rPr lang="en-US" sz="2600" dirty="0">
                <a:solidFill>
                  <a:srgbClr val="3C58AD"/>
                </a:solidFill>
              </a:rPr>
              <a:t>parts</a:t>
            </a:r>
            <a:r>
              <a:rPr lang="en-US" sz="2600" dirty="0"/>
              <a:t> that are </a:t>
            </a:r>
            <a:r>
              <a:rPr lang="en-US" sz="2600" dirty="0" smtClean="0"/>
              <a:t>labeled</a:t>
            </a:r>
          </a:p>
          <a:p>
            <a:r>
              <a:rPr lang="en-US" sz="2800" dirty="0"/>
              <a:t>Define </a:t>
            </a:r>
            <a:r>
              <a:rPr lang="en-US" sz="2800" dirty="0" smtClean="0"/>
              <a:t>a </a:t>
            </a:r>
            <a:r>
              <a:rPr lang="en-US" sz="2800" dirty="0" smtClean="0">
                <a:solidFill>
                  <a:srgbClr val="3C58AD"/>
                </a:solidFill>
              </a:rPr>
              <a:t>graph</a:t>
            </a:r>
            <a:r>
              <a:rPr lang="en-US" sz="2800" dirty="0" smtClean="0"/>
              <a:t> to represent</a:t>
            </a:r>
          </a:p>
          <a:p>
            <a:pPr lvl="1"/>
            <a:r>
              <a:rPr lang="en-US" sz="2200" dirty="0" smtClean="0"/>
              <a:t>how </a:t>
            </a:r>
            <a:r>
              <a:rPr lang="en-US" sz="2200" dirty="0"/>
              <a:t>the parts </a:t>
            </a:r>
            <a:r>
              <a:rPr lang="en-US" sz="2200" dirty="0">
                <a:solidFill>
                  <a:srgbClr val="3C58AD"/>
                </a:solidFill>
              </a:rPr>
              <a:t>interact</a:t>
            </a:r>
            <a:r>
              <a:rPr lang="en-US" sz="2200" dirty="0"/>
              <a:t> with each other </a:t>
            </a:r>
            <a:endParaRPr lang="en-US" sz="2200" dirty="0" smtClean="0"/>
          </a:p>
          <a:p>
            <a:pPr lvl="1"/>
            <a:r>
              <a:rPr lang="en-US" sz="2200" dirty="0"/>
              <a:t>T</a:t>
            </a:r>
            <a:r>
              <a:rPr lang="en-US" sz="2200" dirty="0" smtClean="0"/>
              <a:t>hese </a:t>
            </a:r>
            <a:r>
              <a:rPr lang="en-US" sz="2200" dirty="0"/>
              <a:t>labeled interacting parts are </a:t>
            </a:r>
            <a:r>
              <a:rPr lang="en-US" sz="2200" dirty="0" smtClean="0">
                <a:solidFill>
                  <a:srgbClr val="3C58AD"/>
                </a:solidFill>
              </a:rPr>
              <a:t>scored; t</a:t>
            </a:r>
            <a:r>
              <a:rPr lang="en-US" sz="2200" dirty="0" smtClean="0"/>
              <a:t>he </a:t>
            </a:r>
            <a:r>
              <a:rPr lang="en-US" sz="2200" dirty="0"/>
              <a:t>total score for the graph is the sum of scores of each part</a:t>
            </a:r>
            <a:r>
              <a:rPr lang="en-US" sz="2200" dirty="0" smtClean="0">
                <a:solidFill>
                  <a:srgbClr val="3C58AD"/>
                </a:solidFill>
              </a:rPr>
              <a:t> </a:t>
            </a:r>
          </a:p>
          <a:p>
            <a:pPr lvl="1"/>
            <a:r>
              <a:rPr lang="en-US" sz="2200" dirty="0" smtClean="0"/>
              <a:t>an </a:t>
            </a:r>
            <a:r>
              <a:rPr lang="en-US" sz="2200" dirty="0">
                <a:solidFill>
                  <a:srgbClr val="3C58AD"/>
                </a:solidFill>
              </a:rPr>
              <a:t>inference algorithm </a:t>
            </a:r>
            <a:r>
              <a:rPr lang="en-US" sz="2200" dirty="0"/>
              <a:t>to assign labels to all the parts</a:t>
            </a:r>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16</a:t>
            </a:fld>
            <a:endParaRPr lang="en-US"/>
          </a:p>
        </p:txBody>
      </p:sp>
      <p:pic>
        <p:nvPicPr>
          <p:cNvPr id="6" name="Picture 5"/>
          <p:cNvPicPr>
            <a:picLocks noChangeAspect="1"/>
          </p:cNvPicPr>
          <p:nvPr/>
        </p:nvPicPr>
        <p:blipFill>
          <a:blip r:embed="rId2"/>
          <a:stretch>
            <a:fillRect/>
          </a:stretch>
        </p:blipFill>
        <p:spPr>
          <a:xfrm>
            <a:off x="2148240" y="3941805"/>
            <a:ext cx="5338410" cy="2414546"/>
          </a:xfrm>
          <a:prstGeom prst="rect">
            <a:avLst/>
          </a:prstGeom>
        </p:spPr>
      </p:pic>
    </p:spTree>
    <p:extLst>
      <p:ext uri="{BB962C8B-B14F-4D97-AF65-F5344CB8AC3E}">
        <p14:creationId xmlns:p14="http://schemas.microsoft.com/office/powerpoint/2010/main" val="1075324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history-based model</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Each token is dependent on all the tokens that came before it</a:t>
            </a:r>
          </a:p>
          <a:p>
            <a:pPr lvl="1"/>
            <a:r>
              <a:rPr lang="en-US" dirty="0" smtClean="0"/>
              <a:t>Simple conditioning</a:t>
            </a:r>
          </a:p>
          <a:p>
            <a:pPr lvl="1"/>
            <a:r>
              <a:rPr lang="en-US" dirty="0" smtClean="0"/>
              <a:t>Each P(x</a:t>
            </a:r>
            <a:r>
              <a:rPr lang="en-US" baseline="-25000" dirty="0" smtClean="0"/>
              <a:t>i</a:t>
            </a:r>
            <a:r>
              <a:rPr lang="en-US" dirty="0" smtClean="0"/>
              <a:t> | …) is a multinomial probability distribution over the tokens</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17</a:t>
            </a:fld>
            <a:endParaRPr lang="en-US"/>
          </a:p>
        </p:txBody>
      </p:sp>
      <p:pic>
        <p:nvPicPr>
          <p:cNvPr id="8" name="Picture 7" descr="Screen Region 2014-09-15 at 19.30.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547" y="1217775"/>
            <a:ext cx="5143500" cy="808857"/>
          </a:xfrm>
          <a:prstGeom prst="rect">
            <a:avLst/>
          </a:prstGeom>
        </p:spPr>
      </p:pic>
      <p:pic>
        <p:nvPicPr>
          <p:cNvPr id="5" name="Picture 4" descr="dic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4544" y="5022170"/>
            <a:ext cx="2073672" cy="1516743"/>
          </a:xfrm>
          <a:prstGeom prst="rect">
            <a:avLst/>
          </a:prstGeom>
        </p:spPr>
      </p:pic>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79094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Region 2014-09-15 at 21.57.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1" y="2328240"/>
            <a:ext cx="5270500" cy="3114617"/>
          </a:xfrm>
          <a:prstGeom prst="rect">
            <a:avLst/>
          </a:prstGeom>
        </p:spPr>
      </p:pic>
      <p:sp>
        <p:nvSpPr>
          <p:cNvPr id="2" name="Title 1"/>
          <p:cNvSpPr>
            <a:spLocks noGrp="1"/>
          </p:cNvSpPr>
          <p:nvPr>
            <p:ph type="title"/>
          </p:nvPr>
        </p:nvSpPr>
        <p:spPr/>
        <p:txBody>
          <a:bodyPr/>
          <a:lstStyle/>
          <a:p>
            <a:r>
              <a:rPr lang="en-US" dirty="0" smtClean="0"/>
              <a:t>Example: A Language model </a:t>
            </a:r>
            <a:endParaRPr lang="en-US" dirty="0"/>
          </a:p>
        </p:txBody>
      </p:sp>
      <p:sp>
        <p:nvSpPr>
          <p:cNvPr id="3" name="Content Placeholder 2"/>
          <p:cNvSpPr>
            <a:spLocks noGrp="1"/>
          </p:cNvSpPr>
          <p:nvPr>
            <p:ph idx="1"/>
          </p:nvPr>
        </p:nvSpPr>
        <p:spPr/>
        <p:txBody>
          <a:bodyPr/>
          <a:lstStyle/>
          <a:p>
            <a:pPr marL="0" indent="0" algn="ctr">
              <a:buNone/>
            </a:pPr>
            <a:r>
              <a:rPr lang="en-US" dirty="0" smtClean="0"/>
              <a:t>It was a bright cold day in April.</a:t>
            </a:r>
          </a:p>
          <a:p>
            <a:pPr marL="0" indent="0" algn="ctr">
              <a:buNone/>
            </a:pP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18</a:t>
            </a:fld>
            <a:endParaRPr lang="en-US"/>
          </a:p>
        </p:txBody>
      </p:sp>
      <p:grpSp>
        <p:nvGrpSpPr>
          <p:cNvPr id="29" name="Group 28"/>
          <p:cNvGrpSpPr/>
          <p:nvPr/>
        </p:nvGrpSpPr>
        <p:grpSpPr>
          <a:xfrm>
            <a:off x="2903156" y="2788675"/>
            <a:ext cx="5545815" cy="369332"/>
            <a:chOff x="-3862144" y="2954039"/>
            <a:chExt cx="6593578" cy="369332"/>
          </a:xfrm>
        </p:grpSpPr>
        <p:sp>
          <p:nvSpPr>
            <p:cNvPr id="6" name="TextBox 5"/>
            <p:cNvSpPr txBox="1"/>
            <p:nvPr/>
          </p:nvSpPr>
          <p:spPr>
            <a:xfrm>
              <a:off x="-1252950" y="2954039"/>
              <a:ext cx="3984384" cy="369332"/>
            </a:xfrm>
            <a:prstGeom prst="rect">
              <a:avLst/>
            </a:prstGeom>
            <a:noFill/>
          </p:spPr>
          <p:txBody>
            <a:bodyPr wrap="none" rtlCol="0">
              <a:spAutoFit/>
            </a:bodyPr>
            <a:lstStyle/>
            <a:p>
              <a:r>
                <a:rPr lang="en-US" dirty="0" smtClean="0"/>
                <a:t>Probability of a word starting a sentence</a:t>
              </a:r>
              <a:endParaRPr lang="en-US" dirty="0"/>
            </a:p>
          </p:txBody>
        </p:sp>
        <p:cxnSp>
          <p:nvCxnSpPr>
            <p:cNvPr id="11" name="Straight Arrow Connector 10"/>
            <p:cNvCxnSpPr>
              <a:stCxn id="6" idx="1"/>
            </p:cNvCxnSpPr>
            <p:nvPr/>
          </p:nvCxnSpPr>
          <p:spPr>
            <a:xfrm flipH="1" flipV="1">
              <a:off x="-3862144" y="3131242"/>
              <a:ext cx="2609194" cy="7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3173914" y="3247893"/>
            <a:ext cx="5368316" cy="369332"/>
            <a:chOff x="-1758784" y="3547249"/>
            <a:chExt cx="5368316" cy="369332"/>
          </a:xfrm>
        </p:grpSpPr>
        <p:sp>
          <p:nvSpPr>
            <p:cNvPr id="7" name="TextBox 6"/>
            <p:cNvSpPr txBox="1"/>
            <p:nvPr/>
          </p:nvSpPr>
          <p:spPr>
            <a:xfrm>
              <a:off x="165034" y="3547249"/>
              <a:ext cx="3444498" cy="369332"/>
            </a:xfrm>
            <a:prstGeom prst="rect">
              <a:avLst/>
            </a:prstGeom>
            <a:noFill/>
          </p:spPr>
          <p:txBody>
            <a:bodyPr wrap="none" rtlCol="0">
              <a:spAutoFit/>
            </a:bodyPr>
            <a:lstStyle/>
            <a:p>
              <a:r>
                <a:rPr lang="en-US" dirty="0" smtClean="0"/>
                <a:t>Probability of a word following “It”</a:t>
              </a:r>
              <a:endParaRPr lang="en-US" dirty="0"/>
            </a:p>
          </p:txBody>
        </p:sp>
        <p:cxnSp>
          <p:nvCxnSpPr>
            <p:cNvPr id="12" name="Straight Arrow Connector 11"/>
            <p:cNvCxnSpPr>
              <a:stCxn id="7" idx="1"/>
            </p:cNvCxnSpPr>
            <p:nvPr/>
          </p:nvCxnSpPr>
          <p:spPr>
            <a:xfrm flipH="1">
              <a:off x="-1758784" y="3731915"/>
              <a:ext cx="19238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3392714" y="3641083"/>
            <a:ext cx="5571619" cy="369332"/>
            <a:chOff x="-2966357" y="3940440"/>
            <a:chExt cx="5571619" cy="369332"/>
          </a:xfrm>
        </p:grpSpPr>
        <p:sp>
          <p:nvSpPr>
            <p:cNvPr id="8" name="TextBox 7"/>
            <p:cNvSpPr txBox="1"/>
            <p:nvPr/>
          </p:nvSpPr>
          <p:spPr>
            <a:xfrm>
              <a:off x="-1261339" y="3940440"/>
              <a:ext cx="3866601" cy="369332"/>
            </a:xfrm>
            <a:prstGeom prst="rect">
              <a:avLst/>
            </a:prstGeom>
            <a:noFill/>
          </p:spPr>
          <p:txBody>
            <a:bodyPr wrap="none" rtlCol="0">
              <a:spAutoFit/>
            </a:bodyPr>
            <a:lstStyle/>
            <a:p>
              <a:r>
                <a:rPr lang="en-US" dirty="0" smtClean="0"/>
                <a:t>Probability of a word following “It was”</a:t>
              </a:r>
              <a:endParaRPr lang="en-US" dirty="0"/>
            </a:p>
          </p:txBody>
        </p:sp>
        <p:cxnSp>
          <p:nvCxnSpPr>
            <p:cNvPr id="24" name="Straight Arrow Connector 23"/>
            <p:cNvCxnSpPr>
              <a:stCxn id="8" idx="1"/>
            </p:cNvCxnSpPr>
            <p:nvPr/>
          </p:nvCxnSpPr>
          <p:spPr>
            <a:xfrm flipH="1">
              <a:off x="-2966357" y="4125106"/>
              <a:ext cx="1705018" cy="75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4263571" y="4051427"/>
            <a:ext cx="4700762" cy="369332"/>
            <a:chOff x="-2294046" y="4350784"/>
            <a:chExt cx="4899308" cy="369332"/>
          </a:xfrm>
        </p:grpSpPr>
        <p:cxnSp>
          <p:nvCxnSpPr>
            <p:cNvPr id="19" name="Straight Arrow Connector 18"/>
            <p:cNvCxnSpPr>
              <a:stCxn id="9" idx="1"/>
            </p:cNvCxnSpPr>
            <p:nvPr/>
          </p:nvCxnSpPr>
          <p:spPr>
            <a:xfrm flipH="1">
              <a:off x="-2294046" y="4535450"/>
              <a:ext cx="8699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24094" y="4350784"/>
              <a:ext cx="4029356" cy="369332"/>
            </a:xfrm>
            <a:prstGeom prst="rect">
              <a:avLst/>
            </a:prstGeom>
            <a:noFill/>
          </p:spPr>
          <p:txBody>
            <a:bodyPr wrap="none" rtlCol="0">
              <a:spAutoFit/>
            </a:bodyPr>
            <a:lstStyle/>
            <a:p>
              <a:r>
                <a:rPr lang="en-US" dirty="0" smtClean="0"/>
                <a:t>Probability of a word following “It was a”</a:t>
              </a:r>
              <a:endParaRPr lang="en-US" dirty="0"/>
            </a:p>
          </p:txBody>
        </p:sp>
      </p:gr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6404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history-based model</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r>
              <a:rPr lang="en-US" dirty="0" smtClean="0"/>
              <a:t>Each token is dependent on all the tokens that came before it</a:t>
            </a:r>
          </a:p>
          <a:p>
            <a:pPr lvl="1"/>
            <a:r>
              <a:rPr lang="en-US" dirty="0" smtClean="0"/>
              <a:t>Simple conditioning</a:t>
            </a:r>
          </a:p>
          <a:p>
            <a:pPr lvl="1"/>
            <a:r>
              <a:rPr lang="en-US" dirty="0" smtClean="0"/>
              <a:t>Each P(x</a:t>
            </a:r>
            <a:r>
              <a:rPr lang="en-US" baseline="-25000" dirty="0" smtClean="0"/>
              <a:t>i</a:t>
            </a:r>
            <a:r>
              <a:rPr lang="en-US" dirty="0" smtClean="0"/>
              <a:t> | …) is a multinomial probability distribution over the tokens</a:t>
            </a:r>
            <a:endParaRPr lang="en-US" dirty="0"/>
          </a:p>
          <a:p>
            <a:r>
              <a:rPr lang="en-US" dirty="0" smtClean="0">
                <a:solidFill>
                  <a:srgbClr val="3C58AD"/>
                </a:solidFill>
              </a:rPr>
              <a:t>What is the problem here?</a:t>
            </a:r>
          </a:p>
          <a:p>
            <a:pPr lvl="1"/>
            <a:r>
              <a:rPr lang="en-US" dirty="0" smtClean="0"/>
              <a:t>How many parameters do we have? </a:t>
            </a:r>
            <a:endParaRPr lang="en-US" dirty="0"/>
          </a:p>
          <a:p>
            <a:pPr lvl="2"/>
            <a:r>
              <a:rPr lang="en-US" dirty="0" smtClean="0"/>
              <a:t>Grows with the size of the sequence!</a:t>
            </a:r>
          </a:p>
        </p:txBody>
      </p:sp>
      <p:sp>
        <p:nvSpPr>
          <p:cNvPr id="4" name="Slide Number Placeholder 3"/>
          <p:cNvSpPr>
            <a:spLocks noGrp="1"/>
          </p:cNvSpPr>
          <p:nvPr>
            <p:ph type="sldNum" sz="quarter" idx="12"/>
          </p:nvPr>
        </p:nvSpPr>
        <p:spPr/>
        <p:txBody>
          <a:bodyPr/>
          <a:lstStyle/>
          <a:p>
            <a:fld id="{E8F84E70-49F1-4D48-A830-2CD8E288FC71}" type="slidenum">
              <a:rPr lang="en-US" smtClean="0"/>
              <a:t>19</a:t>
            </a:fld>
            <a:endParaRPr lang="en-US"/>
          </a:p>
        </p:txBody>
      </p:sp>
      <p:pic>
        <p:nvPicPr>
          <p:cNvPr id="8" name="Picture 7" descr="Screen Region 2014-09-15 at 19.30.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440" y="1270861"/>
            <a:ext cx="5143500" cy="808857"/>
          </a:xfrm>
          <a:prstGeom prst="rect">
            <a:avLst/>
          </a:prstGeom>
        </p:spPr>
      </p:pic>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94756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Lecture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Binary linear classification</a:t>
                </a:r>
              </a:p>
              <a:p>
                <a:pPr lvl="1"/>
                <a:r>
                  <a:rPr lang="en-US" dirty="0" smtClean="0"/>
                  <a:t>Perceptron, SVMs, Logistic regression, </a:t>
                </a:r>
                <a:br>
                  <a:rPr lang="en-US" dirty="0" smtClean="0"/>
                </a:br>
                <a:r>
                  <a:rPr lang="en-US" dirty="0" smtClean="0"/>
                  <a:t>Naïve Bayes</a:t>
                </a:r>
              </a:p>
              <a:p>
                <a:pPr lvl="1"/>
                <a:r>
                  <a:rPr lang="en-US" dirty="0" smtClean="0">
                    <a:solidFill>
                      <a:srgbClr val="3C58AD"/>
                    </a:solidFill>
                  </a:rPr>
                  <a:t>Output: </a:t>
                </a:r>
                <a14:m>
                  <m:oMath xmlns:m="http://schemas.openxmlformats.org/officeDocument/2006/math">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∈{1,−1}</m:t>
                    </m:r>
                  </m:oMath>
                </a14:m>
                <a:endParaRPr lang="en-US" dirty="0" smtClean="0">
                  <a:solidFill>
                    <a:schemeClr val="tx1"/>
                  </a:solidFill>
                </a:endParaRPr>
              </a:p>
              <a:p>
                <a:r>
                  <a:rPr lang="en-US" dirty="0" smtClean="0"/>
                  <a:t>Multi-class classification</a:t>
                </a:r>
              </a:p>
              <a:p>
                <a:pPr lvl="1"/>
                <a:r>
                  <a:rPr lang="en-US" dirty="0"/>
                  <a:t>Multiclass </a:t>
                </a:r>
                <a:r>
                  <a:rPr lang="en-US" dirty="0" smtClean="0"/>
                  <a:t>Perceptron, </a:t>
                </a:r>
                <a:r>
                  <a:rPr lang="en-US" dirty="0"/>
                  <a:t>Multiclass </a:t>
                </a:r>
                <a:r>
                  <a:rPr lang="en-US" dirty="0" smtClean="0"/>
                  <a:t>SVM</a:t>
                </a:r>
                <a:r>
                  <a:rPr lang="is-IS" dirty="0" smtClean="0"/>
                  <a:t>…</a:t>
                </a:r>
              </a:p>
              <a:p>
                <a:pPr lvl="1"/>
                <a:r>
                  <a:rPr lang="en-US" dirty="0" smtClean="0">
                    <a:solidFill>
                      <a:srgbClr val="3C58AD"/>
                    </a:solidFill>
                  </a:rPr>
                  <a:t>Output: </a:t>
                </a:r>
                <a14:m>
                  <m:oMath xmlns:m="http://schemas.openxmlformats.org/officeDocument/2006/math">
                    <m:r>
                      <a:rPr lang="en-US" i="1">
                        <a:latin typeface="Cambria Math" panose="02040503050406030204" pitchFamily="18" charset="0"/>
                      </a:rPr>
                      <m:t>𝑦</m:t>
                    </m:r>
                  </m:oMath>
                </a14:m>
                <a:r>
                  <a:rPr lang="en-US" dirty="0"/>
                  <a:t> </a:t>
                </a:r>
                <a14:m>
                  <m:oMath xmlns:m="http://schemas.openxmlformats.org/officeDocument/2006/math">
                    <m:r>
                      <a:rPr lang="en-US" i="1">
                        <a:latin typeface="Cambria Math" charset="0"/>
                      </a:rPr>
                      <m:t>∈</m:t>
                    </m:r>
                    <m:d>
                      <m:dPr>
                        <m:begChr m:val="{"/>
                        <m:endChr m:val="}"/>
                        <m:ctrlPr>
                          <a:rPr lang="en-US" i="1">
                            <a:latin typeface="Cambria Math" charset="0"/>
                          </a:rPr>
                        </m:ctrlPr>
                      </m:dPr>
                      <m:e>
                        <m:r>
                          <a:rPr lang="en-US" i="1">
                            <a:latin typeface="Cambria Math" charset="0"/>
                          </a:rPr>
                          <m:t>1,2,3, …</m:t>
                        </m:r>
                        <m:r>
                          <a:rPr lang="en-US" i="1">
                            <a:latin typeface="Cambria Math" charset="0"/>
                          </a:rPr>
                          <m:t>𝐾</m:t>
                        </m:r>
                      </m:e>
                    </m:d>
                  </m:oMath>
                </a14:m>
                <a:r>
                  <a:rPr lang="en-US" dirty="0" smtClean="0">
                    <a:solidFill>
                      <a:schemeClr val="tx1"/>
                    </a:solidFill>
                  </a:rPr>
                  <a:t/>
                </a:r>
                <a:br>
                  <a:rPr lang="en-US" dirty="0" smtClean="0">
                    <a:solidFill>
                      <a:schemeClr val="tx1"/>
                    </a:solidFill>
                  </a:rPr>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46" t="-14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E6A3C3A-A029-4573-BC04-5DA27903A74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ML in NLP</a:t>
            </a:r>
            <a:endParaRPr lang="en-US"/>
          </a:p>
        </p:txBody>
      </p:sp>
    </p:spTree>
    <p:extLst>
      <p:ext uri="{BB962C8B-B14F-4D97-AF65-F5344CB8AC3E}">
        <p14:creationId xmlns:p14="http://schemas.microsoft.com/office/powerpoint/2010/main" val="7222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Lose the history</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system can be in one of K states at a time</a:t>
            </a:r>
            <a:endParaRPr lang="en-US" dirty="0"/>
          </a:p>
          <a:p>
            <a:r>
              <a:rPr lang="en-US" dirty="0" smtClean="0"/>
              <a:t>State at time t is </a:t>
            </a:r>
            <a:r>
              <a:rPr lang="en-US" dirty="0" err="1" smtClean="0"/>
              <a:t>x</a:t>
            </a:r>
            <a:r>
              <a:rPr lang="en-US" baseline="-25000" dirty="0" err="1" smtClean="0"/>
              <a:t>t</a:t>
            </a:r>
            <a:endParaRPr lang="en-US" dirty="0" smtClean="0"/>
          </a:p>
          <a:p>
            <a:r>
              <a:rPr lang="en-US" dirty="0" smtClean="0">
                <a:solidFill>
                  <a:srgbClr val="3C58AD"/>
                </a:solidFill>
              </a:rPr>
              <a:t>First-order Markov assumption </a:t>
            </a:r>
          </a:p>
          <a:p>
            <a:pPr marL="457200" lvl="1" indent="0">
              <a:buNone/>
            </a:pPr>
            <a:r>
              <a:rPr lang="en-US" dirty="0" smtClean="0"/>
              <a:t>The state of the system at any time is </a:t>
            </a:r>
            <a:r>
              <a:rPr lang="en-US" b="1" i="1" dirty="0" smtClean="0"/>
              <a:t>independent</a:t>
            </a:r>
            <a:r>
              <a:rPr lang="en-US" b="1" dirty="0" smtClean="0"/>
              <a:t> </a:t>
            </a:r>
            <a:r>
              <a:rPr lang="en-US" dirty="0" smtClean="0"/>
              <a:t>of the full sequence history given the previous state</a:t>
            </a:r>
          </a:p>
          <a:p>
            <a:pPr marL="0" indent="0">
              <a:buNone/>
            </a:pPr>
            <a:endParaRPr lang="en-US" dirty="0" smtClean="0"/>
          </a:p>
          <a:p>
            <a:pPr marL="0" indent="0">
              <a:buNone/>
            </a:pPr>
            <a:endParaRPr lang="en-US" dirty="0"/>
          </a:p>
          <a:p>
            <a:pPr lvl="1"/>
            <a:r>
              <a:rPr lang="en-US" dirty="0" smtClean="0"/>
              <a:t>Defined by two sets of probabilities: </a:t>
            </a:r>
          </a:p>
          <a:p>
            <a:pPr lvl="2"/>
            <a:r>
              <a:rPr lang="en-US" dirty="0" smtClean="0">
                <a:solidFill>
                  <a:srgbClr val="CC3333"/>
                </a:solidFill>
              </a:rPr>
              <a:t>Initial</a:t>
            </a:r>
            <a:r>
              <a:rPr lang="en-US" dirty="0" smtClean="0"/>
              <a:t> state distribution: P(x</a:t>
            </a:r>
            <a:r>
              <a:rPr lang="en-US" baseline="-25000" dirty="0" smtClean="0"/>
              <a:t>1</a:t>
            </a:r>
            <a:r>
              <a:rPr lang="en-US" dirty="0" smtClean="0"/>
              <a:t> = </a:t>
            </a:r>
            <a:r>
              <a:rPr lang="en-US" dirty="0" err="1" smtClean="0"/>
              <a:t>S</a:t>
            </a:r>
            <a:r>
              <a:rPr lang="en-US" baseline="-25000" dirty="0" err="1" smtClean="0"/>
              <a:t>j</a:t>
            </a:r>
            <a:r>
              <a:rPr lang="en-US" dirty="0" smtClean="0"/>
              <a:t>)</a:t>
            </a:r>
          </a:p>
          <a:p>
            <a:pPr lvl="2"/>
            <a:r>
              <a:rPr lang="en-US" dirty="0" smtClean="0"/>
              <a:t>State </a:t>
            </a:r>
            <a:r>
              <a:rPr lang="en-US" dirty="0" smtClean="0">
                <a:solidFill>
                  <a:srgbClr val="CC3333"/>
                </a:solidFill>
              </a:rPr>
              <a:t>transition</a:t>
            </a:r>
            <a:r>
              <a:rPr lang="en-US" dirty="0" smtClean="0"/>
              <a:t> probabilities: P(</a:t>
            </a:r>
            <a:r>
              <a:rPr lang="en-US" dirty="0" smtClean="0">
                <a:latin typeface="Calibri"/>
              </a:rPr>
              <a:t>x</a:t>
            </a:r>
            <a:r>
              <a:rPr lang="en-US" baseline="-25000" dirty="0" smtClean="0">
                <a:latin typeface="Calibri"/>
              </a:rPr>
              <a:t>i</a:t>
            </a:r>
            <a:r>
              <a:rPr lang="en-US" dirty="0" smtClean="0"/>
              <a:t> = </a:t>
            </a:r>
            <a:r>
              <a:rPr lang="en-US" dirty="0" err="1" smtClean="0">
                <a:latin typeface="Calibri"/>
              </a:rPr>
              <a:t>S</a:t>
            </a:r>
            <a:r>
              <a:rPr lang="en-US" baseline="-25000" dirty="0" err="1" smtClean="0">
                <a:latin typeface="Calibri"/>
              </a:rPr>
              <a:t>j</a:t>
            </a:r>
            <a:r>
              <a:rPr lang="en-US" dirty="0" smtClean="0"/>
              <a:t> | </a:t>
            </a:r>
            <a:r>
              <a:rPr lang="en-US" dirty="0" smtClean="0">
                <a:latin typeface="Calibri"/>
              </a:rPr>
              <a:t>x</a:t>
            </a:r>
            <a:r>
              <a:rPr lang="en-US" baseline="-25000" dirty="0" smtClean="0">
                <a:latin typeface="Calibri"/>
              </a:rPr>
              <a:t>i</a:t>
            </a:r>
            <a:r>
              <a:rPr lang="en-US" baseline="-25000" dirty="0" smtClean="0"/>
              <a:t>-1</a:t>
            </a:r>
            <a:r>
              <a:rPr lang="en-US" dirty="0" smtClean="0"/>
              <a:t> = </a:t>
            </a:r>
            <a:r>
              <a:rPr lang="en-US" dirty="0" err="1" smtClean="0">
                <a:latin typeface="Calibri"/>
              </a:rPr>
              <a:t>S</a:t>
            </a:r>
            <a:r>
              <a:rPr lang="en-US" baseline="-25000" dirty="0" err="1" smtClean="0">
                <a:latin typeface="Calibri"/>
              </a:rPr>
              <a:t>k</a:t>
            </a:r>
            <a:r>
              <a:rPr lang="en-US" dirty="0" smtClean="0"/>
              <a:t>)</a:t>
            </a:r>
          </a:p>
        </p:txBody>
      </p:sp>
      <p:sp>
        <p:nvSpPr>
          <p:cNvPr id="4" name="Slide Number Placeholder 3"/>
          <p:cNvSpPr>
            <a:spLocks noGrp="1"/>
          </p:cNvSpPr>
          <p:nvPr>
            <p:ph type="sldNum" sz="quarter" idx="12"/>
          </p:nvPr>
        </p:nvSpPr>
        <p:spPr/>
        <p:txBody>
          <a:bodyPr/>
          <a:lstStyle/>
          <a:p>
            <a:fld id="{E8F84E70-49F1-4D48-A830-2CD8E288FC71}" type="slidenum">
              <a:rPr lang="en-US" smtClean="0"/>
              <a:t>20</a:t>
            </a:fld>
            <a:endParaRPr lang="en-US"/>
          </a:p>
        </p:txBody>
      </p:sp>
      <p:pic>
        <p:nvPicPr>
          <p:cNvPr id="7" name="Picture 6" descr="Screen Region 2014-09-15 at 21.40.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86" y="3690946"/>
            <a:ext cx="3779476" cy="887529"/>
          </a:xfrm>
          <a:prstGeom prst="rect">
            <a:avLst/>
          </a:prstGeom>
        </p:spPr>
      </p:pic>
      <p:sp>
        <p:nvSpPr>
          <p:cNvPr id="5" name="Rectangle 4"/>
          <p:cNvSpPr/>
          <p:nvPr/>
        </p:nvSpPr>
        <p:spPr>
          <a:xfrm>
            <a:off x="2893728" y="776777"/>
            <a:ext cx="3775743" cy="523220"/>
          </a:xfrm>
          <a:prstGeom prst="rect">
            <a:avLst/>
          </a:prstGeom>
        </p:spPr>
        <p:txBody>
          <a:bodyPr wrap="none">
            <a:spAutoFit/>
          </a:bodyPr>
          <a:lstStyle/>
          <a:p>
            <a:r>
              <a:rPr lang="en-US" sz="2800" dirty="0">
                <a:solidFill>
                  <a:srgbClr val="3C58AD"/>
                </a:solidFill>
              </a:rPr>
              <a:t>Discrete Markov Process</a:t>
            </a:r>
          </a:p>
        </p:txBody>
      </p:sp>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2162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Another language model</a:t>
            </a:r>
            <a:endParaRPr lang="en-US" dirty="0"/>
          </a:p>
        </p:txBody>
      </p:sp>
      <p:sp>
        <p:nvSpPr>
          <p:cNvPr id="3" name="Content Placeholder 2"/>
          <p:cNvSpPr>
            <a:spLocks noGrp="1"/>
          </p:cNvSpPr>
          <p:nvPr>
            <p:ph idx="1"/>
          </p:nvPr>
        </p:nvSpPr>
        <p:spPr/>
        <p:txBody>
          <a:bodyPr/>
          <a:lstStyle/>
          <a:p>
            <a:pPr marL="0" indent="0" algn="ctr">
              <a:buNone/>
            </a:pPr>
            <a:r>
              <a:rPr lang="en-US" dirty="0" smtClean="0"/>
              <a:t>It was a bright cold day in April</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21</a:t>
            </a:fld>
            <a:endParaRPr lang="en-US"/>
          </a:p>
        </p:txBody>
      </p:sp>
      <p:pic>
        <p:nvPicPr>
          <p:cNvPr id="5" name="Picture 4" descr="Screen Region 2014-09-15 at 22.0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76714"/>
            <a:ext cx="5179743" cy="2937973"/>
          </a:xfrm>
          <a:prstGeom prst="rect">
            <a:avLst/>
          </a:prstGeom>
        </p:spPr>
      </p:pic>
      <p:grpSp>
        <p:nvGrpSpPr>
          <p:cNvPr id="6" name="Group 5"/>
          <p:cNvGrpSpPr/>
          <p:nvPr/>
        </p:nvGrpSpPr>
        <p:grpSpPr>
          <a:xfrm>
            <a:off x="2351807" y="2788675"/>
            <a:ext cx="5545815" cy="369332"/>
            <a:chOff x="-3862144" y="2954039"/>
            <a:chExt cx="6593578" cy="369332"/>
          </a:xfrm>
        </p:grpSpPr>
        <p:sp>
          <p:nvSpPr>
            <p:cNvPr id="7" name="TextBox 6"/>
            <p:cNvSpPr txBox="1"/>
            <p:nvPr/>
          </p:nvSpPr>
          <p:spPr>
            <a:xfrm>
              <a:off x="-1252950" y="2954039"/>
              <a:ext cx="3984384" cy="369332"/>
            </a:xfrm>
            <a:prstGeom prst="rect">
              <a:avLst/>
            </a:prstGeom>
            <a:noFill/>
          </p:spPr>
          <p:txBody>
            <a:bodyPr wrap="none" rtlCol="0">
              <a:spAutoFit/>
            </a:bodyPr>
            <a:lstStyle/>
            <a:p>
              <a:r>
                <a:rPr lang="en-US" dirty="0" smtClean="0"/>
                <a:t>Probability of a word starting a sentence</a:t>
              </a:r>
              <a:endParaRPr lang="en-US" dirty="0"/>
            </a:p>
          </p:txBody>
        </p:sp>
        <p:cxnSp>
          <p:nvCxnSpPr>
            <p:cNvPr id="8" name="Straight Arrow Connector 7"/>
            <p:cNvCxnSpPr>
              <a:stCxn id="7" idx="1"/>
            </p:cNvCxnSpPr>
            <p:nvPr/>
          </p:nvCxnSpPr>
          <p:spPr>
            <a:xfrm flipH="1" flipV="1">
              <a:off x="-3862144" y="3137407"/>
              <a:ext cx="2609194" cy="12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2622565" y="3184396"/>
            <a:ext cx="5368316" cy="369332"/>
            <a:chOff x="-1758784" y="3483752"/>
            <a:chExt cx="5368316" cy="369332"/>
          </a:xfrm>
        </p:grpSpPr>
        <p:sp>
          <p:nvSpPr>
            <p:cNvPr id="10" name="TextBox 9"/>
            <p:cNvSpPr txBox="1"/>
            <p:nvPr/>
          </p:nvSpPr>
          <p:spPr>
            <a:xfrm>
              <a:off x="165034" y="3483752"/>
              <a:ext cx="3444498" cy="369332"/>
            </a:xfrm>
            <a:prstGeom prst="rect">
              <a:avLst/>
            </a:prstGeom>
            <a:noFill/>
          </p:spPr>
          <p:txBody>
            <a:bodyPr wrap="none" rtlCol="0">
              <a:spAutoFit/>
            </a:bodyPr>
            <a:lstStyle/>
            <a:p>
              <a:r>
                <a:rPr lang="en-US" dirty="0" smtClean="0"/>
                <a:t>Probability of a word following “It”</a:t>
              </a:r>
              <a:endParaRPr lang="en-US" dirty="0"/>
            </a:p>
          </p:txBody>
        </p:sp>
        <p:cxnSp>
          <p:nvCxnSpPr>
            <p:cNvPr id="11" name="Straight Arrow Connector 10"/>
            <p:cNvCxnSpPr>
              <a:stCxn id="10" idx="1"/>
            </p:cNvCxnSpPr>
            <p:nvPr/>
          </p:nvCxnSpPr>
          <p:spPr>
            <a:xfrm flipH="1">
              <a:off x="-1758784" y="3668418"/>
              <a:ext cx="1923818" cy="9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2841365" y="3641083"/>
            <a:ext cx="5383955" cy="369332"/>
            <a:chOff x="-2966357" y="3940440"/>
            <a:chExt cx="5383955" cy="369332"/>
          </a:xfrm>
        </p:grpSpPr>
        <p:sp>
          <p:nvSpPr>
            <p:cNvPr id="13" name="TextBox 12"/>
            <p:cNvSpPr txBox="1"/>
            <p:nvPr/>
          </p:nvSpPr>
          <p:spPr>
            <a:xfrm>
              <a:off x="-1261339" y="3940440"/>
              <a:ext cx="3678937" cy="369332"/>
            </a:xfrm>
            <a:prstGeom prst="rect">
              <a:avLst/>
            </a:prstGeom>
            <a:noFill/>
          </p:spPr>
          <p:txBody>
            <a:bodyPr wrap="none" rtlCol="0">
              <a:spAutoFit/>
            </a:bodyPr>
            <a:lstStyle/>
            <a:p>
              <a:r>
                <a:rPr lang="en-US" dirty="0" smtClean="0"/>
                <a:t>Probability of a word following “was”</a:t>
              </a:r>
              <a:endParaRPr lang="en-US" dirty="0"/>
            </a:p>
          </p:txBody>
        </p:sp>
        <p:cxnSp>
          <p:nvCxnSpPr>
            <p:cNvPr id="14" name="Straight Arrow Connector 13"/>
            <p:cNvCxnSpPr>
              <a:stCxn id="13" idx="1"/>
            </p:cNvCxnSpPr>
            <p:nvPr/>
          </p:nvCxnSpPr>
          <p:spPr>
            <a:xfrm flipH="1">
              <a:off x="-2966357" y="4125106"/>
              <a:ext cx="1705018" cy="75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3712222" y="4051427"/>
            <a:ext cx="4258342" cy="369332"/>
            <a:chOff x="-2294046" y="4350784"/>
            <a:chExt cx="4438202" cy="369332"/>
          </a:xfrm>
        </p:grpSpPr>
        <p:cxnSp>
          <p:nvCxnSpPr>
            <p:cNvPr id="21" name="Straight Arrow Connector 20"/>
            <p:cNvCxnSpPr>
              <a:stCxn id="22" idx="1"/>
            </p:cNvCxnSpPr>
            <p:nvPr/>
          </p:nvCxnSpPr>
          <p:spPr>
            <a:xfrm flipH="1">
              <a:off x="-2294046" y="4535450"/>
              <a:ext cx="8699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424094" y="4350784"/>
              <a:ext cx="3568250" cy="369332"/>
            </a:xfrm>
            <a:prstGeom prst="rect">
              <a:avLst/>
            </a:prstGeom>
            <a:noFill/>
          </p:spPr>
          <p:txBody>
            <a:bodyPr wrap="none" rtlCol="0">
              <a:spAutoFit/>
            </a:bodyPr>
            <a:lstStyle/>
            <a:p>
              <a:r>
                <a:rPr lang="en-US" dirty="0" smtClean="0"/>
                <a:t>Probability of a word following “a”</a:t>
              </a:r>
              <a:endParaRPr lang="en-US" dirty="0"/>
            </a:p>
          </p:txBody>
        </p:sp>
      </p:grpSp>
      <p:sp>
        <p:nvSpPr>
          <p:cNvPr id="27" name="TextBox 26"/>
          <p:cNvSpPr txBox="1"/>
          <p:nvPr/>
        </p:nvSpPr>
        <p:spPr>
          <a:xfrm>
            <a:off x="967091" y="5400097"/>
            <a:ext cx="5165196" cy="646331"/>
          </a:xfrm>
          <a:prstGeom prst="rect">
            <a:avLst/>
          </a:prstGeom>
          <a:noFill/>
        </p:spPr>
        <p:txBody>
          <a:bodyPr wrap="square" rtlCol="0">
            <a:spAutoFit/>
          </a:bodyPr>
          <a:lstStyle/>
          <a:p>
            <a:r>
              <a:rPr lang="en-US" dirty="0" smtClean="0"/>
              <a:t>If there are K tokens/states, how many parameters do we need? </a:t>
            </a:r>
            <a:endParaRPr lang="en-US" dirty="0">
              <a:solidFill>
                <a:srgbClr val="CC3333"/>
              </a:solidFill>
            </a:endParaRPr>
          </a:p>
        </p:txBody>
      </p:sp>
      <p:sp>
        <p:nvSpPr>
          <p:cNvPr id="28" name="Rectangle 27"/>
          <p:cNvSpPr/>
          <p:nvPr/>
        </p:nvSpPr>
        <p:spPr>
          <a:xfrm>
            <a:off x="2351807" y="5677096"/>
            <a:ext cx="675410" cy="369332"/>
          </a:xfrm>
          <a:prstGeom prst="rect">
            <a:avLst/>
          </a:prstGeom>
        </p:spPr>
        <p:txBody>
          <a:bodyPr wrap="none">
            <a:spAutoFit/>
          </a:bodyPr>
          <a:lstStyle/>
          <a:p>
            <a:r>
              <a:rPr lang="en-US" dirty="0" smtClean="0">
                <a:solidFill>
                  <a:srgbClr val="CC3333"/>
                </a:solidFill>
              </a:rPr>
              <a:t>O(K</a:t>
            </a:r>
            <a:r>
              <a:rPr lang="en-US" baseline="30000" dirty="0" smtClean="0">
                <a:solidFill>
                  <a:srgbClr val="CC3333"/>
                </a:solidFill>
              </a:rPr>
              <a:t>2</a:t>
            </a:r>
            <a:r>
              <a:rPr lang="en-US" dirty="0" smtClean="0">
                <a:solidFill>
                  <a:srgbClr val="CC3333"/>
                </a:solidFill>
              </a:rPr>
              <a:t>)</a:t>
            </a:r>
            <a:endParaRPr lang="en-US" dirty="0">
              <a:solidFill>
                <a:srgbClr val="CC3333"/>
              </a:solidFill>
            </a:endParaRPr>
          </a:p>
        </p:txBody>
      </p:sp>
      <p:sp>
        <p:nvSpPr>
          <p:cNvPr id="15" name="Footer Placeholder 1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31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weather</a:t>
            </a:r>
            <a:endParaRPr lang="en-US" dirty="0"/>
          </a:p>
        </p:txBody>
      </p:sp>
      <p:sp>
        <p:nvSpPr>
          <p:cNvPr id="3" name="Content Placeholder 2"/>
          <p:cNvSpPr>
            <a:spLocks noGrp="1"/>
          </p:cNvSpPr>
          <p:nvPr>
            <p:ph idx="1"/>
          </p:nvPr>
        </p:nvSpPr>
        <p:spPr>
          <a:xfrm>
            <a:off x="283779" y="1270861"/>
            <a:ext cx="8231571" cy="4906102"/>
          </a:xfrm>
        </p:spPr>
        <p:txBody>
          <a:bodyPr>
            <a:normAutofit/>
          </a:bodyPr>
          <a:lstStyle/>
          <a:p>
            <a:r>
              <a:rPr lang="en-US" dirty="0" smtClean="0"/>
              <a:t>Three states: rain, cloudy, sunny</a:t>
            </a:r>
            <a:endParaRPr lang="en-US" dirty="0"/>
          </a:p>
          <a:p>
            <a:endParaRPr lang="en-US" dirty="0" smtClean="0"/>
          </a:p>
          <a:p>
            <a:endParaRPr lang="en-US" dirty="0" smtClean="0"/>
          </a:p>
          <a:p>
            <a:endParaRPr lang="en-US" dirty="0"/>
          </a:p>
          <a:p>
            <a:r>
              <a:rPr lang="en-US" dirty="0" smtClean="0"/>
              <a:t>Observations are Markov chains:</a:t>
            </a:r>
          </a:p>
          <a:p>
            <a:pPr marL="457200" lvl="1" indent="0">
              <a:buNone/>
            </a:pPr>
            <a:r>
              <a:rPr lang="en-US" dirty="0" err="1" smtClean="0"/>
              <a:t>Eg</a:t>
            </a:r>
            <a:r>
              <a:rPr lang="en-US" dirty="0" smtClean="0"/>
              <a:t>: </a:t>
            </a:r>
            <a:r>
              <a:rPr lang="en-US" i="1" dirty="0" smtClean="0"/>
              <a:t>cloudy sunny sunny rain</a:t>
            </a:r>
            <a:br>
              <a:rPr lang="en-US" i="1" dirty="0" smtClean="0"/>
            </a:br>
            <a:r>
              <a:rPr lang="en-US" sz="2200" dirty="0" smtClean="0"/>
              <a:t>Probability of the sequence = </a:t>
            </a:r>
            <a:br>
              <a:rPr lang="en-US" sz="2200" dirty="0" smtClean="0"/>
            </a:br>
            <a:r>
              <a:rPr lang="en-US" sz="2200" dirty="0" smtClean="0"/>
              <a:t>P(cloudy) P(</a:t>
            </a:r>
            <a:r>
              <a:rPr lang="en-US" sz="2200" dirty="0" err="1" smtClean="0"/>
              <a:t>sunny|cloudy</a:t>
            </a:r>
            <a:r>
              <a:rPr lang="en-US" sz="2200" dirty="0" smtClean="0"/>
              <a:t>) P(sunny | sunny) P(rain | sunny)</a:t>
            </a:r>
          </a:p>
          <a:p>
            <a:pPr lvl="1"/>
            <a:endParaRPr lang="en-US" dirty="0" smtClean="0"/>
          </a:p>
        </p:txBody>
      </p:sp>
      <p:sp>
        <p:nvSpPr>
          <p:cNvPr id="4" name="Slide Number Placeholder 3"/>
          <p:cNvSpPr>
            <a:spLocks noGrp="1"/>
          </p:cNvSpPr>
          <p:nvPr>
            <p:ph type="sldNum" sz="quarter" idx="12"/>
          </p:nvPr>
        </p:nvSpPr>
        <p:spPr/>
        <p:txBody>
          <a:bodyPr/>
          <a:lstStyle/>
          <a:p>
            <a:fld id="{E8F84E70-49F1-4D48-A830-2CD8E288FC71}" type="slidenum">
              <a:rPr lang="en-US" smtClean="0"/>
              <a:t>22</a:t>
            </a:fld>
            <a:endParaRPr lang="en-US"/>
          </a:p>
        </p:txBody>
      </p:sp>
      <p:pic>
        <p:nvPicPr>
          <p:cNvPr id="65" name="Picture 6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61" y="1883629"/>
            <a:ext cx="2680140" cy="1736705"/>
          </a:xfrm>
          <a:prstGeom prst="rect">
            <a:avLst/>
          </a:prstGeom>
        </p:spPr>
      </p:pic>
      <p:sp>
        <p:nvSpPr>
          <p:cNvPr id="66" name="TextBox 65"/>
          <p:cNvSpPr txBox="1"/>
          <p:nvPr/>
        </p:nvSpPr>
        <p:spPr>
          <a:xfrm>
            <a:off x="899368" y="2751982"/>
            <a:ext cx="1779529" cy="369332"/>
          </a:xfrm>
          <a:prstGeom prst="rect">
            <a:avLst/>
          </a:prstGeom>
          <a:noFill/>
        </p:spPr>
        <p:txBody>
          <a:bodyPr wrap="none" rtlCol="0">
            <a:spAutoFit/>
          </a:bodyPr>
          <a:lstStyle/>
          <a:p>
            <a:r>
              <a:rPr lang="en-US" dirty="0" smtClean="0"/>
              <a:t>State transitions:</a:t>
            </a:r>
            <a:endParaRPr lang="en-US" dirty="0"/>
          </a:p>
        </p:txBody>
      </p:sp>
      <p:sp>
        <p:nvSpPr>
          <p:cNvPr id="67" name="TextBox 66"/>
          <p:cNvSpPr txBox="1"/>
          <p:nvPr/>
        </p:nvSpPr>
        <p:spPr>
          <a:xfrm>
            <a:off x="700280" y="5930089"/>
            <a:ext cx="1778740" cy="369332"/>
          </a:xfrm>
          <a:prstGeom prst="rect">
            <a:avLst/>
          </a:prstGeom>
          <a:noFill/>
        </p:spPr>
        <p:txBody>
          <a:bodyPr wrap="none" rtlCol="0">
            <a:spAutoFit/>
          </a:bodyPr>
          <a:lstStyle/>
          <a:p>
            <a:r>
              <a:rPr lang="en-US" dirty="0" smtClean="0"/>
              <a:t>Initial probability</a:t>
            </a:r>
            <a:endParaRPr lang="en-US" dirty="0"/>
          </a:p>
        </p:txBody>
      </p:sp>
      <p:sp>
        <p:nvSpPr>
          <p:cNvPr id="68" name="TextBox 67"/>
          <p:cNvSpPr txBox="1"/>
          <p:nvPr/>
        </p:nvSpPr>
        <p:spPr>
          <a:xfrm>
            <a:off x="3441860" y="5992297"/>
            <a:ext cx="2345789" cy="369332"/>
          </a:xfrm>
          <a:prstGeom prst="rect">
            <a:avLst/>
          </a:prstGeom>
          <a:noFill/>
        </p:spPr>
        <p:txBody>
          <a:bodyPr wrap="none" rtlCol="0">
            <a:spAutoFit/>
          </a:bodyPr>
          <a:lstStyle/>
          <a:p>
            <a:r>
              <a:rPr lang="en-US" dirty="0" smtClean="0"/>
              <a:t>Transition probabilities</a:t>
            </a:r>
            <a:endParaRPr lang="en-US" dirty="0"/>
          </a:p>
        </p:txBody>
      </p:sp>
      <p:cxnSp>
        <p:nvCxnSpPr>
          <p:cNvPr id="70" name="Straight Arrow Connector 69"/>
          <p:cNvCxnSpPr/>
          <p:nvPr/>
        </p:nvCxnSpPr>
        <p:spPr>
          <a:xfrm flipV="1">
            <a:off x="1514693" y="5410232"/>
            <a:ext cx="0" cy="571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8" idx="0"/>
          </p:cNvCxnSpPr>
          <p:nvPr/>
        </p:nvCxnSpPr>
        <p:spPr>
          <a:xfrm flipH="1" flipV="1">
            <a:off x="3525943" y="5516984"/>
            <a:ext cx="1088812" cy="475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8" idx="0"/>
          </p:cNvCxnSpPr>
          <p:nvPr/>
        </p:nvCxnSpPr>
        <p:spPr>
          <a:xfrm flipV="1">
            <a:off x="4614755" y="5434342"/>
            <a:ext cx="224981" cy="557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68" idx="0"/>
          </p:cNvCxnSpPr>
          <p:nvPr/>
        </p:nvCxnSpPr>
        <p:spPr>
          <a:xfrm flipV="1">
            <a:off x="4614755" y="5434342"/>
            <a:ext cx="1556291" cy="557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046974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weather</a:t>
            </a:r>
            <a:endParaRPr lang="en-US" dirty="0"/>
          </a:p>
        </p:txBody>
      </p:sp>
      <p:sp>
        <p:nvSpPr>
          <p:cNvPr id="3" name="Content Placeholder 2"/>
          <p:cNvSpPr>
            <a:spLocks noGrp="1"/>
          </p:cNvSpPr>
          <p:nvPr>
            <p:ph idx="1"/>
          </p:nvPr>
        </p:nvSpPr>
        <p:spPr>
          <a:xfrm>
            <a:off x="283779" y="1270861"/>
            <a:ext cx="8231571" cy="4906102"/>
          </a:xfrm>
        </p:spPr>
        <p:txBody>
          <a:bodyPr>
            <a:normAutofit/>
          </a:bodyPr>
          <a:lstStyle/>
          <a:p>
            <a:r>
              <a:rPr lang="en-US" dirty="0" smtClean="0"/>
              <a:t>Three states: rain, cloudy, sunny</a:t>
            </a:r>
            <a:endParaRPr lang="en-US" dirty="0"/>
          </a:p>
          <a:p>
            <a:endParaRPr lang="en-US" dirty="0" smtClean="0"/>
          </a:p>
          <a:p>
            <a:endParaRPr lang="en-US" dirty="0" smtClean="0"/>
          </a:p>
          <a:p>
            <a:endParaRPr lang="en-US" dirty="0"/>
          </a:p>
          <a:p>
            <a:r>
              <a:rPr lang="en-US" dirty="0" smtClean="0"/>
              <a:t>Observations are Markov chains:</a:t>
            </a:r>
          </a:p>
          <a:p>
            <a:pPr marL="457200" lvl="1" indent="0">
              <a:buNone/>
            </a:pPr>
            <a:r>
              <a:rPr lang="en-US" dirty="0" err="1" smtClean="0"/>
              <a:t>Eg</a:t>
            </a:r>
            <a:r>
              <a:rPr lang="en-US" dirty="0" smtClean="0"/>
              <a:t>: </a:t>
            </a:r>
            <a:r>
              <a:rPr lang="en-US" i="1" dirty="0" smtClean="0"/>
              <a:t>cloudy sunny sunny rain</a:t>
            </a:r>
            <a:br>
              <a:rPr lang="en-US" i="1" dirty="0" smtClean="0"/>
            </a:br>
            <a:r>
              <a:rPr lang="en-US" sz="2200" dirty="0" smtClean="0"/>
              <a:t>Probability of the sequence = </a:t>
            </a:r>
            <a:br>
              <a:rPr lang="en-US" sz="2200" dirty="0" smtClean="0"/>
            </a:br>
            <a:r>
              <a:rPr lang="en-US" sz="2200" dirty="0" smtClean="0"/>
              <a:t>P(cloudy) P(</a:t>
            </a:r>
            <a:r>
              <a:rPr lang="en-US" sz="2200" dirty="0" err="1" smtClean="0"/>
              <a:t>sunny|cloudy</a:t>
            </a:r>
            <a:r>
              <a:rPr lang="en-US" sz="2200" dirty="0" smtClean="0"/>
              <a:t>) P(sunny | sunny) P(rain | sunny)</a:t>
            </a:r>
          </a:p>
          <a:p>
            <a:pPr lvl="1"/>
            <a:endParaRPr lang="en-US" dirty="0" smtClean="0"/>
          </a:p>
        </p:txBody>
      </p:sp>
      <p:sp>
        <p:nvSpPr>
          <p:cNvPr id="4" name="Slide Number Placeholder 3"/>
          <p:cNvSpPr>
            <a:spLocks noGrp="1"/>
          </p:cNvSpPr>
          <p:nvPr>
            <p:ph type="sldNum" sz="quarter" idx="12"/>
          </p:nvPr>
        </p:nvSpPr>
        <p:spPr/>
        <p:txBody>
          <a:bodyPr/>
          <a:lstStyle/>
          <a:p>
            <a:fld id="{E8F84E70-49F1-4D48-A830-2CD8E288FC71}" type="slidenum">
              <a:rPr lang="en-US" smtClean="0"/>
              <a:t>23</a:t>
            </a:fld>
            <a:endParaRPr lang="en-US"/>
          </a:p>
        </p:txBody>
      </p:sp>
      <p:pic>
        <p:nvPicPr>
          <p:cNvPr id="65" name="Picture 6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61" y="1883629"/>
            <a:ext cx="2680140" cy="1736705"/>
          </a:xfrm>
          <a:prstGeom prst="rect">
            <a:avLst/>
          </a:prstGeom>
        </p:spPr>
      </p:pic>
      <p:sp>
        <p:nvSpPr>
          <p:cNvPr id="66" name="TextBox 65"/>
          <p:cNvSpPr txBox="1"/>
          <p:nvPr/>
        </p:nvSpPr>
        <p:spPr>
          <a:xfrm>
            <a:off x="899368" y="2751982"/>
            <a:ext cx="1779529" cy="369332"/>
          </a:xfrm>
          <a:prstGeom prst="rect">
            <a:avLst/>
          </a:prstGeom>
          <a:noFill/>
        </p:spPr>
        <p:txBody>
          <a:bodyPr wrap="none" rtlCol="0">
            <a:spAutoFit/>
          </a:bodyPr>
          <a:lstStyle/>
          <a:p>
            <a:r>
              <a:rPr lang="en-US" dirty="0" smtClean="0"/>
              <a:t>State transitions:</a:t>
            </a:r>
            <a:endParaRPr lang="en-US" dirty="0"/>
          </a:p>
        </p:txBody>
      </p:sp>
      <p:sp>
        <p:nvSpPr>
          <p:cNvPr id="67" name="TextBox 66"/>
          <p:cNvSpPr txBox="1"/>
          <p:nvPr/>
        </p:nvSpPr>
        <p:spPr>
          <a:xfrm>
            <a:off x="700280" y="5930089"/>
            <a:ext cx="1778740" cy="369332"/>
          </a:xfrm>
          <a:prstGeom prst="rect">
            <a:avLst/>
          </a:prstGeom>
          <a:noFill/>
        </p:spPr>
        <p:txBody>
          <a:bodyPr wrap="none" rtlCol="0">
            <a:spAutoFit/>
          </a:bodyPr>
          <a:lstStyle/>
          <a:p>
            <a:r>
              <a:rPr lang="en-US" dirty="0" smtClean="0"/>
              <a:t>Initial probability</a:t>
            </a:r>
            <a:endParaRPr lang="en-US" dirty="0"/>
          </a:p>
        </p:txBody>
      </p:sp>
      <p:sp>
        <p:nvSpPr>
          <p:cNvPr id="68" name="TextBox 67"/>
          <p:cNvSpPr txBox="1"/>
          <p:nvPr/>
        </p:nvSpPr>
        <p:spPr>
          <a:xfrm>
            <a:off x="3441860" y="5992297"/>
            <a:ext cx="2345789" cy="369332"/>
          </a:xfrm>
          <a:prstGeom prst="rect">
            <a:avLst/>
          </a:prstGeom>
          <a:noFill/>
        </p:spPr>
        <p:txBody>
          <a:bodyPr wrap="none" rtlCol="0">
            <a:spAutoFit/>
          </a:bodyPr>
          <a:lstStyle/>
          <a:p>
            <a:r>
              <a:rPr lang="en-US" dirty="0" smtClean="0"/>
              <a:t>Transition probabilities</a:t>
            </a:r>
            <a:endParaRPr lang="en-US" dirty="0"/>
          </a:p>
        </p:txBody>
      </p:sp>
      <p:cxnSp>
        <p:nvCxnSpPr>
          <p:cNvPr id="70" name="Straight Arrow Connector 69"/>
          <p:cNvCxnSpPr/>
          <p:nvPr/>
        </p:nvCxnSpPr>
        <p:spPr>
          <a:xfrm flipV="1">
            <a:off x="1514693" y="5410232"/>
            <a:ext cx="0" cy="571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8" idx="0"/>
          </p:cNvCxnSpPr>
          <p:nvPr/>
        </p:nvCxnSpPr>
        <p:spPr>
          <a:xfrm flipH="1" flipV="1">
            <a:off x="3525943" y="5516984"/>
            <a:ext cx="1088812" cy="475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8" idx="0"/>
          </p:cNvCxnSpPr>
          <p:nvPr/>
        </p:nvCxnSpPr>
        <p:spPr>
          <a:xfrm flipV="1">
            <a:off x="4614755" y="5434342"/>
            <a:ext cx="224981" cy="557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68" idx="0"/>
          </p:cNvCxnSpPr>
          <p:nvPr/>
        </p:nvCxnSpPr>
        <p:spPr>
          <a:xfrm flipV="1">
            <a:off x="4614755" y="5434342"/>
            <a:ext cx="1556291" cy="557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1748838" y="3693915"/>
            <a:ext cx="5301451" cy="892552"/>
          </a:xfrm>
          <a:prstGeom prst="rect">
            <a:avLst/>
          </a:prstGeom>
          <a:solidFill>
            <a:srgbClr val="FBFBFB"/>
          </a:solidFill>
          <a:ln w="57150">
            <a:solidFill>
              <a:srgbClr val="3C58AD"/>
            </a:solidFill>
          </a:ln>
        </p:spPr>
        <p:txBody>
          <a:bodyPr wrap="none" rtlCol="0">
            <a:spAutoFit/>
          </a:bodyPr>
          <a:lstStyle/>
          <a:p>
            <a:r>
              <a:rPr lang="en-US" sz="2600" dirty="0" smtClean="0">
                <a:solidFill>
                  <a:srgbClr val="CC3333"/>
                </a:solidFill>
              </a:rPr>
              <a:t>These probabilities define the model</a:t>
            </a:r>
            <a:r>
              <a:rPr lang="en-US" sz="2600" smtClean="0">
                <a:solidFill>
                  <a:srgbClr val="CC3333"/>
                </a:solidFill>
              </a:rPr>
              <a:t>; </a:t>
            </a:r>
          </a:p>
          <a:p>
            <a:r>
              <a:rPr lang="en-US" sz="2600" dirty="0" smtClean="0">
                <a:solidFill>
                  <a:srgbClr val="CC3333"/>
                </a:solidFill>
              </a:rPr>
              <a:t>can find P(any sequence)</a:t>
            </a:r>
            <a:endParaRPr lang="en-US" sz="2600" dirty="0">
              <a:solidFill>
                <a:srgbClr val="CC3333"/>
              </a:solidFill>
            </a:endParaRPr>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812413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i="1" dirty="0" smtClean="0">
                <a:solidFill>
                  <a:srgbClr val="CC3333"/>
                </a:solidFill>
              </a:rPr>
              <a:t>Hidden Markov models</a:t>
            </a:r>
          </a:p>
          <a:p>
            <a:endParaRPr lang="en-US" sz="700" dirty="0" smtClean="0"/>
          </a:p>
          <a:p>
            <a:pPr lvl="1"/>
            <a:r>
              <a:rPr lang="en-US" sz="2000" dirty="0" smtClean="0"/>
              <a:t>Inference with HMM</a:t>
            </a:r>
          </a:p>
          <a:p>
            <a:pPr lvl="1"/>
            <a:r>
              <a:rPr lang="en-US" sz="2000" dirty="0" smtClean="0">
                <a:solidFill>
                  <a:srgbClr val="333333"/>
                </a:solidFill>
              </a:rPr>
              <a:t>Learning</a:t>
            </a:r>
          </a:p>
          <a:p>
            <a:endParaRPr lang="en-US" sz="700" dirty="0" smtClean="0"/>
          </a:p>
          <a:p>
            <a:r>
              <a:rPr lang="en-US" sz="2400" dirty="0"/>
              <a:t>Conditional Models and Local Classifiers</a:t>
            </a:r>
          </a:p>
          <a:p>
            <a:endParaRPr lang="en-US" sz="700" dirty="0" smtClean="0"/>
          </a:p>
          <a:p>
            <a:r>
              <a:rPr lang="en-US" sz="2400" dirty="0" smtClean="0"/>
              <a:t>Global models</a:t>
            </a:r>
          </a:p>
          <a:p>
            <a:pPr lvl="1"/>
            <a:r>
              <a:rPr lang="en-US" sz="2000" dirty="0" smtClean="0"/>
              <a:t>Conditional </a:t>
            </a:r>
            <a:r>
              <a:rPr lang="en-US" sz="2000" dirty="0"/>
              <a:t>Random Fields</a:t>
            </a:r>
          </a:p>
          <a:p>
            <a:pPr marL="0" indent="0">
              <a:buNone/>
            </a:pPr>
            <a:endParaRPr lang="en-US" sz="700" dirty="0" smtClean="0"/>
          </a:p>
          <a:p>
            <a:pPr lvl="1"/>
            <a:r>
              <a:rPr lang="en-US" sz="2000" dirty="0" smtClean="0"/>
              <a:t>Structured Perceptron for sequences</a:t>
            </a:r>
          </a:p>
        </p:txBody>
      </p:sp>
      <p:sp>
        <p:nvSpPr>
          <p:cNvPr id="4" name="Slide Number Placeholder 3"/>
          <p:cNvSpPr>
            <a:spLocks noGrp="1"/>
          </p:cNvSpPr>
          <p:nvPr>
            <p:ph type="sldNum" sz="quarter" idx="12"/>
          </p:nvPr>
        </p:nvSpPr>
        <p:spPr/>
        <p:txBody>
          <a:bodyPr/>
          <a:lstStyle/>
          <a:p>
            <a:fld id="{E8F84E70-49F1-4D48-A830-2CD8E288FC71}"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75832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Markov Model</a:t>
            </a:r>
            <a:endParaRPr lang="en-US" dirty="0"/>
          </a:p>
        </p:txBody>
      </p:sp>
      <p:sp>
        <p:nvSpPr>
          <p:cNvPr id="3" name="Content Placeholder 2"/>
          <p:cNvSpPr>
            <a:spLocks noGrp="1"/>
          </p:cNvSpPr>
          <p:nvPr>
            <p:ph idx="1"/>
          </p:nvPr>
        </p:nvSpPr>
        <p:spPr/>
        <p:txBody>
          <a:bodyPr/>
          <a:lstStyle/>
          <a:p>
            <a:r>
              <a:rPr lang="en-US" dirty="0" smtClean="0"/>
              <a:t>Discrete Markov Model: </a:t>
            </a:r>
          </a:p>
          <a:p>
            <a:pPr lvl="1"/>
            <a:r>
              <a:rPr lang="en-US" dirty="0" smtClean="0"/>
              <a:t>States follow a Markov chain</a:t>
            </a:r>
            <a:endParaRPr lang="en-US" dirty="0"/>
          </a:p>
          <a:p>
            <a:pPr lvl="1"/>
            <a:r>
              <a:rPr lang="en-US" i="1" dirty="0" smtClean="0"/>
              <a:t>Each </a:t>
            </a:r>
            <a:r>
              <a:rPr lang="en-US" i="1" dirty="0" smtClean="0">
                <a:solidFill>
                  <a:srgbClr val="3C58AD"/>
                </a:solidFill>
              </a:rPr>
              <a:t>state</a:t>
            </a:r>
            <a:r>
              <a:rPr lang="en-US" i="1" dirty="0" smtClean="0"/>
              <a:t> is an observation</a:t>
            </a:r>
          </a:p>
          <a:p>
            <a:endParaRPr lang="en-US" dirty="0"/>
          </a:p>
          <a:p>
            <a:r>
              <a:rPr lang="en-US" dirty="0" smtClean="0"/>
              <a:t>Hidden Markov Model:</a:t>
            </a:r>
          </a:p>
          <a:p>
            <a:pPr lvl="1"/>
            <a:r>
              <a:rPr lang="en-US" dirty="0" smtClean="0"/>
              <a:t>States follow a Markov chain</a:t>
            </a:r>
          </a:p>
          <a:p>
            <a:pPr lvl="1"/>
            <a:r>
              <a:rPr lang="en-US" dirty="0" smtClean="0">
                <a:solidFill>
                  <a:srgbClr val="CC3333"/>
                </a:solidFill>
              </a:rPr>
              <a:t>States are not observed</a:t>
            </a:r>
          </a:p>
          <a:p>
            <a:pPr lvl="1"/>
            <a:r>
              <a:rPr lang="en-US" dirty="0" smtClean="0"/>
              <a:t>Each state stochastically emits an observation</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991977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 part-of-speech example</a:t>
            </a:r>
            <a:endParaRPr lang="en-US" dirty="0"/>
          </a:p>
        </p:txBody>
      </p:sp>
      <p:sp>
        <p:nvSpPr>
          <p:cNvPr id="52" name="Content Placeholder 51"/>
          <p:cNvSpPr>
            <a:spLocks noGrp="1"/>
          </p:cNvSpPr>
          <p:nvPr>
            <p:ph idx="1"/>
          </p:nvPr>
        </p:nvSpPr>
        <p:spPr/>
        <p:txBody>
          <a:bodyPr/>
          <a:lstStyle/>
          <a:p>
            <a:pPr marL="0" indent="0" algn="ctr">
              <a:buNone/>
            </a:pPr>
            <a:r>
              <a:rPr lang="en-US" dirty="0" smtClean="0"/>
              <a:t>The Fed raises interest rates</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26</a:t>
            </a:fld>
            <a:endParaRPr lang="en-US"/>
          </a:p>
        </p:txBody>
      </p:sp>
      <p:sp>
        <p:nvSpPr>
          <p:cNvPr id="5" name="TextBox 4"/>
          <p:cNvSpPr txBox="1"/>
          <p:nvPr/>
        </p:nvSpPr>
        <p:spPr>
          <a:xfrm>
            <a:off x="2019989" y="5250783"/>
            <a:ext cx="572017" cy="400110"/>
          </a:xfrm>
          <a:prstGeom prst="rect">
            <a:avLst/>
          </a:prstGeom>
          <a:noFill/>
        </p:spPr>
        <p:txBody>
          <a:bodyPr wrap="none" rtlCol="0">
            <a:spAutoFit/>
          </a:bodyPr>
          <a:lstStyle/>
          <a:p>
            <a:r>
              <a:rPr lang="en-US" sz="2000" dirty="0" smtClean="0"/>
              <a:t>The</a:t>
            </a:r>
            <a:endParaRPr lang="en-US" sz="2000" dirty="0"/>
          </a:p>
        </p:txBody>
      </p:sp>
      <p:sp>
        <p:nvSpPr>
          <p:cNvPr id="6" name="TextBox 5"/>
          <p:cNvSpPr txBox="1"/>
          <p:nvPr/>
        </p:nvSpPr>
        <p:spPr>
          <a:xfrm>
            <a:off x="1610935" y="4295649"/>
            <a:ext cx="1390124" cy="400110"/>
          </a:xfrm>
          <a:prstGeom prst="rect">
            <a:avLst/>
          </a:prstGeom>
          <a:solidFill>
            <a:schemeClr val="tx1">
              <a:lumMod val="25000"/>
              <a:lumOff val="75000"/>
            </a:schemeClr>
          </a:solidFill>
        </p:spPr>
        <p:txBody>
          <a:bodyPr wrap="none" rtlCol="0">
            <a:spAutoFit/>
          </a:bodyPr>
          <a:lstStyle/>
          <a:p>
            <a:r>
              <a:rPr lang="en-US" sz="2000" dirty="0" smtClean="0"/>
              <a:t>Determiner</a:t>
            </a:r>
            <a:endParaRPr lang="en-US" sz="2000" dirty="0"/>
          </a:p>
        </p:txBody>
      </p:sp>
      <p:sp>
        <p:nvSpPr>
          <p:cNvPr id="7" name="TextBox 6"/>
          <p:cNvSpPr txBox="1"/>
          <p:nvPr/>
        </p:nvSpPr>
        <p:spPr>
          <a:xfrm>
            <a:off x="3373892" y="5250783"/>
            <a:ext cx="564878" cy="400110"/>
          </a:xfrm>
          <a:prstGeom prst="rect">
            <a:avLst/>
          </a:prstGeom>
          <a:noFill/>
        </p:spPr>
        <p:txBody>
          <a:bodyPr wrap="none" rtlCol="0">
            <a:spAutoFit/>
          </a:bodyPr>
          <a:lstStyle/>
          <a:p>
            <a:r>
              <a:rPr lang="en-US" sz="2000" dirty="0" smtClean="0"/>
              <a:t>Fed</a:t>
            </a:r>
            <a:endParaRPr lang="en-US" sz="2000" dirty="0"/>
          </a:p>
        </p:txBody>
      </p:sp>
      <p:sp>
        <p:nvSpPr>
          <p:cNvPr id="8" name="TextBox 7"/>
          <p:cNvSpPr txBox="1"/>
          <p:nvPr/>
        </p:nvSpPr>
        <p:spPr>
          <a:xfrm>
            <a:off x="3278839" y="4295649"/>
            <a:ext cx="754984" cy="400110"/>
          </a:xfrm>
          <a:prstGeom prst="rect">
            <a:avLst/>
          </a:prstGeom>
          <a:solidFill>
            <a:schemeClr val="tx1">
              <a:lumMod val="25000"/>
              <a:lumOff val="75000"/>
            </a:schemeClr>
          </a:solidFill>
        </p:spPr>
        <p:txBody>
          <a:bodyPr wrap="none" rtlCol="0">
            <a:spAutoFit/>
          </a:bodyPr>
          <a:lstStyle/>
          <a:p>
            <a:r>
              <a:rPr lang="en-US" sz="2000" dirty="0" smtClean="0"/>
              <a:t>Noun</a:t>
            </a:r>
            <a:endParaRPr lang="en-US" sz="2000" dirty="0"/>
          </a:p>
        </p:txBody>
      </p:sp>
      <p:sp>
        <p:nvSpPr>
          <p:cNvPr id="9" name="TextBox 8"/>
          <p:cNvSpPr txBox="1"/>
          <p:nvPr/>
        </p:nvSpPr>
        <p:spPr>
          <a:xfrm>
            <a:off x="4666922" y="5250783"/>
            <a:ext cx="784039" cy="400110"/>
          </a:xfrm>
          <a:prstGeom prst="rect">
            <a:avLst/>
          </a:prstGeom>
          <a:noFill/>
        </p:spPr>
        <p:txBody>
          <a:bodyPr wrap="none" rtlCol="0">
            <a:spAutoFit/>
          </a:bodyPr>
          <a:lstStyle/>
          <a:p>
            <a:r>
              <a:rPr lang="en-US" sz="2000" dirty="0" smtClean="0"/>
              <a:t>raises</a:t>
            </a:r>
            <a:endParaRPr lang="en-US" sz="2000" dirty="0"/>
          </a:p>
        </p:txBody>
      </p:sp>
      <p:sp>
        <p:nvSpPr>
          <p:cNvPr id="10" name="TextBox 9"/>
          <p:cNvSpPr txBox="1"/>
          <p:nvPr/>
        </p:nvSpPr>
        <p:spPr>
          <a:xfrm>
            <a:off x="4717955" y="4295649"/>
            <a:ext cx="681973" cy="400110"/>
          </a:xfrm>
          <a:prstGeom prst="rect">
            <a:avLst/>
          </a:prstGeom>
          <a:solidFill>
            <a:schemeClr val="tx1">
              <a:lumMod val="25000"/>
              <a:lumOff val="75000"/>
            </a:schemeClr>
          </a:solidFill>
        </p:spPr>
        <p:txBody>
          <a:bodyPr wrap="none" rtlCol="0">
            <a:spAutoFit/>
          </a:bodyPr>
          <a:lstStyle/>
          <a:p>
            <a:r>
              <a:rPr lang="en-US" sz="2000" dirty="0" smtClean="0"/>
              <a:t>Verb</a:t>
            </a:r>
            <a:endParaRPr lang="en-US" sz="2000" dirty="0"/>
          </a:p>
        </p:txBody>
      </p:sp>
      <p:sp>
        <p:nvSpPr>
          <p:cNvPr id="11" name="TextBox 10"/>
          <p:cNvSpPr txBox="1"/>
          <p:nvPr/>
        </p:nvSpPr>
        <p:spPr>
          <a:xfrm>
            <a:off x="5803014" y="5250783"/>
            <a:ext cx="995059" cy="400110"/>
          </a:xfrm>
          <a:prstGeom prst="rect">
            <a:avLst/>
          </a:prstGeom>
          <a:noFill/>
        </p:spPr>
        <p:txBody>
          <a:bodyPr wrap="none" rtlCol="0">
            <a:spAutoFit/>
          </a:bodyPr>
          <a:lstStyle/>
          <a:p>
            <a:r>
              <a:rPr lang="en-US" sz="2000" dirty="0" smtClean="0"/>
              <a:t>interest</a:t>
            </a:r>
            <a:endParaRPr lang="en-US" sz="2000" dirty="0"/>
          </a:p>
        </p:txBody>
      </p:sp>
      <p:sp>
        <p:nvSpPr>
          <p:cNvPr id="12" name="TextBox 11"/>
          <p:cNvSpPr txBox="1"/>
          <p:nvPr/>
        </p:nvSpPr>
        <p:spPr>
          <a:xfrm>
            <a:off x="5923051" y="4295649"/>
            <a:ext cx="754984" cy="400110"/>
          </a:xfrm>
          <a:prstGeom prst="rect">
            <a:avLst/>
          </a:prstGeom>
          <a:solidFill>
            <a:schemeClr val="tx1">
              <a:lumMod val="25000"/>
              <a:lumOff val="75000"/>
            </a:schemeClr>
          </a:solidFill>
        </p:spPr>
        <p:txBody>
          <a:bodyPr wrap="none" rtlCol="0">
            <a:spAutoFit/>
          </a:bodyPr>
          <a:lstStyle/>
          <a:p>
            <a:r>
              <a:rPr lang="en-US" sz="2000" dirty="0" smtClean="0"/>
              <a:t>Noun</a:t>
            </a:r>
            <a:endParaRPr lang="en-US" sz="2000" dirty="0"/>
          </a:p>
        </p:txBody>
      </p:sp>
      <p:sp>
        <p:nvSpPr>
          <p:cNvPr id="13" name="TextBox 12"/>
          <p:cNvSpPr txBox="1"/>
          <p:nvPr/>
        </p:nvSpPr>
        <p:spPr>
          <a:xfrm>
            <a:off x="7334631" y="5250783"/>
            <a:ext cx="710777" cy="400110"/>
          </a:xfrm>
          <a:prstGeom prst="rect">
            <a:avLst/>
          </a:prstGeom>
          <a:noFill/>
        </p:spPr>
        <p:txBody>
          <a:bodyPr wrap="none" rtlCol="0">
            <a:spAutoFit/>
          </a:bodyPr>
          <a:lstStyle/>
          <a:p>
            <a:r>
              <a:rPr lang="en-US" sz="2000" dirty="0" smtClean="0"/>
              <a:t>rates</a:t>
            </a:r>
            <a:endParaRPr lang="en-US" sz="2000" dirty="0"/>
          </a:p>
        </p:txBody>
      </p:sp>
      <p:sp>
        <p:nvSpPr>
          <p:cNvPr id="14" name="TextBox 13"/>
          <p:cNvSpPr txBox="1"/>
          <p:nvPr/>
        </p:nvSpPr>
        <p:spPr>
          <a:xfrm>
            <a:off x="7312527" y="4295649"/>
            <a:ext cx="754984" cy="400110"/>
          </a:xfrm>
          <a:prstGeom prst="rect">
            <a:avLst/>
          </a:prstGeom>
          <a:solidFill>
            <a:schemeClr val="tx1">
              <a:lumMod val="25000"/>
              <a:lumOff val="75000"/>
            </a:schemeClr>
          </a:solidFill>
        </p:spPr>
        <p:txBody>
          <a:bodyPr wrap="none" rtlCol="0">
            <a:spAutoFit/>
          </a:bodyPr>
          <a:lstStyle/>
          <a:p>
            <a:r>
              <a:rPr lang="en-US" sz="2000" dirty="0" smtClean="0"/>
              <a:t>Noun</a:t>
            </a:r>
            <a:endParaRPr lang="en-US" sz="2000" dirty="0"/>
          </a:p>
        </p:txBody>
      </p:sp>
      <p:cxnSp>
        <p:nvCxnSpPr>
          <p:cNvPr id="20" name="Straight Arrow Connector 19"/>
          <p:cNvCxnSpPr>
            <a:stCxn id="6" idx="2"/>
            <a:endCxn id="5" idx="0"/>
          </p:cNvCxnSpPr>
          <p:nvPr/>
        </p:nvCxnSpPr>
        <p:spPr>
          <a:xfrm>
            <a:off x="2305997" y="4695759"/>
            <a:ext cx="1" cy="555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2"/>
            <a:endCxn id="7" idx="0"/>
          </p:cNvCxnSpPr>
          <p:nvPr/>
        </p:nvCxnSpPr>
        <p:spPr>
          <a:xfrm>
            <a:off x="3656331" y="4695759"/>
            <a:ext cx="0" cy="555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2"/>
            <a:endCxn id="9" idx="0"/>
          </p:cNvCxnSpPr>
          <p:nvPr/>
        </p:nvCxnSpPr>
        <p:spPr>
          <a:xfrm>
            <a:off x="5058942" y="4695759"/>
            <a:ext cx="0" cy="555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2" idx="2"/>
            <a:endCxn id="11" idx="0"/>
          </p:cNvCxnSpPr>
          <p:nvPr/>
        </p:nvCxnSpPr>
        <p:spPr>
          <a:xfrm>
            <a:off x="6300543" y="4695759"/>
            <a:ext cx="1" cy="555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4" idx="2"/>
            <a:endCxn id="13" idx="0"/>
          </p:cNvCxnSpPr>
          <p:nvPr/>
        </p:nvCxnSpPr>
        <p:spPr>
          <a:xfrm>
            <a:off x="7690019" y="4695759"/>
            <a:ext cx="1" cy="555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6" idx="3"/>
            <a:endCxn id="6" idx="1"/>
          </p:cNvCxnSpPr>
          <p:nvPr/>
        </p:nvCxnSpPr>
        <p:spPr>
          <a:xfrm flipV="1">
            <a:off x="1159526" y="4495704"/>
            <a:ext cx="451409" cy="3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38843" y="4314761"/>
            <a:ext cx="620683" cy="369332"/>
          </a:xfrm>
          <a:prstGeom prst="rect">
            <a:avLst/>
          </a:prstGeom>
          <a:noFill/>
        </p:spPr>
        <p:txBody>
          <a:bodyPr wrap="none" rtlCol="0">
            <a:spAutoFit/>
          </a:bodyPr>
          <a:lstStyle/>
          <a:p>
            <a:r>
              <a:rPr lang="en-US" dirty="0" smtClean="0">
                <a:solidFill>
                  <a:schemeClr val="accent3">
                    <a:lumMod val="50000"/>
                  </a:schemeClr>
                </a:solidFill>
              </a:rPr>
              <a:t>start</a:t>
            </a:r>
            <a:endParaRPr lang="en-US" dirty="0">
              <a:solidFill>
                <a:schemeClr val="accent3">
                  <a:lumMod val="50000"/>
                </a:schemeClr>
              </a:solidFill>
            </a:endParaRPr>
          </a:p>
        </p:txBody>
      </p:sp>
      <p:cxnSp>
        <p:nvCxnSpPr>
          <p:cNvPr id="37" name="Straight Arrow Connector 36"/>
          <p:cNvCxnSpPr>
            <a:stCxn id="6" idx="3"/>
            <a:endCxn id="8" idx="1"/>
          </p:cNvCxnSpPr>
          <p:nvPr/>
        </p:nvCxnSpPr>
        <p:spPr>
          <a:xfrm>
            <a:off x="3001059" y="4495704"/>
            <a:ext cx="2777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8" idx="3"/>
            <a:endCxn id="10" idx="1"/>
          </p:cNvCxnSpPr>
          <p:nvPr/>
        </p:nvCxnSpPr>
        <p:spPr>
          <a:xfrm>
            <a:off x="4033823" y="4495704"/>
            <a:ext cx="6841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0" idx="3"/>
            <a:endCxn id="12" idx="1"/>
          </p:cNvCxnSpPr>
          <p:nvPr/>
        </p:nvCxnSpPr>
        <p:spPr>
          <a:xfrm>
            <a:off x="5399928" y="4495704"/>
            <a:ext cx="5231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2" idx="3"/>
            <a:endCxn id="14" idx="1"/>
          </p:cNvCxnSpPr>
          <p:nvPr/>
        </p:nvCxnSpPr>
        <p:spPr>
          <a:xfrm>
            <a:off x="6678035" y="4495704"/>
            <a:ext cx="63449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600682" y="1758359"/>
            <a:ext cx="2718148" cy="2283402"/>
            <a:chOff x="2305997" y="1629337"/>
            <a:chExt cx="2718148" cy="2283402"/>
          </a:xfrm>
        </p:grpSpPr>
        <p:grpSp>
          <p:nvGrpSpPr>
            <p:cNvPr id="103" name="Group 102"/>
            <p:cNvGrpSpPr/>
            <p:nvPr/>
          </p:nvGrpSpPr>
          <p:grpSpPr>
            <a:xfrm>
              <a:off x="2305997" y="2472137"/>
              <a:ext cx="2718148" cy="1440602"/>
              <a:chOff x="1896944" y="2473199"/>
              <a:chExt cx="3033407" cy="1369976"/>
            </a:xfrm>
          </p:grpSpPr>
          <p:sp>
            <p:nvSpPr>
              <p:cNvPr id="54" name="TextBox 53"/>
              <p:cNvSpPr txBox="1"/>
              <p:nvPr/>
            </p:nvSpPr>
            <p:spPr>
              <a:xfrm>
                <a:off x="1896944" y="2479549"/>
                <a:ext cx="1147770"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Determiner</a:t>
                </a:r>
                <a:endParaRPr lang="en-US" sz="1600" dirty="0"/>
              </a:p>
            </p:txBody>
          </p:sp>
          <p:sp>
            <p:nvSpPr>
              <p:cNvPr id="55" name="TextBox 54"/>
              <p:cNvSpPr txBox="1"/>
              <p:nvPr/>
            </p:nvSpPr>
            <p:spPr>
              <a:xfrm>
                <a:off x="4289430" y="2479549"/>
                <a:ext cx="640921"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Noun</a:t>
                </a:r>
                <a:endParaRPr lang="en-US" sz="1600" dirty="0"/>
              </a:p>
            </p:txBody>
          </p:sp>
          <p:sp>
            <p:nvSpPr>
              <p:cNvPr id="56" name="TextBox 55"/>
              <p:cNvSpPr txBox="1"/>
              <p:nvPr/>
            </p:nvSpPr>
            <p:spPr>
              <a:xfrm>
                <a:off x="3428866" y="3504621"/>
                <a:ext cx="582511"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Verb</a:t>
                </a:r>
                <a:endParaRPr lang="en-US" sz="1600" dirty="0"/>
              </a:p>
            </p:txBody>
          </p:sp>
          <p:cxnSp>
            <p:nvCxnSpPr>
              <p:cNvPr id="58" name="Curved Connector 57"/>
              <p:cNvCxnSpPr>
                <a:stCxn id="54" idx="0"/>
                <a:endCxn id="55" idx="0"/>
              </p:cNvCxnSpPr>
              <p:nvPr/>
            </p:nvCxnSpPr>
            <p:spPr>
              <a:xfrm rot="5400000" flipH="1" flipV="1">
                <a:off x="3540360" y="1410018"/>
                <a:ext cx="12700" cy="2139062"/>
              </a:xfrm>
              <a:prstGeom prst="curvedConnector3">
                <a:avLst>
                  <a:gd name="adj1" fmla="val 390568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55" idx="2"/>
                <a:endCxn id="56" idx="3"/>
              </p:cNvCxnSpPr>
              <p:nvPr/>
            </p:nvCxnSpPr>
            <p:spPr>
              <a:xfrm rot="5400000">
                <a:off x="3882737" y="2946743"/>
                <a:ext cx="855794" cy="59851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56" idx="1"/>
                <a:endCxn id="54" idx="2"/>
              </p:cNvCxnSpPr>
              <p:nvPr/>
            </p:nvCxnSpPr>
            <p:spPr>
              <a:xfrm rot="10800000">
                <a:off x="2470830" y="2818103"/>
                <a:ext cx="958037" cy="85579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55" idx="1"/>
                <a:endCxn id="54" idx="3"/>
              </p:cNvCxnSpPr>
              <p:nvPr/>
            </p:nvCxnSpPr>
            <p:spPr>
              <a:xfrm rot="10800000">
                <a:off x="3044714" y="2648826"/>
                <a:ext cx="1244716" cy="127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Curved Connector 78"/>
              <p:cNvCxnSpPr/>
              <p:nvPr/>
            </p:nvCxnSpPr>
            <p:spPr>
              <a:xfrm rot="16200000" flipH="1">
                <a:off x="2999747" y="2848035"/>
                <a:ext cx="701550" cy="611618"/>
              </a:xfrm>
              <a:prstGeom prst="curvedConnector3">
                <a:avLst>
                  <a:gd name="adj1" fmla="val -779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Curved Connector 82"/>
              <p:cNvCxnSpPr>
                <a:endCxn id="56" idx="0"/>
              </p:cNvCxnSpPr>
              <p:nvPr/>
            </p:nvCxnSpPr>
            <p:spPr>
              <a:xfrm rot="10800000" flipV="1">
                <a:off x="3720123" y="2879658"/>
                <a:ext cx="743027" cy="62496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5" name="TextBox 104"/>
            <p:cNvSpPr txBox="1"/>
            <p:nvPr/>
          </p:nvSpPr>
          <p:spPr>
            <a:xfrm>
              <a:off x="3071398" y="1629337"/>
              <a:ext cx="1214620" cy="369332"/>
            </a:xfrm>
            <a:prstGeom prst="rect">
              <a:avLst/>
            </a:prstGeom>
            <a:noFill/>
          </p:spPr>
          <p:txBody>
            <a:bodyPr wrap="none" rtlCol="0">
              <a:spAutoFit/>
            </a:bodyPr>
            <a:lstStyle/>
            <a:p>
              <a:r>
                <a:rPr lang="en-US" dirty="0" smtClean="0">
                  <a:solidFill>
                    <a:srgbClr val="3C58AD"/>
                  </a:solidFill>
                </a:rPr>
                <a:t>Transitions</a:t>
              </a:r>
              <a:endParaRPr lang="en-US" dirty="0">
                <a:solidFill>
                  <a:srgbClr val="3C58AD"/>
                </a:solidFill>
              </a:endParaRPr>
            </a:p>
          </p:txBody>
        </p:sp>
      </p:grpSp>
      <p:sp>
        <p:nvSpPr>
          <p:cNvPr id="108" name="TextBox 107"/>
          <p:cNvSpPr txBox="1"/>
          <p:nvPr/>
        </p:nvSpPr>
        <p:spPr>
          <a:xfrm>
            <a:off x="5576464" y="1758359"/>
            <a:ext cx="1101571" cy="369332"/>
          </a:xfrm>
          <a:prstGeom prst="rect">
            <a:avLst/>
          </a:prstGeom>
          <a:noFill/>
        </p:spPr>
        <p:txBody>
          <a:bodyPr wrap="none" rtlCol="0">
            <a:spAutoFit/>
          </a:bodyPr>
          <a:lstStyle/>
          <a:p>
            <a:r>
              <a:rPr lang="en-US" dirty="0" smtClean="0">
                <a:solidFill>
                  <a:srgbClr val="3C58AD"/>
                </a:solidFill>
              </a:rPr>
              <a:t>Emissions</a:t>
            </a:r>
            <a:endParaRPr lang="en-US" dirty="0">
              <a:solidFill>
                <a:srgbClr val="3C58AD"/>
              </a:solidFill>
            </a:endParaRPr>
          </a:p>
        </p:txBody>
      </p:sp>
      <p:grpSp>
        <p:nvGrpSpPr>
          <p:cNvPr id="115" name="Group 114"/>
          <p:cNvGrpSpPr/>
          <p:nvPr/>
        </p:nvGrpSpPr>
        <p:grpSpPr>
          <a:xfrm>
            <a:off x="358819" y="4665951"/>
            <a:ext cx="974681" cy="954164"/>
            <a:chOff x="358819" y="4665951"/>
            <a:chExt cx="974681" cy="954164"/>
          </a:xfrm>
        </p:grpSpPr>
        <p:sp>
          <p:nvSpPr>
            <p:cNvPr id="109" name="TextBox 108"/>
            <p:cNvSpPr txBox="1"/>
            <p:nvPr/>
          </p:nvSpPr>
          <p:spPr>
            <a:xfrm>
              <a:off x="358819" y="5250783"/>
              <a:ext cx="709224" cy="369332"/>
            </a:xfrm>
            <a:prstGeom prst="rect">
              <a:avLst/>
            </a:prstGeom>
            <a:noFill/>
          </p:spPr>
          <p:txBody>
            <a:bodyPr wrap="none" rtlCol="0">
              <a:spAutoFit/>
            </a:bodyPr>
            <a:lstStyle/>
            <a:p>
              <a:r>
                <a:rPr lang="en-US" dirty="0" smtClean="0">
                  <a:solidFill>
                    <a:srgbClr val="3C58AD"/>
                  </a:solidFill>
                </a:rPr>
                <a:t>Initial</a:t>
              </a:r>
              <a:endParaRPr lang="en-US" dirty="0">
                <a:solidFill>
                  <a:srgbClr val="3C58AD"/>
                </a:solidFill>
              </a:endParaRPr>
            </a:p>
          </p:txBody>
        </p:sp>
        <p:cxnSp>
          <p:nvCxnSpPr>
            <p:cNvPr id="111" name="Straight Arrow Connector 110"/>
            <p:cNvCxnSpPr>
              <a:stCxn id="109" idx="0"/>
            </p:cNvCxnSpPr>
            <p:nvPr/>
          </p:nvCxnSpPr>
          <p:spPr>
            <a:xfrm flipV="1">
              <a:off x="713431" y="4665951"/>
              <a:ext cx="620069" cy="584832"/>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grpSp>
      <p:sp>
        <p:nvSpPr>
          <p:cNvPr id="117" name="TextBox 116"/>
          <p:cNvSpPr txBox="1"/>
          <p:nvPr/>
        </p:nvSpPr>
        <p:spPr>
          <a:xfrm>
            <a:off x="3671921" y="2127691"/>
            <a:ext cx="2330085" cy="1323439"/>
          </a:xfrm>
          <a:prstGeom prst="rect">
            <a:avLst/>
          </a:prstGeom>
          <a:noFill/>
        </p:spPr>
        <p:txBody>
          <a:bodyPr wrap="none" rtlCol="0">
            <a:spAutoFit/>
          </a:bodyPr>
          <a:lstStyle/>
          <a:p>
            <a:r>
              <a:rPr lang="en-US" sz="1600" dirty="0" smtClean="0"/>
              <a:t>P(The | Determiner) = 0.5</a:t>
            </a:r>
          </a:p>
          <a:p>
            <a:r>
              <a:rPr lang="en-US" sz="1600" dirty="0" smtClean="0"/>
              <a:t>P(A | Determiner) = 0.3</a:t>
            </a:r>
          </a:p>
          <a:p>
            <a:r>
              <a:rPr lang="en-US" sz="1600" dirty="0" smtClean="0"/>
              <a:t>P(An | Determiner) = 0.1</a:t>
            </a:r>
          </a:p>
          <a:p>
            <a:r>
              <a:rPr lang="en-US" sz="1600" dirty="0" smtClean="0"/>
              <a:t>P(Fed | Determiner) = 0</a:t>
            </a:r>
          </a:p>
          <a:p>
            <a:r>
              <a:rPr lang="en-US" sz="1600" dirty="0" smtClean="0"/>
              <a:t>…</a:t>
            </a:r>
          </a:p>
        </p:txBody>
      </p:sp>
      <p:sp>
        <p:nvSpPr>
          <p:cNvPr id="118" name="TextBox 117"/>
          <p:cNvSpPr txBox="1"/>
          <p:nvPr/>
        </p:nvSpPr>
        <p:spPr>
          <a:xfrm>
            <a:off x="6252095" y="2127691"/>
            <a:ext cx="2223686" cy="1323439"/>
          </a:xfrm>
          <a:prstGeom prst="rect">
            <a:avLst/>
          </a:prstGeom>
          <a:noFill/>
        </p:spPr>
        <p:txBody>
          <a:bodyPr wrap="none" rtlCol="0">
            <a:spAutoFit/>
          </a:bodyPr>
          <a:lstStyle/>
          <a:p>
            <a:r>
              <a:rPr lang="en-US" sz="1600" dirty="0" smtClean="0"/>
              <a:t>P(Fed| Noun) = 0.001</a:t>
            </a:r>
          </a:p>
          <a:p>
            <a:r>
              <a:rPr lang="en-US" sz="1600" dirty="0" smtClean="0"/>
              <a:t>P(raises| Noun) = 0.04</a:t>
            </a:r>
          </a:p>
          <a:p>
            <a:r>
              <a:rPr lang="en-US" sz="1600" dirty="0" smtClean="0"/>
              <a:t>P(interest| Noun) = 0.07</a:t>
            </a:r>
          </a:p>
          <a:p>
            <a:r>
              <a:rPr lang="en-US" sz="1600" dirty="0" smtClean="0"/>
              <a:t>P(The| Noun) = 0</a:t>
            </a:r>
          </a:p>
          <a:p>
            <a:r>
              <a:rPr lang="en-US" sz="1600" dirty="0" smtClean="0"/>
              <a:t>…</a:t>
            </a:r>
            <a:endParaRPr lang="en-US" sz="1600" dirty="0"/>
          </a:p>
        </p:txBody>
      </p:sp>
      <p:cxnSp>
        <p:nvCxnSpPr>
          <p:cNvPr id="15" name="Curved Connector 14"/>
          <p:cNvCxnSpPr>
            <a:endCxn id="54" idx="1"/>
          </p:cNvCxnSpPr>
          <p:nvPr/>
        </p:nvCxnSpPr>
        <p:spPr>
          <a:xfrm rot="5400000">
            <a:off x="592938" y="2622259"/>
            <a:ext cx="171326" cy="155838"/>
          </a:xfrm>
          <a:prstGeom prst="curvedConnector4">
            <a:avLst>
              <a:gd name="adj1" fmla="val -89293"/>
              <a:gd name="adj2" fmla="val 24669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endCxn id="55" idx="3"/>
          </p:cNvCxnSpPr>
          <p:nvPr/>
        </p:nvCxnSpPr>
        <p:spPr>
          <a:xfrm rot="16200000" flipH="1">
            <a:off x="3158665" y="2625675"/>
            <a:ext cx="184679" cy="135652"/>
          </a:xfrm>
          <a:prstGeom prst="curvedConnector4">
            <a:avLst>
              <a:gd name="adj1" fmla="val -92950"/>
              <a:gd name="adj2" fmla="val 30906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56" idx="2"/>
          </p:cNvCxnSpPr>
          <p:nvPr/>
        </p:nvCxnSpPr>
        <p:spPr>
          <a:xfrm rot="5400000" flipH="1" flipV="1">
            <a:off x="2325561" y="3871958"/>
            <a:ext cx="78620" cy="260985"/>
          </a:xfrm>
          <a:prstGeom prst="curvedConnector4">
            <a:avLst>
              <a:gd name="adj1" fmla="val -290766"/>
              <a:gd name="adj2" fmla="val 244085"/>
            </a:avLst>
          </a:prstGeom>
          <a:ln>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0420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8315653" cy="673260"/>
          </a:xfrm>
        </p:spPr>
        <p:txBody>
          <a:bodyPr>
            <a:normAutofit fontScale="90000"/>
          </a:bodyPr>
          <a:lstStyle/>
          <a:p>
            <a:r>
              <a:rPr lang="en-US" dirty="0" smtClean="0"/>
              <a:t>Joint model over states and observations</a:t>
            </a:r>
            <a:endParaRPr lang="en-US" dirty="0"/>
          </a:p>
        </p:txBody>
      </p:sp>
      <p:sp>
        <p:nvSpPr>
          <p:cNvPr id="3" name="Content Placeholder 2"/>
          <p:cNvSpPr>
            <a:spLocks noGrp="1"/>
          </p:cNvSpPr>
          <p:nvPr>
            <p:ph idx="1"/>
          </p:nvPr>
        </p:nvSpPr>
        <p:spPr/>
        <p:txBody>
          <a:bodyPr>
            <a:normAutofit/>
          </a:bodyPr>
          <a:lstStyle/>
          <a:p>
            <a:r>
              <a:rPr lang="en-US" sz="2400" dirty="0" smtClean="0"/>
              <a:t>Notation</a:t>
            </a:r>
          </a:p>
          <a:p>
            <a:pPr lvl="1"/>
            <a:r>
              <a:rPr lang="en-US" sz="2000" dirty="0" smtClean="0"/>
              <a:t>Number of states = </a:t>
            </a:r>
            <a:r>
              <a:rPr lang="en-US" sz="2000" dirty="0" smtClean="0">
                <a:solidFill>
                  <a:srgbClr val="CC3333"/>
                </a:solidFill>
              </a:rPr>
              <a:t>K</a:t>
            </a:r>
            <a:r>
              <a:rPr lang="en-US" sz="2000" dirty="0" smtClean="0"/>
              <a:t>, Number of observations = </a:t>
            </a:r>
            <a:r>
              <a:rPr lang="en-US" sz="2000" dirty="0" smtClean="0">
                <a:solidFill>
                  <a:srgbClr val="CC3333"/>
                </a:solidFill>
              </a:rPr>
              <a:t>M</a:t>
            </a:r>
          </a:p>
          <a:p>
            <a:pPr lvl="1"/>
            <a:r>
              <a:rPr lang="en-US" sz="2000" dirty="0" smtClean="0">
                <a:solidFill>
                  <a:schemeClr val="accent2"/>
                </a:solidFill>
                <a:latin typeface="cmmi10"/>
                <a:ea typeface="cmmi10"/>
                <a:cs typeface="cmmi10"/>
              </a:rPr>
              <a:t>π</a:t>
            </a:r>
            <a:r>
              <a:rPr lang="en-US" sz="2000" dirty="0" smtClean="0"/>
              <a:t>: Initial probability over states  (K dimensional vector)</a:t>
            </a:r>
          </a:p>
          <a:p>
            <a:pPr lvl="1"/>
            <a:r>
              <a:rPr lang="en-US" sz="2000" dirty="0" smtClean="0">
                <a:solidFill>
                  <a:srgbClr val="CC3333"/>
                </a:solidFill>
              </a:rPr>
              <a:t>A</a:t>
            </a:r>
            <a:r>
              <a:rPr lang="en-US" sz="2000" dirty="0" smtClean="0"/>
              <a:t>: Transition probabilities (K</a:t>
            </a:r>
            <a:r>
              <a:rPr lang="en-US" sz="2000" dirty="0" smtClean="0">
                <a:latin typeface="cmsy10"/>
                <a:ea typeface="cmsy10"/>
                <a:cs typeface="cmsy10"/>
              </a:rPr>
              <a:t>×</a:t>
            </a:r>
            <a:r>
              <a:rPr lang="en-US" sz="2000" dirty="0" smtClean="0"/>
              <a:t>K matrix)</a:t>
            </a:r>
          </a:p>
          <a:p>
            <a:pPr lvl="1"/>
            <a:r>
              <a:rPr lang="en-US" sz="2000" dirty="0" smtClean="0">
                <a:solidFill>
                  <a:srgbClr val="CC3333"/>
                </a:solidFill>
              </a:rPr>
              <a:t>B</a:t>
            </a:r>
            <a:r>
              <a:rPr lang="en-US" sz="2000" dirty="0" smtClean="0"/>
              <a:t>: Emission probabilities (K</a:t>
            </a:r>
            <a:r>
              <a:rPr lang="en-US" sz="2000" dirty="0" smtClean="0">
                <a:latin typeface="cmsy10"/>
                <a:ea typeface="cmsy10"/>
                <a:cs typeface="cmsy10"/>
              </a:rPr>
              <a:t>×</a:t>
            </a:r>
            <a:r>
              <a:rPr lang="en-US" sz="2000" dirty="0" smtClean="0"/>
              <a:t>M matrix)</a:t>
            </a:r>
          </a:p>
          <a:p>
            <a:pPr lvl="1"/>
            <a:endParaRPr lang="en-US" sz="2000" dirty="0" smtClean="0"/>
          </a:p>
          <a:p>
            <a:r>
              <a:rPr lang="en-US" sz="2400" dirty="0" smtClean="0"/>
              <a:t>Probability of states and observations</a:t>
            </a:r>
          </a:p>
          <a:p>
            <a:pPr lvl="1"/>
            <a:r>
              <a:rPr lang="en-US" sz="2000" dirty="0" smtClean="0"/>
              <a:t>Denote states by </a:t>
            </a:r>
            <a:r>
              <a:rPr lang="en-US" sz="2000" dirty="0" smtClean="0">
                <a:latin typeface="Calibri"/>
              </a:rPr>
              <a:t>y</a:t>
            </a:r>
            <a:r>
              <a:rPr lang="en-US" sz="2000" baseline="-25000" dirty="0" smtClean="0">
                <a:latin typeface="Calibri"/>
              </a:rPr>
              <a:t>1</a:t>
            </a:r>
            <a:r>
              <a:rPr lang="en-US" sz="2000" dirty="0" smtClean="0"/>
              <a:t>, </a:t>
            </a:r>
            <a:r>
              <a:rPr lang="en-US" sz="2000" dirty="0" smtClean="0">
                <a:latin typeface="Calibri"/>
              </a:rPr>
              <a:t>y</a:t>
            </a:r>
            <a:r>
              <a:rPr lang="en-US" sz="2000" baseline="-25000" dirty="0" smtClean="0">
                <a:latin typeface="Calibri"/>
              </a:rPr>
              <a:t>2</a:t>
            </a:r>
            <a:r>
              <a:rPr lang="en-US" sz="2000" dirty="0" smtClean="0"/>
              <a:t>, </a:t>
            </a:r>
            <a:r>
              <a:rPr lang="en-US" sz="2000" dirty="0" smtClean="0">
                <a:latin typeface="MT Extra"/>
                <a:sym typeface="MT Extra"/>
              </a:rPr>
              <a:t></a:t>
            </a:r>
            <a:r>
              <a:rPr lang="en-US" sz="2000" dirty="0" smtClean="0"/>
              <a:t> and observations by </a:t>
            </a:r>
            <a:r>
              <a:rPr lang="en-US" sz="2000" dirty="0" smtClean="0">
                <a:latin typeface="Calibri"/>
              </a:rPr>
              <a:t>x</a:t>
            </a:r>
            <a:r>
              <a:rPr lang="en-US" sz="2000" baseline="-25000" dirty="0" smtClean="0">
                <a:latin typeface="Calibri"/>
              </a:rPr>
              <a:t>1</a:t>
            </a:r>
            <a:r>
              <a:rPr lang="en-US" sz="2000" dirty="0" smtClean="0"/>
              <a:t>, </a:t>
            </a:r>
            <a:r>
              <a:rPr lang="en-US" sz="2000" dirty="0" smtClean="0">
                <a:latin typeface="Calibri"/>
              </a:rPr>
              <a:t>x</a:t>
            </a:r>
            <a:r>
              <a:rPr lang="en-US" sz="2000" baseline="-25000" dirty="0" smtClean="0">
                <a:latin typeface="Calibri"/>
              </a:rPr>
              <a:t>2</a:t>
            </a:r>
            <a:r>
              <a:rPr lang="en-US" sz="2000" dirty="0" smtClean="0"/>
              <a:t>, </a:t>
            </a:r>
            <a:r>
              <a:rPr lang="en-US" sz="2000" dirty="0" smtClean="0">
                <a:latin typeface="MT Extra"/>
                <a:sym typeface="MT Extra"/>
              </a:rPr>
              <a:t></a:t>
            </a:r>
            <a:endParaRPr lang="en-US" sz="2000" dirty="0">
              <a:latin typeface="MT Extra"/>
            </a:endParaRPr>
          </a:p>
        </p:txBody>
      </p:sp>
      <p:sp>
        <p:nvSpPr>
          <p:cNvPr id="4" name="Slide Number Placeholder 3"/>
          <p:cNvSpPr>
            <a:spLocks noGrp="1"/>
          </p:cNvSpPr>
          <p:nvPr>
            <p:ph type="sldNum" sz="quarter" idx="12"/>
          </p:nvPr>
        </p:nvSpPr>
        <p:spPr/>
        <p:txBody>
          <a:bodyPr/>
          <a:lstStyle/>
          <a:p>
            <a:fld id="{E8F84E70-49F1-4D48-A830-2CD8E288FC71}" type="slidenum">
              <a:rPr lang="en-US" smtClean="0"/>
              <a:t>27</a:t>
            </a:fld>
            <a:endParaRPr lang="en-US"/>
          </a:p>
        </p:txBody>
      </p:sp>
      <p:grpSp>
        <p:nvGrpSpPr>
          <p:cNvPr id="6" name="Group 5"/>
          <p:cNvGrpSpPr/>
          <p:nvPr/>
        </p:nvGrpSpPr>
        <p:grpSpPr>
          <a:xfrm>
            <a:off x="1434532" y="4696860"/>
            <a:ext cx="6624432" cy="1659491"/>
            <a:chOff x="1434532" y="4696860"/>
            <a:chExt cx="6624432" cy="1659491"/>
          </a:xfrm>
        </p:grpSpPr>
        <p:pic>
          <p:nvPicPr>
            <p:cNvPr id="5" name="Picture 4" descr="Screen Region 2014-09-15 at 23.18.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532" y="4696860"/>
              <a:ext cx="6624432" cy="826786"/>
            </a:xfrm>
            <a:prstGeom prst="rect">
              <a:avLst/>
            </a:prstGeom>
          </p:spPr>
        </p:pic>
        <p:pic>
          <p:nvPicPr>
            <p:cNvPr id="8" name="Picture 7" descr="Screen Region 2014-09-15 at 23.20.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613" y="5529565"/>
              <a:ext cx="3051519" cy="826786"/>
            </a:xfrm>
            <a:prstGeom prst="rect">
              <a:avLst/>
            </a:prstGeom>
          </p:spPr>
        </p:pic>
      </p:grpSp>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372177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Speech recognition</a:t>
            </a:r>
          </a:p>
          <a:p>
            <a:pPr lvl="1"/>
            <a:r>
              <a:rPr lang="en-US" dirty="0" smtClean="0"/>
              <a:t>Input: Speech signal</a:t>
            </a:r>
          </a:p>
          <a:p>
            <a:pPr lvl="1"/>
            <a:r>
              <a:rPr lang="en-US" dirty="0" smtClean="0"/>
              <a:t>Output: Sequence of words</a:t>
            </a:r>
          </a:p>
          <a:p>
            <a:r>
              <a:rPr lang="en-US" dirty="0" smtClean="0"/>
              <a:t>NLP applications</a:t>
            </a:r>
          </a:p>
          <a:p>
            <a:pPr lvl="1"/>
            <a:r>
              <a:rPr lang="en-US" dirty="0" smtClean="0"/>
              <a:t>Information extraction</a:t>
            </a:r>
          </a:p>
          <a:p>
            <a:pPr lvl="1"/>
            <a:r>
              <a:rPr lang="en-US" dirty="0" smtClean="0"/>
              <a:t>Text chunking </a:t>
            </a:r>
          </a:p>
          <a:p>
            <a:r>
              <a:rPr lang="en-US" dirty="0" smtClean="0"/>
              <a:t>Computational biology</a:t>
            </a:r>
          </a:p>
          <a:p>
            <a:pPr lvl="1"/>
            <a:r>
              <a:rPr lang="en-US" dirty="0" smtClean="0"/>
              <a:t>Aligning </a:t>
            </a:r>
            <a:r>
              <a:rPr lang="en-US" dirty="0"/>
              <a:t>protein </a:t>
            </a:r>
            <a:r>
              <a:rPr lang="en-US" dirty="0" smtClean="0"/>
              <a:t>sequences</a:t>
            </a:r>
          </a:p>
          <a:p>
            <a:pPr lvl="1"/>
            <a:r>
              <a:rPr lang="en-US" dirty="0" smtClean="0"/>
              <a:t>Labeling nucleotides in a sequence as exons, introns, etc.</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28</a:t>
            </a:fld>
            <a:endParaRPr lang="en-US"/>
          </a:p>
        </p:txBody>
      </p:sp>
      <p:sp>
        <p:nvSpPr>
          <p:cNvPr id="5" name="TextBox 4"/>
          <p:cNvSpPr txBox="1"/>
          <p:nvPr/>
        </p:nvSpPr>
        <p:spPr>
          <a:xfrm>
            <a:off x="2367643" y="1079500"/>
            <a:ext cx="184666" cy="369332"/>
          </a:xfrm>
          <a:prstGeom prst="rect">
            <a:avLst/>
          </a:prstGeom>
          <a:noFill/>
        </p:spPr>
        <p:txBody>
          <a:bodyPr wrap="none" rtlCol="0">
            <a:spAutoFit/>
          </a:bodyPr>
          <a:lstStyle/>
          <a:p>
            <a:endParaRPr lang="en-US" dirty="0"/>
          </a:p>
        </p:txBody>
      </p:sp>
      <p:sp>
        <p:nvSpPr>
          <p:cNvPr id="6" name="TextBox 5"/>
          <p:cNvSpPr txBox="1"/>
          <p:nvPr/>
        </p:nvSpPr>
        <p:spPr>
          <a:xfrm>
            <a:off x="2930071" y="6213929"/>
            <a:ext cx="1236236" cy="369332"/>
          </a:xfrm>
          <a:prstGeom prst="rect">
            <a:avLst/>
          </a:prstGeom>
          <a:noFill/>
        </p:spPr>
        <p:txBody>
          <a:bodyPr wrap="none" rtlCol="0">
            <a:spAutoFit/>
          </a:bodyPr>
          <a:lstStyle/>
          <a:p>
            <a:r>
              <a:rPr lang="en-US" dirty="0" smtClean="0">
                <a:solidFill>
                  <a:schemeClr val="accent2"/>
                </a:solidFill>
              </a:rPr>
              <a:t>Questions?</a:t>
            </a:r>
            <a:endParaRPr lang="en-US" dirty="0">
              <a:solidFill>
                <a:schemeClr val="accent2"/>
              </a:solidFill>
            </a:endParaRPr>
          </a:p>
        </p:txBody>
      </p:sp>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71881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questions for HMMs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Given an observation sequence, </a:t>
            </a:r>
            <a:r>
              <a:rPr lang="en-US" dirty="0" smtClean="0">
                <a:latin typeface="Calibri"/>
              </a:rPr>
              <a:t>x</a:t>
            </a:r>
            <a:r>
              <a:rPr lang="en-US" baseline="-25000" dirty="0" smtClean="0">
                <a:latin typeface="Calibri"/>
              </a:rPr>
              <a:t>1</a:t>
            </a:r>
            <a:r>
              <a:rPr lang="en-US" dirty="0" smtClean="0"/>
              <a:t>, </a:t>
            </a:r>
            <a:r>
              <a:rPr lang="en-US" dirty="0" smtClean="0">
                <a:latin typeface="Calibri"/>
              </a:rPr>
              <a:t>x</a:t>
            </a:r>
            <a:r>
              <a:rPr lang="en-US" baseline="-25000" dirty="0" smtClean="0">
                <a:latin typeface="Calibri"/>
              </a:rPr>
              <a:t>2</a:t>
            </a:r>
            <a:r>
              <a:rPr lang="en-US" dirty="0" smtClean="0"/>
              <a:t>, </a:t>
            </a:r>
            <a:r>
              <a:rPr lang="en-US" dirty="0" smtClean="0">
                <a:latin typeface="MT Extra"/>
                <a:sym typeface="MT Extra"/>
              </a:rPr>
              <a:t></a:t>
            </a:r>
            <a:r>
              <a:rPr lang="en-US" dirty="0" smtClean="0"/>
              <a:t> </a:t>
            </a:r>
            <a:r>
              <a:rPr lang="en-US" dirty="0" err="1" smtClean="0">
                <a:latin typeface="Calibri"/>
              </a:rPr>
              <a:t>x</a:t>
            </a:r>
            <a:r>
              <a:rPr lang="en-US" baseline="-25000" dirty="0" err="1" smtClean="0">
                <a:latin typeface="Calibri"/>
              </a:rPr>
              <a:t>n</a:t>
            </a:r>
            <a:r>
              <a:rPr lang="en-US" dirty="0" smtClean="0"/>
              <a:t> and a model (</a:t>
            </a:r>
            <a:r>
              <a:rPr lang="en-US" dirty="0" smtClean="0">
                <a:latin typeface="cmmi10"/>
                <a:ea typeface="cmmi10"/>
                <a:cs typeface="cmmi10"/>
              </a:rPr>
              <a:t>π</a:t>
            </a:r>
            <a:r>
              <a:rPr lang="en-US" dirty="0" smtClean="0"/>
              <a:t>, A, B), how to efficiently </a:t>
            </a:r>
            <a:r>
              <a:rPr lang="en-US" dirty="0" smtClean="0">
                <a:solidFill>
                  <a:srgbClr val="3C58AD"/>
                </a:solidFill>
              </a:rPr>
              <a:t>calculate the probability of the observation</a:t>
            </a:r>
            <a:r>
              <a:rPr lang="en-US" dirty="0" smtClean="0"/>
              <a:t>?</a:t>
            </a:r>
          </a:p>
          <a:p>
            <a:pPr marL="514350" indent="-514350">
              <a:buFont typeface="+mj-lt"/>
              <a:buAutoNum type="arabicPeriod"/>
            </a:pPr>
            <a:r>
              <a:rPr lang="en-US" dirty="0" smtClean="0"/>
              <a:t>Given an observation sequence, </a:t>
            </a:r>
            <a:r>
              <a:rPr lang="en-US" dirty="0" smtClean="0">
                <a:latin typeface="Calibri"/>
              </a:rPr>
              <a:t>x</a:t>
            </a:r>
            <a:r>
              <a:rPr lang="en-US" baseline="-25000" dirty="0" smtClean="0">
                <a:latin typeface="Calibri"/>
              </a:rPr>
              <a:t>1</a:t>
            </a:r>
            <a:r>
              <a:rPr lang="en-US" dirty="0" smtClean="0"/>
              <a:t>, </a:t>
            </a:r>
            <a:r>
              <a:rPr lang="en-US" dirty="0" smtClean="0">
                <a:latin typeface="Calibri"/>
              </a:rPr>
              <a:t>x</a:t>
            </a:r>
            <a:r>
              <a:rPr lang="en-US" baseline="-25000" dirty="0" smtClean="0">
                <a:latin typeface="Calibri"/>
              </a:rPr>
              <a:t>2</a:t>
            </a:r>
            <a:r>
              <a:rPr lang="en-US" dirty="0" smtClean="0"/>
              <a:t>, </a:t>
            </a:r>
            <a:r>
              <a:rPr lang="en-US" dirty="0" smtClean="0">
                <a:latin typeface="MT Extra"/>
                <a:sym typeface="MT Extra"/>
              </a:rPr>
              <a:t></a:t>
            </a:r>
            <a:r>
              <a:rPr lang="en-US" dirty="0" smtClean="0"/>
              <a:t>, </a:t>
            </a:r>
            <a:r>
              <a:rPr lang="en-US" dirty="0" err="1" smtClean="0">
                <a:latin typeface="Calibri"/>
              </a:rPr>
              <a:t>x</a:t>
            </a:r>
            <a:r>
              <a:rPr lang="en-US" baseline="-25000" dirty="0" err="1" smtClean="0">
                <a:latin typeface="Calibri"/>
              </a:rPr>
              <a:t>n</a:t>
            </a:r>
            <a:r>
              <a:rPr lang="en-US" dirty="0" smtClean="0"/>
              <a:t> and a model (</a:t>
            </a:r>
            <a:r>
              <a:rPr lang="en-US" dirty="0" smtClean="0">
                <a:latin typeface="cmmi10"/>
                <a:ea typeface="cmmi10"/>
                <a:cs typeface="cmmi10"/>
              </a:rPr>
              <a:t>π</a:t>
            </a:r>
            <a:r>
              <a:rPr lang="en-US" dirty="0" smtClean="0"/>
              <a:t>, A, B), how to efficiently </a:t>
            </a:r>
            <a:r>
              <a:rPr lang="en-US" dirty="0" smtClean="0">
                <a:solidFill>
                  <a:srgbClr val="3C58AD"/>
                </a:solidFill>
              </a:rPr>
              <a:t>calculate the most probable state sequence?</a:t>
            </a:r>
          </a:p>
          <a:p>
            <a:pPr marL="514350" indent="-514350">
              <a:buFont typeface="+mj-lt"/>
              <a:buAutoNum type="arabicPeriod"/>
            </a:pPr>
            <a:endParaRPr lang="en-US" dirty="0" smtClean="0"/>
          </a:p>
          <a:p>
            <a:pPr marL="514350" indent="-514350">
              <a:buFont typeface="+mj-lt"/>
              <a:buAutoNum type="arabicPeriod"/>
            </a:pPr>
            <a:r>
              <a:rPr lang="en-US" dirty="0" smtClean="0"/>
              <a:t>How to calculate (</a:t>
            </a:r>
            <a:r>
              <a:rPr lang="en-US" dirty="0" smtClean="0">
                <a:latin typeface="cmmi10"/>
                <a:ea typeface="cmmi10"/>
                <a:cs typeface="cmmi10"/>
              </a:rPr>
              <a:t>π</a:t>
            </a:r>
            <a:r>
              <a:rPr lang="en-US" dirty="0" smtClean="0"/>
              <a:t>, A, B) from observations?</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29</a:t>
            </a:fld>
            <a:endParaRPr lang="en-US"/>
          </a:p>
        </p:txBody>
      </p:sp>
      <p:sp>
        <p:nvSpPr>
          <p:cNvPr id="5" name="TextBox 4"/>
          <p:cNvSpPr txBox="1"/>
          <p:nvPr/>
        </p:nvSpPr>
        <p:spPr>
          <a:xfrm>
            <a:off x="6359559" y="722141"/>
            <a:ext cx="1573155" cy="369332"/>
          </a:xfrm>
          <a:prstGeom prst="rect">
            <a:avLst/>
          </a:prstGeom>
          <a:noFill/>
        </p:spPr>
        <p:txBody>
          <a:bodyPr wrap="none" rtlCol="0">
            <a:spAutoFit/>
          </a:bodyPr>
          <a:lstStyle/>
          <a:p>
            <a:r>
              <a:rPr lang="en-US" dirty="0" smtClean="0">
                <a:solidFill>
                  <a:schemeClr val="tx1">
                    <a:lumMod val="75000"/>
                    <a:lumOff val="25000"/>
                  </a:schemeClr>
                </a:solidFill>
              </a:rPr>
              <a:t>[</a:t>
            </a:r>
            <a:r>
              <a:rPr lang="en-US" dirty="0" err="1" smtClean="0">
                <a:solidFill>
                  <a:schemeClr val="tx1">
                    <a:lumMod val="75000"/>
                    <a:lumOff val="25000"/>
                  </a:schemeClr>
                </a:solidFill>
              </a:rPr>
              <a:t>Rabiner</a:t>
            </a:r>
            <a:r>
              <a:rPr lang="en-US" dirty="0" smtClean="0">
                <a:solidFill>
                  <a:schemeClr val="tx1">
                    <a:lumMod val="75000"/>
                    <a:lumOff val="25000"/>
                  </a:schemeClr>
                </a:solidFill>
              </a:rPr>
              <a:t> 1999]</a:t>
            </a:r>
            <a:endParaRPr lang="en-US" dirty="0">
              <a:solidFill>
                <a:schemeClr val="tx1">
                  <a:lumMod val="75000"/>
                  <a:lumOff val="25000"/>
                </a:schemeClr>
              </a:solidFill>
            </a:endParaRPr>
          </a:p>
        </p:txBody>
      </p:sp>
      <p:sp>
        <p:nvSpPr>
          <p:cNvPr id="7" name="TextBox 6"/>
          <p:cNvSpPr txBox="1"/>
          <p:nvPr/>
        </p:nvSpPr>
        <p:spPr>
          <a:xfrm>
            <a:off x="4129667" y="4309241"/>
            <a:ext cx="1264449" cy="430887"/>
          </a:xfrm>
          <a:prstGeom prst="rect">
            <a:avLst/>
          </a:prstGeom>
          <a:solidFill>
            <a:srgbClr val="FBFBFB"/>
          </a:solidFill>
          <a:ln w="38100">
            <a:solidFill>
              <a:srgbClr val="3C58AD"/>
            </a:solidFill>
          </a:ln>
        </p:spPr>
        <p:txBody>
          <a:bodyPr wrap="none" rtlCol="0">
            <a:spAutoFit/>
          </a:bodyPr>
          <a:lstStyle/>
          <a:p>
            <a:r>
              <a:rPr lang="en-US" sz="2200" smtClean="0"/>
              <a:t>Inference</a:t>
            </a:r>
            <a:endParaRPr lang="en-US" sz="2200"/>
          </a:p>
        </p:txBody>
      </p:sp>
      <p:sp>
        <p:nvSpPr>
          <p:cNvPr id="8" name="TextBox 7"/>
          <p:cNvSpPr txBox="1"/>
          <p:nvPr/>
        </p:nvSpPr>
        <p:spPr>
          <a:xfrm>
            <a:off x="4129667" y="5746076"/>
            <a:ext cx="1233030" cy="430887"/>
          </a:xfrm>
          <a:prstGeom prst="rect">
            <a:avLst/>
          </a:prstGeom>
          <a:solidFill>
            <a:srgbClr val="FBFBFB"/>
          </a:solidFill>
          <a:ln w="38100">
            <a:solidFill>
              <a:srgbClr val="3C58AD"/>
            </a:solidFill>
          </a:ln>
        </p:spPr>
        <p:txBody>
          <a:bodyPr wrap="none" rtlCol="0">
            <a:spAutoFit/>
          </a:bodyPr>
          <a:lstStyle/>
          <a:p>
            <a:r>
              <a:rPr lang="en-US" sz="2200" dirty="0" smtClean="0"/>
              <a:t>Learning </a:t>
            </a:r>
            <a:endParaRPr lang="en-US" sz="2200" dirty="0"/>
          </a:p>
        </p:txBody>
      </p:sp>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2462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have seen: multiclass</a:t>
            </a:r>
            <a:endParaRPr lang="en-US" dirty="0"/>
          </a:p>
        </p:txBody>
      </p:sp>
      <p:sp>
        <p:nvSpPr>
          <p:cNvPr id="3" name="Content Placeholder 2"/>
          <p:cNvSpPr>
            <a:spLocks noGrp="1"/>
          </p:cNvSpPr>
          <p:nvPr>
            <p:ph idx="1"/>
          </p:nvPr>
        </p:nvSpPr>
        <p:spPr/>
        <p:txBody>
          <a:bodyPr/>
          <a:lstStyle/>
          <a:p>
            <a:r>
              <a:rPr lang="en-US" dirty="0" smtClean="0"/>
              <a:t>Reducing multiclass to binary </a:t>
            </a:r>
          </a:p>
          <a:p>
            <a:pPr lvl="1"/>
            <a:r>
              <a:rPr lang="en-US" dirty="0" smtClean="0"/>
              <a:t>One-against-all &amp; One-vs-one</a:t>
            </a:r>
          </a:p>
          <a:p>
            <a:pPr lvl="1"/>
            <a:r>
              <a:rPr lang="en-US" dirty="0" smtClean="0"/>
              <a:t>Error correcting codes</a:t>
            </a:r>
          </a:p>
          <a:p>
            <a:pPr lvl="1"/>
            <a:r>
              <a:rPr lang="en-US" dirty="0" smtClean="0">
                <a:solidFill>
                  <a:srgbClr val="3C58AD"/>
                </a:solidFill>
              </a:rPr>
              <a:t>Extension: Learning to search</a:t>
            </a:r>
          </a:p>
          <a:p>
            <a:r>
              <a:rPr lang="en-US" dirty="0" smtClean="0"/>
              <a:t>Training a single classifier </a:t>
            </a:r>
          </a:p>
          <a:p>
            <a:pPr lvl="1"/>
            <a:r>
              <a:rPr lang="en-US" dirty="0" smtClean="0"/>
              <a:t>Multiclass Perceptron: </a:t>
            </a:r>
            <a:r>
              <a:rPr lang="en-US" dirty="0" err="1" smtClean="0"/>
              <a:t>Kesler’s</a:t>
            </a:r>
            <a:r>
              <a:rPr lang="en-US" dirty="0" smtClean="0"/>
              <a:t> construction</a:t>
            </a:r>
            <a:endParaRPr lang="en-US" dirty="0"/>
          </a:p>
          <a:p>
            <a:pPr lvl="1"/>
            <a:r>
              <a:rPr lang="en-US" dirty="0" smtClean="0"/>
              <a:t>Multiclass SVMs: </a:t>
            </a:r>
            <a:r>
              <a:rPr lang="en-US" dirty="0" err="1" smtClean="0"/>
              <a:t>Crammer&amp;Singer</a:t>
            </a:r>
            <a:r>
              <a:rPr lang="en-US" dirty="0"/>
              <a:t> </a:t>
            </a:r>
            <a:r>
              <a:rPr lang="en-US" dirty="0" smtClean="0"/>
              <a:t>formulation</a:t>
            </a:r>
          </a:p>
          <a:p>
            <a:pPr lvl="1"/>
            <a:r>
              <a:rPr lang="en-US" dirty="0" smtClean="0"/>
              <a:t>Multinomial </a:t>
            </a:r>
            <a:r>
              <a:rPr lang="en-US" dirty="0"/>
              <a:t>logistic </a:t>
            </a:r>
            <a:r>
              <a:rPr lang="en-US" dirty="0" smtClean="0"/>
              <a:t>regression</a:t>
            </a:r>
          </a:p>
          <a:p>
            <a:pPr lvl="1"/>
            <a:r>
              <a:rPr lang="en-US" dirty="0">
                <a:solidFill>
                  <a:srgbClr val="3C58AD"/>
                </a:solidFill>
              </a:rPr>
              <a:t>Extension: </a:t>
            </a:r>
            <a:r>
              <a:rPr lang="en-US" dirty="0" smtClean="0">
                <a:solidFill>
                  <a:srgbClr val="3C58AD"/>
                </a:solidFill>
              </a:rPr>
              <a:t>Graphical models</a:t>
            </a:r>
            <a:endParaRPr lang="en-US" dirty="0">
              <a:solidFill>
                <a:srgbClr val="3C58AD"/>
              </a:solidFill>
            </a:endParaRPr>
          </a:p>
          <a:p>
            <a:pPr lvl="1"/>
            <a:endParaRPr lang="en-US" dirty="0" smtClean="0">
              <a:solidFill>
                <a:srgbClr val="3C58AD"/>
              </a:solidFill>
            </a:endParaRPr>
          </a:p>
          <a:p>
            <a:pPr lvl="1"/>
            <a:endParaRPr lang="en-US" dirty="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3</a:t>
            </a:fld>
            <a:endParaRPr lang="en-US"/>
          </a:p>
        </p:txBody>
      </p:sp>
    </p:spTree>
    <p:extLst>
      <p:ext uri="{BB962C8B-B14F-4D97-AF65-F5344CB8AC3E}">
        <p14:creationId xmlns:p14="http://schemas.microsoft.com/office/powerpoint/2010/main" val="1126666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dirty="0" smtClean="0"/>
              <a:t>Hidden Markov models</a:t>
            </a:r>
          </a:p>
          <a:p>
            <a:endParaRPr lang="en-US" sz="700" dirty="0" smtClean="0"/>
          </a:p>
          <a:p>
            <a:pPr lvl="1"/>
            <a:r>
              <a:rPr lang="en-US" sz="2000" i="1" dirty="0" smtClean="0">
                <a:solidFill>
                  <a:srgbClr val="CC3333"/>
                </a:solidFill>
              </a:rPr>
              <a:t>Inference with HMM</a:t>
            </a:r>
          </a:p>
          <a:p>
            <a:pPr lvl="1"/>
            <a:r>
              <a:rPr lang="en-US" sz="2000" dirty="0" smtClean="0">
                <a:solidFill>
                  <a:srgbClr val="333333"/>
                </a:solidFill>
              </a:rPr>
              <a:t>Learning</a:t>
            </a:r>
          </a:p>
          <a:p>
            <a:endParaRPr lang="en-US" sz="700" dirty="0" smtClean="0"/>
          </a:p>
          <a:p>
            <a:r>
              <a:rPr lang="en-US" sz="2400" dirty="0"/>
              <a:t>Conditional Models and Local Classifiers</a:t>
            </a:r>
          </a:p>
          <a:p>
            <a:endParaRPr lang="en-US" sz="700" dirty="0" smtClean="0"/>
          </a:p>
          <a:p>
            <a:r>
              <a:rPr lang="en-US" sz="2400" dirty="0" smtClean="0"/>
              <a:t>Global models</a:t>
            </a:r>
          </a:p>
          <a:p>
            <a:pPr lvl="1"/>
            <a:r>
              <a:rPr lang="en-US" sz="2000" dirty="0" smtClean="0"/>
              <a:t>Conditional </a:t>
            </a:r>
            <a:r>
              <a:rPr lang="en-US" sz="2000" dirty="0"/>
              <a:t>Random Fields</a:t>
            </a:r>
          </a:p>
          <a:p>
            <a:pPr marL="0" indent="0">
              <a:buNone/>
            </a:pPr>
            <a:endParaRPr lang="en-US" sz="700" dirty="0" smtClean="0"/>
          </a:p>
          <a:p>
            <a:pPr lvl="1"/>
            <a:r>
              <a:rPr lang="en-US" sz="2000" dirty="0" smtClean="0"/>
              <a:t>Structured Perceptron for sequences</a:t>
            </a:r>
          </a:p>
        </p:txBody>
      </p:sp>
      <p:sp>
        <p:nvSpPr>
          <p:cNvPr id="4" name="Slide Number Placeholder 3"/>
          <p:cNvSpPr>
            <a:spLocks noGrp="1"/>
          </p:cNvSpPr>
          <p:nvPr>
            <p:ph type="sldNum" sz="quarter" idx="12"/>
          </p:nvPr>
        </p:nvSpPr>
        <p:spPr/>
        <p:txBody>
          <a:bodyPr/>
          <a:lstStyle/>
          <a:p>
            <a:fld id="{E8F84E70-49F1-4D48-A830-2CD8E288FC71}"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791332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Region 2014-09-16 at 09.0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732" y="4788473"/>
            <a:ext cx="3180080" cy="665058"/>
          </a:xfrm>
          <a:prstGeom prst="rect">
            <a:avLst/>
          </a:prstGeom>
        </p:spPr>
      </p:pic>
      <p:sp>
        <p:nvSpPr>
          <p:cNvPr id="2" name="Title 1"/>
          <p:cNvSpPr>
            <a:spLocks noGrp="1"/>
          </p:cNvSpPr>
          <p:nvPr>
            <p:ph type="title"/>
          </p:nvPr>
        </p:nvSpPr>
        <p:spPr/>
        <p:txBody>
          <a:bodyPr/>
          <a:lstStyle/>
          <a:p>
            <a:r>
              <a:rPr lang="en-US" dirty="0" smtClean="0"/>
              <a:t>Most likely state sequence</a:t>
            </a:r>
            <a:endParaRPr lang="en-US" dirty="0"/>
          </a:p>
        </p:txBody>
      </p:sp>
      <p:sp>
        <p:nvSpPr>
          <p:cNvPr id="3" name="Content Placeholder 2"/>
          <p:cNvSpPr>
            <a:spLocks noGrp="1"/>
          </p:cNvSpPr>
          <p:nvPr>
            <p:ph idx="1"/>
          </p:nvPr>
        </p:nvSpPr>
        <p:spPr/>
        <p:txBody>
          <a:bodyPr>
            <a:normAutofit fontScale="92500"/>
          </a:bodyPr>
          <a:lstStyle/>
          <a:p>
            <a:r>
              <a:rPr lang="en-US" dirty="0" smtClean="0"/>
              <a:t>Input:</a:t>
            </a:r>
          </a:p>
          <a:p>
            <a:pPr lvl="1"/>
            <a:r>
              <a:rPr lang="en-US" dirty="0" smtClean="0"/>
              <a:t>A hidden Markov model (</a:t>
            </a:r>
            <a:r>
              <a:rPr lang="en-US" dirty="0" smtClean="0">
                <a:latin typeface="cmmi10"/>
                <a:ea typeface="cmmi10"/>
                <a:cs typeface="cmmi10"/>
              </a:rPr>
              <a:t>π</a:t>
            </a:r>
            <a:r>
              <a:rPr lang="en-US" dirty="0" smtClean="0"/>
              <a:t>, A, B)</a:t>
            </a:r>
          </a:p>
          <a:p>
            <a:pPr lvl="1"/>
            <a:r>
              <a:rPr lang="en-US" dirty="0" smtClean="0"/>
              <a:t>An observation sequence </a:t>
            </a:r>
            <a:r>
              <a:rPr lang="en-US" b="1" dirty="0" smtClean="0"/>
              <a:t>x</a:t>
            </a:r>
            <a:r>
              <a:rPr lang="en-US" dirty="0" smtClean="0"/>
              <a:t> = (</a:t>
            </a:r>
            <a:r>
              <a:rPr lang="en-US" dirty="0" smtClean="0">
                <a:latin typeface="Calibri"/>
              </a:rPr>
              <a:t>x</a:t>
            </a:r>
            <a:r>
              <a:rPr lang="en-US" baseline="-25000" dirty="0" smtClean="0">
                <a:latin typeface="Calibri"/>
              </a:rPr>
              <a:t>1</a:t>
            </a:r>
            <a:r>
              <a:rPr lang="en-US" dirty="0" smtClean="0"/>
              <a:t>, </a:t>
            </a:r>
            <a:r>
              <a:rPr lang="en-US" dirty="0" smtClean="0">
                <a:latin typeface="Calibri"/>
              </a:rPr>
              <a:t>x</a:t>
            </a:r>
            <a:r>
              <a:rPr lang="en-US" baseline="-25000" dirty="0" smtClean="0">
                <a:latin typeface="Calibri"/>
              </a:rPr>
              <a:t>2</a:t>
            </a:r>
            <a:r>
              <a:rPr lang="en-US" dirty="0" smtClean="0"/>
              <a:t>, </a:t>
            </a:r>
            <a:r>
              <a:rPr lang="en-US" dirty="0" smtClean="0">
                <a:latin typeface="MT Extra"/>
                <a:sym typeface="MT Extra"/>
              </a:rPr>
              <a:t></a:t>
            </a:r>
            <a:r>
              <a:rPr lang="en-US" dirty="0" smtClean="0"/>
              <a:t>, </a:t>
            </a:r>
            <a:r>
              <a:rPr lang="en-US" dirty="0" err="1" smtClean="0">
                <a:latin typeface="Calibri"/>
              </a:rPr>
              <a:t>x</a:t>
            </a:r>
            <a:r>
              <a:rPr lang="en-US" baseline="-25000" dirty="0" err="1" smtClean="0">
                <a:latin typeface="Calibri"/>
              </a:rPr>
              <a:t>n</a:t>
            </a:r>
            <a:r>
              <a:rPr lang="en-US" dirty="0" smtClean="0"/>
              <a:t>)</a:t>
            </a:r>
          </a:p>
          <a:p>
            <a:endParaRPr lang="en-US" dirty="0" smtClean="0"/>
          </a:p>
          <a:p>
            <a:r>
              <a:rPr lang="en-US" dirty="0" smtClean="0"/>
              <a:t>Output: A state sequence </a:t>
            </a:r>
            <a:r>
              <a:rPr lang="en-US" b="1" dirty="0" smtClean="0"/>
              <a:t>y</a:t>
            </a:r>
            <a:r>
              <a:rPr lang="en-US" dirty="0" smtClean="0"/>
              <a:t> = (</a:t>
            </a:r>
            <a:r>
              <a:rPr lang="en-US" dirty="0" smtClean="0">
                <a:latin typeface="Calibri"/>
              </a:rPr>
              <a:t>y</a:t>
            </a:r>
            <a:r>
              <a:rPr lang="en-US" baseline="-25000" dirty="0" smtClean="0">
                <a:latin typeface="Calibri"/>
              </a:rPr>
              <a:t>1</a:t>
            </a:r>
            <a:r>
              <a:rPr lang="en-US" dirty="0" smtClean="0"/>
              <a:t>, </a:t>
            </a:r>
            <a:r>
              <a:rPr lang="en-US" dirty="0" smtClean="0">
                <a:latin typeface="Calibri"/>
              </a:rPr>
              <a:t>y</a:t>
            </a:r>
            <a:r>
              <a:rPr lang="en-US" baseline="-25000" dirty="0" smtClean="0">
                <a:latin typeface="Calibri"/>
              </a:rPr>
              <a:t>2</a:t>
            </a:r>
            <a:r>
              <a:rPr lang="en-US" dirty="0" smtClean="0"/>
              <a:t>, </a:t>
            </a:r>
            <a:r>
              <a:rPr lang="en-US" dirty="0" smtClean="0">
                <a:latin typeface="MT Extra"/>
                <a:sym typeface="MT Extra"/>
              </a:rPr>
              <a:t></a:t>
            </a:r>
            <a:r>
              <a:rPr lang="en-US" dirty="0" smtClean="0"/>
              <a:t>, </a:t>
            </a:r>
            <a:r>
              <a:rPr lang="en-US" dirty="0" err="1" smtClean="0">
                <a:latin typeface="Calibri"/>
              </a:rPr>
              <a:t>y</a:t>
            </a:r>
            <a:r>
              <a:rPr lang="en-US" baseline="-25000" dirty="0" err="1" smtClean="0">
                <a:latin typeface="Calibri"/>
              </a:rPr>
              <a:t>n</a:t>
            </a:r>
            <a:r>
              <a:rPr lang="en-US" dirty="0" smtClean="0"/>
              <a:t>) that corresponds to</a:t>
            </a:r>
            <a:endParaRPr lang="en-US" dirty="0"/>
          </a:p>
          <a:p>
            <a:pPr lvl="1"/>
            <a:r>
              <a:rPr lang="en-US" dirty="0" smtClean="0">
                <a:solidFill>
                  <a:srgbClr val="CC3333"/>
                </a:solidFill>
              </a:rPr>
              <a:t>Maximum </a:t>
            </a:r>
            <a:r>
              <a:rPr lang="en-US" i="1" dirty="0" smtClean="0">
                <a:solidFill>
                  <a:srgbClr val="CC3333"/>
                </a:solidFill>
              </a:rPr>
              <a:t>a posteriori</a:t>
            </a:r>
            <a:r>
              <a:rPr lang="en-US" dirty="0" smtClean="0">
                <a:solidFill>
                  <a:srgbClr val="CC3333"/>
                </a:solidFill>
              </a:rPr>
              <a:t> </a:t>
            </a:r>
            <a:r>
              <a:rPr lang="en-US" dirty="0" smtClean="0"/>
              <a:t>inference (MAP inference)</a:t>
            </a:r>
          </a:p>
          <a:p>
            <a:endParaRPr lang="en-US" dirty="0" smtClean="0"/>
          </a:p>
          <a:p>
            <a:r>
              <a:rPr lang="en-US" dirty="0" smtClean="0"/>
              <a:t>Computationally: combinatorial optimization </a:t>
            </a:r>
            <a:endParaRPr lang="en-US" b="1"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31</a:t>
            </a:fld>
            <a:endParaRPr lang="en-US"/>
          </a:p>
        </p:txBody>
      </p:sp>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51303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inference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want</a:t>
            </a:r>
          </a:p>
          <a:p>
            <a:endParaRPr lang="en-US" dirty="0"/>
          </a:p>
          <a:p>
            <a:r>
              <a:rPr lang="en-US" dirty="0" smtClean="0"/>
              <a:t>We have defined</a:t>
            </a:r>
          </a:p>
          <a:p>
            <a:endParaRPr lang="en-US" dirty="0"/>
          </a:p>
          <a:p>
            <a:pPr marL="0" indent="0">
              <a:buNone/>
            </a:pPr>
            <a:endParaRPr lang="en-US" dirty="0"/>
          </a:p>
          <a:p>
            <a:r>
              <a:rPr lang="en-US" dirty="0" smtClean="0"/>
              <a:t>But </a:t>
            </a:r>
          </a:p>
          <a:p>
            <a:pPr lvl="1"/>
            <a:r>
              <a:rPr lang="en-US" dirty="0" smtClean="0"/>
              <a:t>And we don’t care about P(</a:t>
            </a:r>
            <a:r>
              <a:rPr lang="en-US" b="1" dirty="0" smtClean="0"/>
              <a:t>x</a:t>
            </a:r>
            <a:r>
              <a:rPr lang="en-US" dirty="0" smtClean="0"/>
              <a:t>) we are maximizing over </a:t>
            </a:r>
            <a:r>
              <a:rPr lang="en-US" b="1" dirty="0" smtClean="0"/>
              <a:t>y</a:t>
            </a:r>
          </a:p>
          <a:p>
            <a:endParaRPr lang="en-US" dirty="0"/>
          </a:p>
          <a:p>
            <a:r>
              <a:rPr lang="en-US" dirty="0" smtClean="0"/>
              <a:t>So, </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32</a:t>
            </a:fld>
            <a:endParaRPr lang="en-US"/>
          </a:p>
        </p:txBody>
      </p:sp>
      <p:pic>
        <p:nvPicPr>
          <p:cNvPr id="5" name="Picture 4" descr="Screen Region 2014-09-16 at 09.0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137" y="1200272"/>
            <a:ext cx="3688080" cy="771297"/>
          </a:xfrm>
          <a:prstGeom prst="rect">
            <a:avLst/>
          </a:prstGeom>
        </p:spPr>
      </p:pic>
      <p:pic>
        <p:nvPicPr>
          <p:cNvPr id="6" name="Picture 5"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637" y="2732860"/>
            <a:ext cx="6624432" cy="826786"/>
          </a:xfrm>
          <a:prstGeom prst="rect">
            <a:avLst/>
          </a:prstGeom>
        </p:spPr>
      </p:pic>
      <p:pic>
        <p:nvPicPr>
          <p:cNvPr id="7" name="Picture 6" descr="Screen Region 2014-09-16 at 09.43.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9676" y="5287235"/>
            <a:ext cx="6898906" cy="732785"/>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717" y="3739034"/>
            <a:ext cx="5604933" cy="402684"/>
          </a:xfrm>
          <a:prstGeom prst="rect">
            <a:avLst/>
          </a:prstGeom>
        </p:spPr>
      </p:pic>
      <p:sp>
        <p:nvSpPr>
          <p:cNvPr id="8" name="Footer Placeholder 7"/>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508109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possible sequences? </a:t>
            </a:r>
            <a:endParaRPr lang="en-US" dirty="0"/>
          </a:p>
        </p:txBody>
      </p:sp>
      <p:graphicFrame>
        <p:nvGraphicFramePr>
          <p:cNvPr id="5" name="Content Placeholder 4"/>
          <p:cNvGraphicFramePr>
            <a:graphicFrameLocks noGrp="1"/>
          </p:cNvGraphicFramePr>
          <p:nvPr>
            <p:ph idx="1"/>
            <p:extLst/>
          </p:nvPr>
        </p:nvGraphicFramePr>
        <p:xfrm>
          <a:off x="628650" y="1271588"/>
          <a:ext cx="7886700" cy="2992984"/>
        </p:xfrm>
        <a:graphic>
          <a:graphicData uri="http://schemas.openxmlformats.org/drawingml/2006/table">
            <a:tbl>
              <a:tblPr>
                <a:tableStyleId>{2D5ABB26-0587-4C30-8999-92F81FD0307C}</a:tableStyleId>
              </a:tblPr>
              <a:tblGrid>
                <a:gridCol w="1577340"/>
                <a:gridCol w="1577340"/>
                <a:gridCol w="1577340"/>
                <a:gridCol w="1577340"/>
                <a:gridCol w="1577340"/>
              </a:tblGrid>
              <a:tr h="370840">
                <a:tc>
                  <a:txBody>
                    <a:bodyPr/>
                    <a:lstStyle/>
                    <a:p>
                      <a:pPr algn="ctr"/>
                      <a:r>
                        <a:rPr lang="en-US" sz="2200" dirty="0" smtClean="0"/>
                        <a:t>The</a:t>
                      </a:r>
                      <a:endParaRPr lang="en-US" sz="2200" dirty="0"/>
                    </a:p>
                  </a:txBody>
                  <a:tcPr marL="87630" marR="87630"/>
                </a:tc>
                <a:tc>
                  <a:txBody>
                    <a:bodyPr/>
                    <a:lstStyle/>
                    <a:p>
                      <a:pPr algn="ctr"/>
                      <a:r>
                        <a:rPr lang="en-US" sz="2200" dirty="0" smtClean="0"/>
                        <a:t>Fed</a:t>
                      </a:r>
                      <a:endParaRPr lang="en-US" sz="2200" dirty="0"/>
                    </a:p>
                  </a:txBody>
                  <a:tcPr marL="87630" marR="87630"/>
                </a:tc>
                <a:tc>
                  <a:txBody>
                    <a:bodyPr/>
                    <a:lstStyle/>
                    <a:p>
                      <a:pPr algn="ctr"/>
                      <a:r>
                        <a:rPr lang="en-US" sz="2200" dirty="0" smtClean="0"/>
                        <a:t>raises</a:t>
                      </a:r>
                      <a:endParaRPr lang="en-US" sz="2200" dirty="0"/>
                    </a:p>
                  </a:txBody>
                  <a:tcPr marL="87630" marR="87630"/>
                </a:tc>
                <a:tc>
                  <a:txBody>
                    <a:bodyPr/>
                    <a:lstStyle/>
                    <a:p>
                      <a:pPr algn="ctr"/>
                      <a:r>
                        <a:rPr lang="en-US" sz="2200" dirty="0" smtClean="0"/>
                        <a:t>interest</a:t>
                      </a:r>
                      <a:endParaRPr lang="en-US" sz="2200" dirty="0"/>
                    </a:p>
                  </a:txBody>
                  <a:tcPr marL="87630" marR="87630"/>
                </a:tc>
                <a:tc>
                  <a:txBody>
                    <a:bodyPr/>
                    <a:lstStyle/>
                    <a:p>
                      <a:pPr algn="ctr"/>
                      <a:r>
                        <a:rPr lang="en-US" sz="2200" dirty="0" smtClean="0"/>
                        <a:t>rates</a:t>
                      </a:r>
                      <a:endParaRPr lang="en-US" sz="2200" dirty="0"/>
                    </a:p>
                  </a:txBody>
                  <a:tcPr marL="87630" marR="87630"/>
                </a:tc>
              </a:tr>
              <a:tr h="370840">
                <a:tc>
                  <a:txBody>
                    <a:bodyPr/>
                    <a:lstStyle/>
                    <a:p>
                      <a:pPr algn="ctr"/>
                      <a:endParaRPr lang="en-US" sz="2200" dirty="0"/>
                    </a:p>
                  </a:txBody>
                  <a:tcPr marL="87630" marR="87630"/>
                </a:tc>
                <a:tc>
                  <a:txBody>
                    <a:bodyPr/>
                    <a:lstStyle/>
                    <a:p>
                      <a:pPr algn="ctr"/>
                      <a:endParaRPr lang="en-US" sz="2200" dirty="0"/>
                    </a:p>
                  </a:txBody>
                  <a:tcPr marL="87630" marR="87630"/>
                </a:tc>
                <a:tc>
                  <a:txBody>
                    <a:bodyPr/>
                    <a:lstStyle/>
                    <a:p>
                      <a:pPr algn="ctr"/>
                      <a:endParaRPr lang="en-US" sz="2200"/>
                    </a:p>
                  </a:txBody>
                  <a:tcPr marL="87630" marR="87630"/>
                </a:tc>
                <a:tc>
                  <a:txBody>
                    <a:bodyPr/>
                    <a:lstStyle/>
                    <a:p>
                      <a:pPr algn="ctr"/>
                      <a:endParaRPr lang="en-US" sz="2200" dirty="0"/>
                    </a:p>
                  </a:txBody>
                  <a:tcPr marL="87630" marR="87630"/>
                </a:tc>
                <a:tc>
                  <a:txBody>
                    <a:bodyPr/>
                    <a:lstStyle/>
                    <a:p>
                      <a:pPr algn="ctr"/>
                      <a:endParaRPr lang="en-US" sz="2200" dirty="0"/>
                    </a:p>
                  </a:txBody>
                  <a:tcPr marL="87630" marR="87630"/>
                </a:tc>
              </a:tr>
              <a:tr h="370840">
                <a:tc>
                  <a:txBody>
                    <a:bodyPr/>
                    <a:lstStyle/>
                    <a:p>
                      <a:pPr algn="ctr"/>
                      <a:endParaRPr lang="en-US" sz="2200" dirty="0"/>
                    </a:p>
                  </a:txBody>
                  <a:tcPr marL="87630" marR="87630"/>
                </a:tc>
                <a:tc>
                  <a:txBody>
                    <a:bodyPr/>
                    <a:lstStyle/>
                    <a:p>
                      <a:pPr algn="ctr"/>
                      <a:endParaRPr lang="en-US" sz="2200" dirty="0"/>
                    </a:p>
                  </a:txBody>
                  <a:tcPr marL="87630" marR="87630"/>
                </a:tc>
                <a:tc>
                  <a:txBody>
                    <a:bodyPr/>
                    <a:lstStyle/>
                    <a:p>
                      <a:pPr algn="ctr"/>
                      <a:endParaRPr lang="en-US" sz="2200" dirty="0"/>
                    </a:p>
                  </a:txBody>
                  <a:tcPr marL="87630" marR="87630"/>
                </a:tc>
                <a:tc>
                  <a:txBody>
                    <a:bodyPr/>
                    <a:lstStyle/>
                    <a:p>
                      <a:pPr algn="ctr"/>
                      <a:endParaRPr lang="en-US" sz="2200" dirty="0"/>
                    </a:p>
                  </a:txBody>
                  <a:tcPr marL="87630" marR="87630"/>
                </a:tc>
                <a:tc>
                  <a:txBody>
                    <a:bodyPr/>
                    <a:lstStyle/>
                    <a:p>
                      <a:pPr algn="ctr"/>
                      <a:endParaRPr lang="en-US" sz="2200" dirty="0"/>
                    </a:p>
                  </a:txBody>
                  <a:tcPr marL="87630" marR="87630"/>
                </a:tc>
              </a:tr>
              <a:tr h="432664">
                <a:tc>
                  <a:txBody>
                    <a:bodyPr/>
                    <a:lstStyle/>
                    <a:p>
                      <a:pPr algn="ctr"/>
                      <a:r>
                        <a:rPr lang="en-US" sz="2200" dirty="0" smtClean="0"/>
                        <a:t>Determiner</a:t>
                      </a:r>
                      <a:endParaRPr lang="en-US" sz="2200" dirty="0"/>
                    </a:p>
                  </a:txBody>
                  <a:tcPr marL="87630" marR="87630"/>
                </a:tc>
                <a:tc>
                  <a:txBody>
                    <a:bodyPr/>
                    <a:lstStyle/>
                    <a:p>
                      <a:pPr algn="ctr"/>
                      <a:r>
                        <a:rPr lang="en-US" sz="2200" dirty="0" smtClean="0"/>
                        <a:t>Verb</a:t>
                      </a:r>
                      <a:endParaRPr lang="en-US" sz="2200" dirty="0"/>
                    </a:p>
                  </a:txBody>
                  <a:tcPr marL="87630" marR="87630"/>
                </a:tc>
                <a:tc>
                  <a:txBody>
                    <a:bodyPr/>
                    <a:lstStyle/>
                    <a:p>
                      <a:pPr algn="ctr"/>
                      <a:r>
                        <a:rPr lang="en-US" sz="2200" dirty="0" smtClean="0"/>
                        <a:t>Verb</a:t>
                      </a:r>
                      <a:endParaRPr lang="en-US" sz="2200" dirty="0"/>
                    </a:p>
                  </a:txBody>
                  <a:tcPr marL="87630" marR="87630"/>
                </a:tc>
                <a:tc>
                  <a:txBody>
                    <a:bodyPr/>
                    <a:lstStyle/>
                    <a:p>
                      <a:pPr algn="ctr"/>
                      <a:r>
                        <a:rPr lang="en-US" sz="2200" dirty="0" smtClean="0"/>
                        <a:t>Verb</a:t>
                      </a:r>
                      <a:endParaRPr lang="en-US" sz="2200" dirty="0"/>
                    </a:p>
                  </a:txBody>
                  <a:tcPr marL="87630" marR="87630"/>
                </a:tc>
                <a:tc>
                  <a:txBody>
                    <a:bodyPr/>
                    <a:lstStyle/>
                    <a:p>
                      <a:pPr algn="ctr"/>
                      <a:r>
                        <a:rPr lang="en-US" sz="2200" dirty="0" smtClean="0"/>
                        <a:t>Verb</a:t>
                      </a:r>
                      <a:endParaRPr lang="en-US" sz="2200" dirty="0"/>
                    </a:p>
                  </a:txBody>
                  <a:tcPr marL="87630" marR="87630"/>
                </a:tc>
              </a:tr>
              <a:tr h="370840">
                <a:tc>
                  <a:txBody>
                    <a:bodyPr/>
                    <a:lstStyle/>
                    <a:p>
                      <a:pPr algn="ctr"/>
                      <a:endParaRPr lang="en-US" sz="2200" dirty="0"/>
                    </a:p>
                  </a:txBody>
                  <a:tcPr marL="87630" marR="87630"/>
                </a:tc>
                <a:tc>
                  <a:txBody>
                    <a:bodyPr/>
                    <a:lstStyle/>
                    <a:p>
                      <a:pPr algn="ctr"/>
                      <a:r>
                        <a:rPr lang="en-US" sz="2200" dirty="0" smtClean="0"/>
                        <a:t>Noun</a:t>
                      </a:r>
                      <a:endParaRPr lang="en-US" sz="2200" dirty="0"/>
                    </a:p>
                  </a:txBody>
                  <a:tcPr marL="87630" marR="87630"/>
                </a:tc>
                <a:tc>
                  <a:txBody>
                    <a:bodyPr/>
                    <a:lstStyle/>
                    <a:p>
                      <a:pPr algn="ctr"/>
                      <a:r>
                        <a:rPr lang="en-US" sz="2200" dirty="0" smtClean="0"/>
                        <a:t>Noun</a:t>
                      </a:r>
                      <a:endParaRPr lang="en-US" sz="2200" dirty="0"/>
                    </a:p>
                  </a:txBody>
                  <a:tcPr marL="87630" marR="87630"/>
                </a:tc>
                <a:tc>
                  <a:txBody>
                    <a:bodyPr/>
                    <a:lstStyle/>
                    <a:p>
                      <a:pPr algn="ctr"/>
                      <a:r>
                        <a:rPr lang="en-US" sz="2200" dirty="0" smtClean="0"/>
                        <a:t>Noun</a:t>
                      </a:r>
                      <a:endParaRPr lang="en-US" sz="2200" dirty="0"/>
                    </a:p>
                  </a:txBody>
                  <a:tcPr marL="87630" marR="87630"/>
                </a:tc>
                <a:tc>
                  <a:txBody>
                    <a:bodyPr/>
                    <a:lstStyle/>
                    <a:p>
                      <a:pPr algn="ctr"/>
                      <a:r>
                        <a:rPr lang="en-US" sz="2200" dirty="0" smtClean="0"/>
                        <a:t>Noun</a:t>
                      </a:r>
                      <a:endParaRPr lang="en-US" sz="2200" dirty="0"/>
                    </a:p>
                  </a:txBody>
                  <a:tcPr marL="87630" marR="87630"/>
                </a:tc>
              </a:tr>
              <a:tr h="370840">
                <a:tc>
                  <a:txBody>
                    <a:bodyPr/>
                    <a:lstStyle/>
                    <a:p>
                      <a:pPr algn="ctr"/>
                      <a:endParaRPr lang="en-US" sz="2200" dirty="0"/>
                    </a:p>
                  </a:txBody>
                  <a:tcPr marL="87630" marR="87630"/>
                </a:tc>
                <a:tc>
                  <a:txBody>
                    <a:bodyPr/>
                    <a:lstStyle/>
                    <a:p>
                      <a:pPr algn="ctr"/>
                      <a:endParaRPr lang="en-US" sz="2200" dirty="0"/>
                    </a:p>
                  </a:txBody>
                  <a:tcPr marL="87630" marR="87630"/>
                </a:tc>
                <a:tc>
                  <a:txBody>
                    <a:bodyPr/>
                    <a:lstStyle/>
                    <a:p>
                      <a:pPr algn="ctr"/>
                      <a:endParaRPr lang="en-US" sz="2200" dirty="0"/>
                    </a:p>
                  </a:txBody>
                  <a:tcPr marL="87630" marR="87630"/>
                </a:tc>
                <a:tc>
                  <a:txBody>
                    <a:bodyPr/>
                    <a:lstStyle/>
                    <a:p>
                      <a:pPr algn="ctr"/>
                      <a:endParaRPr lang="en-US" sz="2200" dirty="0"/>
                    </a:p>
                  </a:txBody>
                  <a:tcPr marL="87630" marR="87630"/>
                </a:tc>
                <a:tc>
                  <a:txBody>
                    <a:bodyPr/>
                    <a:lstStyle/>
                    <a:p>
                      <a:pPr algn="ctr"/>
                      <a:endParaRPr lang="en-US" sz="2200" dirty="0"/>
                    </a:p>
                  </a:txBody>
                  <a:tcPr marL="87630" marR="87630"/>
                </a:tc>
              </a:tr>
              <a:tr h="370840">
                <a:tc>
                  <a:txBody>
                    <a:bodyPr/>
                    <a:lstStyle/>
                    <a:p>
                      <a:pPr algn="ctr"/>
                      <a:r>
                        <a:rPr lang="en-US" sz="2200" dirty="0" smtClean="0"/>
                        <a:t>1</a:t>
                      </a:r>
                      <a:endParaRPr lang="en-US" sz="2200" dirty="0"/>
                    </a:p>
                  </a:txBody>
                  <a:tcPr marL="87630" marR="87630"/>
                </a:tc>
                <a:tc>
                  <a:txBody>
                    <a:bodyPr/>
                    <a:lstStyle/>
                    <a:p>
                      <a:pPr algn="ctr"/>
                      <a:r>
                        <a:rPr lang="en-US" sz="2200" dirty="0" smtClean="0"/>
                        <a:t>2</a:t>
                      </a:r>
                      <a:endParaRPr lang="en-US" sz="2200" dirty="0"/>
                    </a:p>
                  </a:txBody>
                  <a:tcPr marL="87630" marR="87630"/>
                </a:tc>
                <a:tc>
                  <a:txBody>
                    <a:bodyPr/>
                    <a:lstStyle/>
                    <a:p>
                      <a:pPr algn="ctr"/>
                      <a:r>
                        <a:rPr lang="en-US" sz="2200" dirty="0" smtClean="0"/>
                        <a:t>2</a:t>
                      </a:r>
                      <a:endParaRPr lang="en-US" sz="2200" dirty="0"/>
                    </a:p>
                  </a:txBody>
                  <a:tcPr marL="87630" marR="87630"/>
                </a:tc>
                <a:tc>
                  <a:txBody>
                    <a:bodyPr/>
                    <a:lstStyle/>
                    <a:p>
                      <a:pPr algn="ctr"/>
                      <a:r>
                        <a:rPr lang="en-US" sz="2200" dirty="0" smtClean="0"/>
                        <a:t>2</a:t>
                      </a:r>
                      <a:endParaRPr lang="en-US" sz="2200" dirty="0"/>
                    </a:p>
                  </a:txBody>
                  <a:tcPr marL="87630" marR="87630"/>
                </a:tc>
                <a:tc>
                  <a:txBody>
                    <a:bodyPr/>
                    <a:lstStyle/>
                    <a:p>
                      <a:pPr algn="ctr"/>
                      <a:r>
                        <a:rPr lang="en-US" sz="2200" dirty="0" smtClean="0"/>
                        <a:t>2</a:t>
                      </a:r>
                      <a:endParaRPr lang="en-US" sz="2200" dirty="0"/>
                    </a:p>
                  </a:txBody>
                  <a:tcPr marL="87630" marR="87630"/>
                </a:tc>
              </a:tr>
            </a:tbl>
          </a:graphicData>
        </a:graphic>
      </p:graphicFrame>
      <p:sp>
        <p:nvSpPr>
          <p:cNvPr id="4" name="Slide Number Placeholder 3"/>
          <p:cNvSpPr>
            <a:spLocks noGrp="1"/>
          </p:cNvSpPr>
          <p:nvPr>
            <p:ph type="sldNum" sz="quarter" idx="12"/>
          </p:nvPr>
        </p:nvSpPr>
        <p:spPr/>
        <p:txBody>
          <a:bodyPr/>
          <a:lstStyle/>
          <a:p>
            <a:fld id="{E8F84E70-49F1-4D48-A830-2CD8E288FC71}" type="slidenum">
              <a:rPr lang="en-US" smtClean="0"/>
              <a:t>33</a:t>
            </a:fld>
            <a:endParaRPr lang="en-US"/>
          </a:p>
        </p:txBody>
      </p:sp>
      <p:sp>
        <p:nvSpPr>
          <p:cNvPr id="6" name="TextBox 5"/>
          <p:cNvSpPr txBox="1"/>
          <p:nvPr/>
        </p:nvSpPr>
        <p:spPr>
          <a:xfrm>
            <a:off x="1632984" y="5387569"/>
            <a:ext cx="6025176" cy="461665"/>
          </a:xfrm>
          <a:prstGeom prst="rect">
            <a:avLst/>
          </a:prstGeom>
          <a:noFill/>
        </p:spPr>
        <p:txBody>
          <a:bodyPr wrap="none" rtlCol="0">
            <a:spAutoFit/>
          </a:bodyPr>
          <a:lstStyle/>
          <a:p>
            <a:r>
              <a:rPr lang="en-US" sz="2400" dirty="0" smtClean="0"/>
              <a:t>In this simple case, 16 sequences (1</a:t>
            </a:r>
            <a:r>
              <a:rPr lang="en-US" sz="2400" dirty="0" smtClean="0">
                <a:latin typeface="cmsy10"/>
                <a:ea typeface="cmsy10"/>
                <a:cs typeface="cmsy10"/>
              </a:rPr>
              <a:t>×</a:t>
            </a:r>
            <a:r>
              <a:rPr lang="en-US" sz="2400" dirty="0" smtClean="0">
                <a:latin typeface="Calibri"/>
              </a:rPr>
              <a:t>2</a:t>
            </a:r>
            <a:r>
              <a:rPr lang="en-US" sz="2400" dirty="0" smtClean="0">
                <a:latin typeface="cmsy10"/>
                <a:ea typeface="cmsy10"/>
                <a:cs typeface="cmsy10"/>
              </a:rPr>
              <a:t>×</a:t>
            </a:r>
            <a:r>
              <a:rPr lang="en-US" sz="2400" dirty="0" smtClean="0">
                <a:latin typeface="Calibri"/>
              </a:rPr>
              <a:t>2</a:t>
            </a:r>
            <a:r>
              <a:rPr lang="en-US" sz="2400" dirty="0">
                <a:latin typeface="cmsy10"/>
                <a:ea typeface="cmsy10"/>
                <a:cs typeface="cmsy10"/>
              </a:rPr>
              <a:t>×</a:t>
            </a:r>
            <a:r>
              <a:rPr lang="en-US" sz="2400" dirty="0" smtClean="0">
                <a:latin typeface="Calibri"/>
              </a:rPr>
              <a:t>2</a:t>
            </a:r>
            <a:r>
              <a:rPr lang="en-US" sz="2400" dirty="0">
                <a:latin typeface="cmsy10"/>
                <a:ea typeface="cmsy10"/>
                <a:cs typeface="cmsy10"/>
              </a:rPr>
              <a:t>×</a:t>
            </a:r>
            <a:r>
              <a:rPr lang="en-US" sz="2400" dirty="0" smtClean="0">
                <a:latin typeface="Calibri"/>
              </a:rPr>
              <a:t>2</a:t>
            </a:r>
            <a:r>
              <a:rPr lang="en-US" sz="2400" dirty="0" smtClean="0"/>
              <a:t>)</a:t>
            </a:r>
            <a:endParaRPr lang="en-US" sz="2400" dirty="0"/>
          </a:p>
        </p:txBody>
      </p:sp>
      <p:sp>
        <p:nvSpPr>
          <p:cNvPr id="7" name="TextBox 6"/>
          <p:cNvSpPr txBox="1"/>
          <p:nvPr/>
        </p:nvSpPr>
        <p:spPr>
          <a:xfrm>
            <a:off x="2401263" y="4925904"/>
            <a:ext cx="4808834" cy="461665"/>
          </a:xfrm>
          <a:prstGeom prst="rect">
            <a:avLst/>
          </a:prstGeom>
          <a:noFill/>
        </p:spPr>
        <p:txBody>
          <a:bodyPr wrap="square" rtlCol="0">
            <a:spAutoFit/>
          </a:bodyPr>
          <a:lstStyle/>
          <a:p>
            <a:r>
              <a:rPr lang="en-US" sz="2400" dirty="0" smtClean="0">
                <a:solidFill>
                  <a:srgbClr val="CC3333"/>
                </a:solidFill>
              </a:rPr>
              <a:t>List of allowed tags for each word</a:t>
            </a:r>
            <a:endParaRPr lang="en-US" sz="2400" dirty="0">
              <a:solidFill>
                <a:srgbClr val="CC3333"/>
              </a:solidFill>
            </a:endParaRPr>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3755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approaches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Try out every sequence</a:t>
            </a:r>
          </a:p>
          <a:p>
            <a:pPr marL="914400" lvl="1" indent="-514350"/>
            <a:r>
              <a:rPr lang="en-US" dirty="0" smtClean="0"/>
              <a:t>Score the sequence </a:t>
            </a:r>
            <a:r>
              <a:rPr lang="en-US" b="1" dirty="0" smtClean="0"/>
              <a:t>y </a:t>
            </a:r>
            <a:r>
              <a:rPr lang="en-US" dirty="0" smtClean="0"/>
              <a:t>as P(</a:t>
            </a:r>
            <a:r>
              <a:rPr lang="en-US" b="1" dirty="0" err="1" smtClean="0"/>
              <a:t>y</a:t>
            </a:r>
            <a:r>
              <a:rPr lang="en-US" dirty="0" err="1" smtClean="0"/>
              <a:t>|</a:t>
            </a:r>
            <a:r>
              <a:rPr lang="en-US" b="1" dirty="0" err="1" smtClean="0"/>
              <a:t>x</a:t>
            </a:r>
            <a:r>
              <a:rPr lang="en-US" dirty="0" smtClean="0"/>
              <a:t>, π, A, B)</a:t>
            </a:r>
          </a:p>
          <a:p>
            <a:pPr marL="914400" lvl="1" indent="-514350"/>
            <a:r>
              <a:rPr lang="en-US" dirty="0" smtClean="0"/>
              <a:t>Return the highest scoring one</a:t>
            </a:r>
          </a:p>
          <a:p>
            <a:pPr marL="914400" lvl="1" indent="-514350"/>
            <a:r>
              <a:rPr lang="en-US" dirty="0" smtClean="0"/>
              <a:t>What is the problem?</a:t>
            </a:r>
          </a:p>
          <a:p>
            <a:pPr marL="1314450" lvl="2" indent="-514350"/>
            <a:r>
              <a:rPr lang="en-US" dirty="0" smtClean="0">
                <a:solidFill>
                  <a:srgbClr val="CC3333"/>
                </a:solidFill>
              </a:rPr>
              <a:t>Correct, but slow, O(</a:t>
            </a:r>
            <a:r>
              <a:rPr lang="en-US" dirty="0" err="1">
                <a:solidFill>
                  <a:srgbClr val="CC3333"/>
                </a:solidFill>
              </a:rPr>
              <a:t>K</a:t>
            </a:r>
            <a:r>
              <a:rPr lang="en-US" baseline="30000" dirty="0" err="1" smtClean="0">
                <a:solidFill>
                  <a:srgbClr val="CC3333"/>
                </a:solidFill>
              </a:rPr>
              <a:t>n</a:t>
            </a:r>
            <a:r>
              <a:rPr lang="en-US" dirty="0" smtClean="0">
                <a:solidFill>
                  <a:srgbClr val="CC3333"/>
                </a:solidFill>
              </a:rPr>
              <a:t>)</a:t>
            </a:r>
            <a:endParaRPr lang="en-US" dirty="0">
              <a:solidFill>
                <a:srgbClr val="CC3333"/>
              </a:solidFill>
            </a:endParaRPr>
          </a:p>
          <a:p>
            <a:pPr marL="514350" indent="-514350">
              <a:buFont typeface="+mj-lt"/>
              <a:buAutoNum type="arabicPeriod"/>
            </a:pPr>
            <a:r>
              <a:rPr lang="en-US" dirty="0" smtClean="0"/>
              <a:t>Greedy search</a:t>
            </a:r>
          </a:p>
          <a:p>
            <a:pPr marL="914400" lvl="1" indent="-514350"/>
            <a:r>
              <a:rPr lang="en-US" dirty="0" smtClean="0"/>
              <a:t>Construct the output left to right</a:t>
            </a:r>
          </a:p>
          <a:p>
            <a:pPr marL="914400" lvl="1" indent="-514350"/>
            <a:r>
              <a:rPr lang="en-US" dirty="0" smtClean="0"/>
              <a:t>For each </a:t>
            </a:r>
            <a:r>
              <a:rPr lang="en-US" dirty="0" err="1" smtClean="0"/>
              <a:t>i</a:t>
            </a:r>
            <a:r>
              <a:rPr lang="en-US" dirty="0" smtClean="0"/>
              <a:t>, elect the best </a:t>
            </a:r>
            <a:r>
              <a:rPr lang="en-US" dirty="0" err="1" smtClean="0"/>
              <a:t>y</a:t>
            </a:r>
            <a:r>
              <a:rPr lang="en-US" baseline="-25000" dirty="0" err="1" smtClean="0"/>
              <a:t>i</a:t>
            </a:r>
            <a:r>
              <a:rPr lang="en-US" dirty="0" smtClean="0"/>
              <a:t> using y</a:t>
            </a:r>
            <a:r>
              <a:rPr lang="en-US" baseline="-25000" dirty="0" smtClean="0"/>
              <a:t>i-1</a:t>
            </a:r>
            <a:r>
              <a:rPr lang="en-US" dirty="0" smtClean="0"/>
              <a:t> and x</a:t>
            </a:r>
            <a:r>
              <a:rPr lang="en-US" baseline="-25000" dirty="0" smtClean="0"/>
              <a:t>i</a:t>
            </a:r>
          </a:p>
          <a:p>
            <a:pPr marL="914400" lvl="1" indent="-514350"/>
            <a:r>
              <a:rPr lang="en-US" dirty="0" smtClean="0"/>
              <a:t>What is the problem?</a:t>
            </a:r>
          </a:p>
          <a:p>
            <a:pPr marL="1314450" lvl="2" indent="-514350"/>
            <a:r>
              <a:rPr lang="en-US" dirty="0" smtClean="0">
                <a:solidFill>
                  <a:srgbClr val="CC3333"/>
                </a:solidFill>
              </a:rPr>
              <a:t>Incorrect but fast, O(</a:t>
            </a:r>
            <a:r>
              <a:rPr lang="en-US" dirty="0" err="1" smtClean="0">
                <a:solidFill>
                  <a:srgbClr val="CC3333"/>
                </a:solidFill>
              </a:rPr>
              <a:t>nK</a:t>
            </a:r>
            <a:r>
              <a:rPr lang="en-US" dirty="0" smtClean="0">
                <a:solidFill>
                  <a:srgbClr val="CC3333"/>
                </a:solidFill>
              </a:rPr>
              <a:t>)</a:t>
            </a:r>
          </a:p>
        </p:txBody>
      </p:sp>
      <p:sp>
        <p:nvSpPr>
          <p:cNvPr id="4" name="Slide Number Placeholder 3"/>
          <p:cNvSpPr>
            <a:spLocks noGrp="1"/>
          </p:cNvSpPr>
          <p:nvPr>
            <p:ph type="sldNum" sz="quarter" idx="12"/>
          </p:nvPr>
        </p:nvSpPr>
        <p:spPr/>
        <p:txBody>
          <a:bodyPr/>
          <a:lstStyle/>
          <a:p>
            <a:fld id="{E8F84E70-49F1-4D48-A830-2CD8E288FC71}"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51752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8799129" cy="673260"/>
          </a:xfrm>
        </p:spPr>
        <p:txBody>
          <a:bodyPr>
            <a:normAutofit fontScale="90000"/>
          </a:bodyPr>
          <a:lstStyle/>
          <a:p>
            <a:r>
              <a:rPr lang="en-US" sz="3200" dirty="0" smtClean="0">
                <a:solidFill>
                  <a:srgbClr val="CC3333"/>
                </a:solidFill>
              </a:rPr>
              <a:t>Solution</a:t>
            </a:r>
            <a:r>
              <a:rPr lang="en-US" sz="3200" dirty="0" smtClean="0"/>
              <a:t>: Use the independence assumptions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CC3333"/>
                </a:solidFill>
              </a:rPr>
              <a:t>Recall</a:t>
            </a:r>
            <a:r>
              <a:rPr lang="en-US" dirty="0" smtClean="0"/>
              <a:t>: The first order Markov assumption</a:t>
            </a:r>
          </a:p>
          <a:p>
            <a:pPr marL="0" indent="0">
              <a:buNone/>
            </a:pPr>
            <a:r>
              <a:rPr lang="en-US" dirty="0" smtClean="0"/>
              <a:t>The state at token </a:t>
            </a:r>
            <a:r>
              <a:rPr lang="en-US" dirty="0" err="1" smtClean="0"/>
              <a:t>i</a:t>
            </a:r>
            <a:r>
              <a:rPr lang="en-US" dirty="0" smtClean="0"/>
              <a:t> is only influenced by the previous state, the next state and the token itself</a:t>
            </a:r>
          </a:p>
          <a:p>
            <a:pPr marL="0" indent="0">
              <a:buNone/>
            </a:pPr>
            <a:endParaRPr lang="en-US" dirty="0"/>
          </a:p>
          <a:p>
            <a:pPr marL="0" indent="0">
              <a:buNone/>
            </a:pPr>
            <a:r>
              <a:rPr lang="en-US" dirty="0" smtClean="0"/>
              <a:t>Given the adjacent labels, the others do not matter</a:t>
            </a:r>
          </a:p>
          <a:p>
            <a:pPr marL="0" indent="0">
              <a:buNone/>
            </a:pPr>
            <a:endParaRPr lang="en-US" dirty="0"/>
          </a:p>
          <a:p>
            <a:pPr marL="0" indent="0">
              <a:buNone/>
            </a:pPr>
            <a:r>
              <a:rPr lang="en-US" dirty="0" smtClean="0"/>
              <a:t>Suggests a recursive algorithm</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493504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Jason’s ice cream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Best tag sequence for P(”1,2,1”)?</a:t>
            </a:r>
            <a:endParaRPr lang="en-US" dirty="0"/>
          </a:p>
        </p:txBody>
      </p:sp>
      <p:sp>
        <p:nvSpPr>
          <p:cNvPr id="4" name="Footer Placeholder 3"/>
          <p:cNvSpPr>
            <a:spLocks noGrp="1"/>
          </p:cNvSpPr>
          <p:nvPr>
            <p:ph type="ftr" sz="quarter" idx="11"/>
          </p:nvPr>
        </p:nvSpPr>
        <p:spPr/>
        <p:txBody>
          <a:bodyPr/>
          <a:lstStyle/>
          <a:p>
            <a:r>
              <a:rPr lang="en-US" smtClean="0"/>
              <a:t>ML in NLP</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36</a:t>
            </a:fld>
            <a:endParaRPr lang="en-US" dirty="0"/>
          </a:p>
        </p:txBody>
      </p:sp>
      <p:graphicFrame>
        <p:nvGraphicFramePr>
          <p:cNvPr id="9" name="Object 8"/>
          <p:cNvGraphicFramePr>
            <a:graphicFrameLocks noChangeAspect="1"/>
          </p:cNvGraphicFramePr>
          <p:nvPr>
            <p:extLst/>
          </p:nvPr>
        </p:nvGraphicFramePr>
        <p:xfrm>
          <a:off x="3318345" y="1046338"/>
          <a:ext cx="5222239" cy="1930039"/>
        </p:xfrm>
        <a:graphic>
          <a:graphicData uri="http://schemas.openxmlformats.org/presentationml/2006/ole">
            <mc:AlternateContent xmlns:mc="http://schemas.openxmlformats.org/markup-compatibility/2006">
              <mc:Choice xmlns:v="urn:schemas-microsoft-com:vml" Requires="v">
                <p:oleObj spid="_x0000_s2059" name="Worksheet" r:id="rId3" imgW="3035300" imgH="1193800" progId="Excel.Sheet.8">
                  <p:embed/>
                </p:oleObj>
              </mc:Choice>
              <mc:Fallback>
                <p:oleObj name="Worksheet" r:id="rId3" imgW="3035300" imgH="1193800" progId="Excel.Sheet.8">
                  <p:embed/>
                  <p:pic>
                    <p:nvPicPr>
                      <p:cNvPr id="0" name=""/>
                      <p:cNvPicPr/>
                      <p:nvPr/>
                    </p:nvPicPr>
                    <p:blipFill>
                      <a:blip r:embed="rId4"/>
                      <a:stretch>
                        <a:fillRect/>
                      </a:stretch>
                    </p:blipFill>
                    <p:spPr>
                      <a:xfrm>
                        <a:off x="3318345" y="1046338"/>
                        <a:ext cx="5222239" cy="1930039"/>
                      </a:xfrm>
                      <a:prstGeom prst="rect">
                        <a:avLst/>
                      </a:prstGeom>
                    </p:spPr>
                  </p:pic>
                </p:oleObj>
              </mc:Fallback>
            </mc:AlternateContent>
          </a:graphicData>
        </a:graphic>
      </p:graphicFrame>
      <p:sp>
        <p:nvSpPr>
          <p:cNvPr id="10" name="TextBox 9"/>
          <p:cNvSpPr txBox="1"/>
          <p:nvPr/>
        </p:nvSpPr>
        <p:spPr>
          <a:xfrm>
            <a:off x="164163" y="1730239"/>
            <a:ext cx="1430957" cy="492443"/>
          </a:xfrm>
          <a:prstGeom prst="rect">
            <a:avLst/>
          </a:prstGeom>
          <a:solidFill>
            <a:schemeClr val="accent1">
              <a:lumMod val="20000"/>
              <a:lumOff val="80000"/>
            </a:schemeClr>
          </a:solidFill>
          <a:ln>
            <a:solidFill>
              <a:srgbClr val="3C58AD"/>
            </a:solidFill>
          </a:ln>
        </p:spPr>
        <p:txBody>
          <a:bodyPr wrap="square" rtlCol="0">
            <a:spAutoFit/>
          </a:bodyPr>
          <a:lstStyle/>
          <a:p>
            <a:r>
              <a:rPr lang="en-US" sz="2600" smtClean="0">
                <a:solidFill>
                  <a:srgbClr val="3C58AD"/>
                </a:solidFill>
              </a:rPr>
              <a:t>#cones</a:t>
            </a:r>
            <a:endParaRPr lang="en-US" sz="2600" dirty="0">
              <a:solidFill>
                <a:srgbClr val="3C58AD"/>
              </a:solidFill>
            </a:endParaRPr>
          </a:p>
        </p:txBody>
      </p:sp>
      <p:cxnSp>
        <p:nvCxnSpPr>
          <p:cNvPr id="11" name="Straight Arrow Connector 10"/>
          <p:cNvCxnSpPr>
            <a:stCxn id="10" idx="3"/>
          </p:cNvCxnSpPr>
          <p:nvPr/>
        </p:nvCxnSpPr>
        <p:spPr>
          <a:xfrm flipV="1">
            <a:off x="1595120" y="1505955"/>
            <a:ext cx="1620318" cy="470506"/>
          </a:xfrm>
          <a:prstGeom prst="straightConnector1">
            <a:avLst/>
          </a:prstGeom>
          <a:ln w="38100">
            <a:solidFill>
              <a:srgbClr val="3C58AD"/>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0219" y="4198289"/>
            <a:ext cx="453224" cy="45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5" name="Oval 34"/>
          <p:cNvSpPr/>
          <p:nvPr/>
        </p:nvSpPr>
        <p:spPr>
          <a:xfrm>
            <a:off x="2250219" y="5360505"/>
            <a:ext cx="453224" cy="45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36" name="Oval 35"/>
          <p:cNvSpPr/>
          <p:nvPr/>
        </p:nvSpPr>
        <p:spPr>
          <a:xfrm>
            <a:off x="4398396" y="4198289"/>
            <a:ext cx="453224" cy="45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7" name="Oval 36"/>
          <p:cNvSpPr/>
          <p:nvPr/>
        </p:nvSpPr>
        <p:spPr>
          <a:xfrm>
            <a:off x="4398396" y="5360505"/>
            <a:ext cx="453224" cy="45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38" name="Oval 37"/>
          <p:cNvSpPr/>
          <p:nvPr/>
        </p:nvSpPr>
        <p:spPr>
          <a:xfrm>
            <a:off x="6557836" y="4198289"/>
            <a:ext cx="453224" cy="45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9" name="Oval 38"/>
          <p:cNvSpPr/>
          <p:nvPr/>
        </p:nvSpPr>
        <p:spPr>
          <a:xfrm>
            <a:off x="6557836" y="5360505"/>
            <a:ext cx="453224" cy="45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 name="Oval 6"/>
          <p:cNvSpPr/>
          <p:nvPr/>
        </p:nvSpPr>
        <p:spPr>
          <a:xfrm>
            <a:off x="628650" y="4842344"/>
            <a:ext cx="198286" cy="198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stCxn id="7" idx="6"/>
            <a:endCxn id="6" idx="2"/>
          </p:cNvCxnSpPr>
          <p:nvPr/>
        </p:nvCxnSpPr>
        <p:spPr>
          <a:xfrm flipV="1">
            <a:off x="826936" y="4424901"/>
            <a:ext cx="1423283" cy="5165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7" idx="6"/>
            <a:endCxn id="35" idx="2"/>
          </p:cNvCxnSpPr>
          <p:nvPr/>
        </p:nvCxnSpPr>
        <p:spPr>
          <a:xfrm>
            <a:off x="826936" y="4941487"/>
            <a:ext cx="1423283" cy="6456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6"/>
            <a:endCxn id="36" idx="2"/>
          </p:cNvCxnSpPr>
          <p:nvPr/>
        </p:nvCxnSpPr>
        <p:spPr>
          <a:xfrm>
            <a:off x="2703443" y="4424901"/>
            <a:ext cx="169495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 idx="6"/>
            <a:endCxn id="37" idx="1"/>
          </p:cNvCxnSpPr>
          <p:nvPr/>
        </p:nvCxnSpPr>
        <p:spPr>
          <a:xfrm>
            <a:off x="2703443" y="4424901"/>
            <a:ext cx="1761326" cy="10019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5" idx="6"/>
            <a:endCxn id="36" idx="3"/>
          </p:cNvCxnSpPr>
          <p:nvPr/>
        </p:nvCxnSpPr>
        <p:spPr>
          <a:xfrm flipV="1">
            <a:off x="2703443" y="4585140"/>
            <a:ext cx="1761326" cy="10019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5" idx="6"/>
            <a:endCxn id="37" idx="2"/>
          </p:cNvCxnSpPr>
          <p:nvPr/>
        </p:nvCxnSpPr>
        <p:spPr>
          <a:xfrm>
            <a:off x="2703443" y="5587117"/>
            <a:ext cx="169495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851620" y="4424901"/>
            <a:ext cx="169495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851620" y="4424901"/>
            <a:ext cx="1761326" cy="10019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851620" y="4585140"/>
            <a:ext cx="1761326" cy="10019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851620" y="5587117"/>
            <a:ext cx="169495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356914" y="4285518"/>
            <a:ext cx="476412" cy="369332"/>
          </a:xfrm>
          <a:prstGeom prst="rect">
            <a:avLst/>
          </a:prstGeom>
          <a:noFill/>
        </p:spPr>
        <p:txBody>
          <a:bodyPr wrap="none" rtlCol="0">
            <a:spAutoFit/>
          </a:bodyPr>
          <a:lstStyle/>
          <a:p>
            <a:r>
              <a:rPr lang="en-US" dirty="0" smtClean="0">
                <a:solidFill>
                  <a:srgbClr val="3C58AD"/>
                </a:solidFill>
              </a:rPr>
              <a:t>0.5</a:t>
            </a:r>
            <a:endParaRPr lang="en-US" dirty="0">
              <a:solidFill>
                <a:srgbClr val="3C58AD"/>
              </a:solidFill>
            </a:endParaRPr>
          </a:p>
        </p:txBody>
      </p:sp>
      <p:sp>
        <p:nvSpPr>
          <p:cNvPr id="71" name="TextBox 70"/>
          <p:cNvSpPr txBox="1"/>
          <p:nvPr/>
        </p:nvSpPr>
        <p:spPr>
          <a:xfrm>
            <a:off x="1300258" y="5264302"/>
            <a:ext cx="476412" cy="369332"/>
          </a:xfrm>
          <a:prstGeom prst="rect">
            <a:avLst/>
          </a:prstGeom>
          <a:noFill/>
        </p:spPr>
        <p:txBody>
          <a:bodyPr wrap="none" rtlCol="0">
            <a:spAutoFit/>
          </a:bodyPr>
          <a:lstStyle/>
          <a:p>
            <a:r>
              <a:rPr lang="en-US" dirty="0" smtClean="0">
                <a:solidFill>
                  <a:srgbClr val="3C58AD"/>
                </a:solidFill>
              </a:rPr>
              <a:t>0.5</a:t>
            </a:r>
            <a:endParaRPr lang="en-US" dirty="0">
              <a:solidFill>
                <a:srgbClr val="3C58AD"/>
              </a:solidFill>
            </a:endParaRPr>
          </a:p>
        </p:txBody>
      </p:sp>
      <p:sp>
        <p:nvSpPr>
          <p:cNvPr id="72" name="TextBox 71"/>
          <p:cNvSpPr txBox="1"/>
          <p:nvPr/>
        </p:nvSpPr>
        <p:spPr>
          <a:xfrm>
            <a:off x="3318345" y="4063194"/>
            <a:ext cx="476412" cy="369332"/>
          </a:xfrm>
          <a:prstGeom prst="rect">
            <a:avLst/>
          </a:prstGeom>
          <a:noFill/>
        </p:spPr>
        <p:txBody>
          <a:bodyPr wrap="none" rtlCol="0">
            <a:spAutoFit/>
          </a:bodyPr>
          <a:lstStyle/>
          <a:p>
            <a:r>
              <a:rPr lang="en-US" dirty="0" smtClean="0">
                <a:solidFill>
                  <a:srgbClr val="3C58AD"/>
                </a:solidFill>
              </a:rPr>
              <a:t>0.8</a:t>
            </a:r>
            <a:endParaRPr lang="en-US" dirty="0">
              <a:solidFill>
                <a:srgbClr val="3C58AD"/>
              </a:solidFill>
            </a:endParaRPr>
          </a:p>
        </p:txBody>
      </p:sp>
      <p:sp>
        <p:nvSpPr>
          <p:cNvPr id="73" name="TextBox 72"/>
          <p:cNvSpPr txBox="1"/>
          <p:nvPr/>
        </p:nvSpPr>
        <p:spPr>
          <a:xfrm>
            <a:off x="5460890" y="5758666"/>
            <a:ext cx="476412" cy="369332"/>
          </a:xfrm>
          <a:prstGeom prst="rect">
            <a:avLst/>
          </a:prstGeom>
          <a:noFill/>
        </p:spPr>
        <p:txBody>
          <a:bodyPr wrap="none" rtlCol="0">
            <a:spAutoFit/>
          </a:bodyPr>
          <a:lstStyle/>
          <a:p>
            <a:r>
              <a:rPr lang="en-US" smtClean="0">
                <a:solidFill>
                  <a:srgbClr val="3C58AD"/>
                </a:solidFill>
              </a:rPr>
              <a:t>0.8</a:t>
            </a:r>
            <a:endParaRPr lang="en-US" dirty="0">
              <a:solidFill>
                <a:srgbClr val="3C58AD"/>
              </a:solidFill>
            </a:endParaRPr>
          </a:p>
        </p:txBody>
      </p:sp>
      <p:sp>
        <p:nvSpPr>
          <p:cNvPr id="74" name="TextBox 73"/>
          <p:cNvSpPr txBox="1"/>
          <p:nvPr/>
        </p:nvSpPr>
        <p:spPr>
          <a:xfrm>
            <a:off x="3498300" y="5758666"/>
            <a:ext cx="476412" cy="369332"/>
          </a:xfrm>
          <a:prstGeom prst="rect">
            <a:avLst/>
          </a:prstGeom>
          <a:noFill/>
        </p:spPr>
        <p:txBody>
          <a:bodyPr wrap="none" rtlCol="0">
            <a:spAutoFit/>
          </a:bodyPr>
          <a:lstStyle/>
          <a:p>
            <a:r>
              <a:rPr lang="en-US" smtClean="0">
                <a:solidFill>
                  <a:srgbClr val="3C58AD"/>
                </a:solidFill>
              </a:rPr>
              <a:t>0.8</a:t>
            </a:r>
            <a:endParaRPr lang="en-US" dirty="0">
              <a:solidFill>
                <a:srgbClr val="3C58AD"/>
              </a:solidFill>
            </a:endParaRPr>
          </a:p>
        </p:txBody>
      </p:sp>
      <p:sp>
        <p:nvSpPr>
          <p:cNvPr id="75" name="TextBox 74"/>
          <p:cNvSpPr txBox="1"/>
          <p:nvPr/>
        </p:nvSpPr>
        <p:spPr>
          <a:xfrm>
            <a:off x="5487887" y="4068687"/>
            <a:ext cx="476412" cy="369332"/>
          </a:xfrm>
          <a:prstGeom prst="rect">
            <a:avLst/>
          </a:prstGeom>
          <a:noFill/>
        </p:spPr>
        <p:txBody>
          <a:bodyPr wrap="none" rtlCol="0">
            <a:spAutoFit/>
          </a:bodyPr>
          <a:lstStyle/>
          <a:p>
            <a:r>
              <a:rPr lang="en-US" smtClean="0">
                <a:solidFill>
                  <a:srgbClr val="3C58AD"/>
                </a:solidFill>
              </a:rPr>
              <a:t>0.8</a:t>
            </a:r>
            <a:endParaRPr lang="en-US" dirty="0">
              <a:solidFill>
                <a:srgbClr val="3C58AD"/>
              </a:solidFill>
            </a:endParaRPr>
          </a:p>
        </p:txBody>
      </p:sp>
      <p:sp>
        <p:nvSpPr>
          <p:cNvPr id="76" name="TextBox 75"/>
          <p:cNvSpPr txBox="1"/>
          <p:nvPr/>
        </p:nvSpPr>
        <p:spPr>
          <a:xfrm>
            <a:off x="5487887" y="4572023"/>
            <a:ext cx="476412" cy="369332"/>
          </a:xfrm>
          <a:prstGeom prst="rect">
            <a:avLst/>
          </a:prstGeom>
          <a:noFill/>
        </p:spPr>
        <p:txBody>
          <a:bodyPr wrap="none" rtlCol="0">
            <a:spAutoFit/>
          </a:bodyPr>
          <a:lstStyle/>
          <a:p>
            <a:r>
              <a:rPr lang="en-US" dirty="0" smtClean="0">
                <a:solidFill>
                  <a:srgbClr val="3C58AD"/>
                </a:solidFill>
              </a:rPr>
              <a:t>0.2</a:t>
            </a:r>
            <a:endParaRPr lang="en-US" dirty="0">
              <a:solidFill>
                <a:srgbClr val="3C58AD"/>
              </a:solidFill>
            </a:endParaRPr>
          </a:p>
        </p:txBody>
      </p:sp>
      <p:sp>
        <p:nvSpPr>
          <p:cNvPr id="77" name="TextBox 76"/>
          <p:cNvSpPr txBox="1"/>
          <p:nvPr/>
        </p:nvSpPr>
        <p:spPr>
          <a:xfrm>
            <a:off x="5460890" y="5128091"/>
            <a:ext cx="476412" cy="369332"/>
          </a:xfrm>
          <a:prstGeom prst="rect">
            <a:avLst/>
          </a:prstGeom>
          <a:noFill/>
        </p:spPr>
        <p:txBody>
          <a:bodyPr wrap="none" rtlCol="0">
            <a:spAutoFit/>
          </a:bodyPr>
          <a:lstStyle/>
          <a:p>
            <a:r>
              <a:rPr lang="en-US" smtClean="0">
                <a:solidFill>
                  <a:srgbClr val="3C58AD"/>
                </a:solidFill>
              </a:rPr>
              <a:t>0.2</a:t>
            </a:r>
            <a:endParaRPr lang="en-US" dirty="0">
              <a:solidFill>
                <a:srgbClr val="3C58AD"/>
              </a:solidFill>
            </a:endParaRPr>
          </a:p>
        </p:txBody>
      </p:sp>
      <p:sp>
        <p:nvSpPr>
          <p:cNvPr id="78" name="TextBox 77"/>
          <p:cNvSpPr txBox="1"/>
          <p:nvPr/>
        </p:nvSpPr>
        <p:spPr>
          <a:xfrm>
            <a:off x="3290073" y="4534600"/>
            <a:ext cx="476412" cy="369332"/>
          </a:xfrm>
          <a:prstGeom prst="rect">
            <a:avLst/>
          </a:prstGeom>
          <a:noFill/>
        </p:spPr>
        <p:txBody>
          <a:bodyPr wrap="none" rtlCol="0">
            <a:spAutoFit/>
          </a:bodyPr>
          <a:lstStyle/>
          <a:p>
            <a:r>
              <a:rPr lang="en-US" smtClean="0">
                <a:solidFill>
                  <a:srgbClr val="3C58AD"/>
                </a:solidFill>
              </a:rPr>
              <a:t>0.2</a:t>
            </a:r>
            <a:endParaRPr lang="en-US" dirty="0">
              <a:solidFill>
                <a:srgbClr val="3C58AD"/>
              </a:solidFill>
            </a:endParaRPr>
          </a:p>
        </p:txBody>
      </p:sp>
      <p:sp>
        <p:nvSpPr>
          <p:cNvPr id="79" name="TextBox 78"/>
          <p:cNvSpPr txBox="1"/>
          <p:nvPr/>
        </p:nvSpPr>
        <p:spPr>
          <a:xfrm>
            <a:off x="3381932" y="5083320"/>
            <a:ext cx="476412" cy="369332"/>
          </a:xfrm>
          <a:prstGeom prst="rect">
            <a:avLst/>
          </a:prstGeom>
          <a:noFill/>
        </p:spPr>
        <p:txBody>
          <a:bodyPr wrap="none" rtlCol="0">
            <a:spAutoFit/>
          </a:bodyPr>
          <a:lstStyle/>
          <a:p>
            <a:r>
              <a:rPr lang="en-US" smtClean="0">
                <a:solidFill>
                  <a:srgbClr val="3C58AD"/>
                </a:solidFill>
              </a:rPr>
              <a:t>0.2</a:t>
            </a:r>
            <a:endParaRPr lang="en-US" dirty="0">
              <a:solidFill>
                <a:srgbClr val="3C58AD"/>
              </a:solidFill>
            </a:endParaRPr>
          </a:p>
        </p:txBody>
      </p:sp>
      <p:sp>
        <p:nvSpPr>
          <p:cNvPr id="80" name="TextBox 79"/>
          <p:cNvSpPr txBox="1"/>
          <p:nvPr/>
        </p:nvSpPr>
        <p:spPr>
          <a:xfrm>
            <a:off x="2215768" y="3846060"/>
            <a:ext cx="476412" cy="369332"/>
          </a:xfrm>
          <a:prstGeom prst="rect">
            <a:avLst/>
          </a:prstGeom>
          <a:noFill/>
        </p:spPr>
        <p:txBody>
          <a:bodyPr wrap="none" rtlCol="0">
            <a:spAutoFit/>
          </a:bodyPr>
          <a:lstStyle/>
          <a:p>
            <a:r>
              <a:rPr lang="en-US" dirty="0" smtClean="0">
                <a:solidFill>
                  <a:srgbClr val="D5570C"/>
                </a:solidFill>
              </a:rPr>
              <a:t>0.5</a:t>
            </a:r>
            <a:endParaRPr lang="en-US" dirty="0">
              <a:solidFill>
                <a:srgbClr val="D5570C"/>
              </a:solidFill>
            </a:endParaRPr>
          </a:p>
        </p:txBody>
      </p:sp>
      <p:sp>
        <p:nvSpPr>
          <p:cNvPr id="81" name="TextBox 80"/>
          <p:cNvSpPr txBox="1"/>
          <p:nvPr/>
        </p:nvSpPr>
        <p:spPr>
          <a:xfrm>
            <a:off x="6557836" y="3846060"/>
            <a:ext cx="476412" cy="369332"/>
          </a:xfrm>
          <a:prstGeom prst="rect">
            <a:avLst/>
          </a:prstGeom>
          <a:noFill/>
        </p:spPr>
        <p:txBody>
          <a:bodyPr wrap="none" rtlCol="0">
            <a:spAutoFit/>
          </a:bodyPr>
          <a:lstStyle/>
          <a:p>
            <a:r>
              <a:rPr lang="en-US" dirty="0" smtClean="0">
                <a:solidFill>
                  <a:srgbClr val="D5570C"/>
                </a:solidFill>
              </a:rPr>
              <a:t>0.5</a:t>
            </a:r>
            <a:endParaRPr lang="en-US" dirty="0">
              <a:solidFill>
                <a:srgbClr val="D5570C"/>
              </a:solidFill>
            </a:endParaRPr>
          </a:p>
        </p:txBody>
      </p:sp>
      <p:sp>
        <p:nvSpPr>
          <p:cNvPr id="82" name="TextBox 81"/>
          <p:cNvSpPr txBox="1"/>
          <p:nvPr/>
        </p:nvSpPr>
        <p:spPr>
          <a:xfrm>
            <a:off x="4403116" y="3846060"/>
            <a:ext cx="476412" cy="369332"/>
          </a:xfrm>
          <a:prstGeom prst="rect">
            <a:avLst/>
          </a:prstGeom>
          <a:noFill/>
        </p:spPr>
        <p:txBody>
          <a:bodyPr wrap="none" rtlCol="0">
            <a:spAutoFit/>
          </a:bodyPr>
          <a:lstStyle/>
          <a:p>
            <a:r>
              <a:rPr lang="en-US" dirty="0" smtClean="0">
                <a:solidFill>
                  <a:srgbClr val="D5570C"/>
                </a:solidFill>
              </a:rPr>
              <a:t>0.4</a:t>
            </a:r>
            <a:endParaRPr lang="en-US" dirty="0">
              <a:solidFill>
                <a:srgbClr val="D5570C"/>
              </a:solidFill>
            </a:endParaRPr>
          </a:p>
        </p:txBody>
      </p:sp>
      <p:sp>
        <p:nvSpPr>
          <p:cNvPr id="83" name="TextBox 82"/>
          <p:cNvSpPr txBox="1"/>
          <p:nvPr/>
        </p:nvSpPr>
        <p:spPr>
          <a:xfrm>
            <a:off x="2215768" y="5873754"/>
            <a:ext cx="476412" cy="369332"/>
          </a:xfrm>
          <a:prstGeom prst="rect">
            <a:avLst/>
          </a:prstGeom>
          <a:noFill/>
        </p:spPr>
        <p:txBody>
          <a:bodyPr wrap="none" rtlCol="0">
            <a:spAutoFit/>
          </a:bodyPr>
          <a:lstStyle/>
          <a:p>
            <a:r>
              <a:rPr lang="en-US" dirty="0" smtClean="0">
                <a:solidFill>
                  <a:srgbClr val="D5570C"/>
                </a:solidFill>
              </a:rPr>
              <a:t>0.1</a:t>
            </a:r>
            <a:endParaRPr lang="en-US" dirty="0">
              <a:solidFill>
                <a:srgbClr val="D5570C"/>
              </a:solidFill>
            </a:endParaRPr>
          </a:p>
        </p:txBody>
      </p:sp>
      <p:sp>
        <p:nvSpPr>
          <p:cNvPr id="84" name="TextBox 83"/>
          <p:cNvSpPr txBox="1"/>
          <p:nvPr/>
        </p:nvSpPr>
        <p:spPr>
          <a:xfrm>
            <a:off x="6543759" y="5898389"/>
            <a:ext cx="476412" cy="369332"/>
          </a:xfrm>
          <a:prstGeom prst="rect">
            <a:avLst/>
          </a:prstGeom>
          <a:noFill/>
        </p:spPr>
        <p:txBody>
          <a:bodyPr wrap="none" rtlCol="0">
            <a:spAutoFit/>
          </a:bodyPr>
          <a:lstStyle/>
          <a:p>
            <a:r>
              <a:rPr lang="en-US" smtClean="0">
                <a:solidFill>
                  <a:srgbClr val="D5570C"/>
                </a:solidFill>
              </a:rPr>
              <a:t>0.1</a:t>
            </a:r>
            <a:endParaRPr lang="en-US" dirty="0">
              <a:solidFill>
                <a:srgbClr val="D5570C"/>
              </a:solidFill>
            </a:endParaRPr>
          </a:p>
        </p:txBody>
      </p:sp>
      <p:sp>
        <p:nvSpPr>
          <p:cNvPr id="85" name="TextBox 84"/>
          <p:cNvSpPr txBox="1"/>
          <p:nvPr/>
        </p:nvSpPr>
        <p:spPr>
          <a:xfrm>
            <a:off x="4408411" y="5893422"/>
            <a:ext cx="476412" cy="369332"/>
          </a:xfrm>
          <a:prstGeom prst="rect">
            <a:avLst/>
          </a:prstGeom>
          <a:noFill/>
        </p:spPr>
        <p:txBody>
          <a:bodyPr wrap="none" rtlCol="0">
            <a:spAutoFit/>
          </a:bodyPr>
          <a:lstStyle/>
          <a:p>
            <a:r>
              <a:rPr lang="en-US" dirty="0" smtClean="0">
                <a:solidFill>
                  <a:srgbClr val="D5570C"/>
                </a:solidFill>
              </a:rPr>
              <a:t>0.2</a:t>
            </a:r>
            <a:endParaRPr lang="en-US" dirty="0">
              <a:solidFill>
                <a:srgbClr val="D5570C"/>
              </a:solidFill>
            </a:endParaRPr>
          </a:p>
        </p:txBody>
      </p:sp>
    </p:spTree>
    <p:extLst>
      <p:ext uri="{BB962C8B-B14F-4D97-AF65-F5344CB8AC3E}">
        <p14:creationId xmlns:p14="http://schemas.microsoft.com/office/powerpoint/2010/main" val="950336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Deriving the recursive algorithm</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8F84E70-49F1-4D48-A830-2CD8E288FC71}" type="slidenum">
              <a:rPr lang="en-US" smtClean="0"/>
              <a:t>37</a:t>
            </a:fld>
            <a:endParaRPr lang="en-US"/>
          </a:p>
        </p:txBody>
      </p:sp>
      <p:pic>
        <p:nvPicPr>
          <p:cNvPr id="6" name="Picture 5" descr="Screen Region 2014-09-17 at 17.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6690"/>
            <a:ext cx="9144000" cy="3630484"/>
          </a:xfrm>
          <a:prstGeom prst="rect">
            <a:avLst/>
          </a:prstGeom>
        </p:spPr>
      </p:pic>
      <p:pic>
        <p:nvPicPr>
          <p:cNvPr id="7" name="Picture 6"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 y="1100220"/>
            <a:ext cx="6624432" cy="826786"/>
          </a:xfrm>
          <a:prstGeom prst="rect">
            <a:avLst/>
          </a:prstGeom>
        </p:spPr>
      </p:pic>
      <p:pic>
        <p:nvPicPr>
          <p:cNvPr id="8" name="Picture 7" descr="Screen Region 2014-09-17 at 17.23.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210" y="5538222"/>
            <a:ext cx="5668211" cy="1319778"/>
          </a:xfrm>
          <a:prstGeom prst="rect">
            <a:avLst/>
          </a:prstGeom>
        </p:spPr>
      </p:pic>
      <p:sp>
        <p:nvSpPr>
          <p:cNvPr id="9" name="Rectangle 8"/>
          <p:cNvSpPr/>
          <p:nvPr/>
        </p:nvSpPr>
        <p:spPr>
          <a:xfrm>
            <a:off x="200526" y="2580105"/>
            <a:ext cx="8943474" cy="295811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2312736" y="5538222"/>
            <a:ext cx="5940927" cy="47693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1858210" y="6167559"/>
            <a:ext cx="5940927" cy="69044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3" name="Group 32"/>
          <p:cNvGrpSpPr/>
          <p:nvPr/>
        </p:nvGrpSpPr>
        <p:grpSpPr>
          <a:xfrm>
            <a:off x="685315" y="2419685"/>
            <a:ext cx="3097948" cy="1351590"/>
            <a:chOff x="685315" y="2419685"/>
            <a:chExt cx="3097948" cy="1351590"/>
          </a:xfrm>
        </p:grpSpPr>
        <p:sp>
          <p:nvSpPr>
            <p:cNvPr id="12" name="TextBox 11"/>
            <p:cNvSpPr txBox="1"/>
            <p:nvPr/>
          </p:nvSpPr>
          <p:spPr>
            <a:xfrm>
              <a:off x="685315" y="3401943"/>
              <a:ext cx="2345789" cy="369332"/>
            </a:xfrm>
            <a:prstGeom prst="rect">
              <a:avLst/>
            </a:prstGeom>
            <a:noFill/>
          </p:spPr>
          <p:txBody>
            <a:bodyPr wrap="none" rtlCol="0">
              <a:spAutoFit/>
            </a:bodyPr>
            <a:lstStyle/>
            <a:p>
              <a:r>
                <a:rPr lang="en-US" dirty="0" smtClean="0"/>
                <a:t>Transition probabilities</a:t>
              </a:r>
              <a:endParaRPr lang="en-US" dirty="0"/>
            </a:p>
          </p:txBody>
        </p:sp>
        <p:cxnSp>
          <p:nvCxnSpPr>
            <p:cNvPr id="16" name="Straight Arrow Connector 15"/>
            <p:cNvCxnSpPr>
              <a:stCxn id="12" idx="0"/>
            </p:cNvCxnSpPr>
            <p:nvPr/>
          </p:nvCxnSpPr>
          <p:spPr>
            <a:xfrm flipH="1" flipV="1">
              <a:off x="1671053" y="2580105"/>
              <a:ext cx="187157" cy="821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858210" y="2419685"/>
              <a:ext cx="1925053" cy="982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2794000" y="2419685"/>
            <a:ext cx="3435684" cy="1351590"/>
            <a:chOff x="2794000" y="2419685"/>
            <a:chExt cx="3435684" cy="1351590"/>
          </a:xfrm>
        </p:grpSpPr>
        <p:sp>
          <p:nvSpPr>
            <p:cNvPr id="13" name="TextBox 12"/>
            <p:cNvSpPr txBox="1"/>
            <p:nvPr/>
          </p:nvSpPr>
          <p:spPr>
            <a:xfrm>
              <a:off x="3421804" y="3401943"/>
              <a:ext cx="2236510" cy="369332"/>
            </a:xfrm>
            <a:prstGeom prst="rect">
              <a:avLst/>
            </a:prstGeom>
            <a:noFill/>
          </p:spPr>
          <p:txBody>
            <a:bodyPr wrap="none" rtlCol="0">
              <a:spAutoFit/>
            </a:bodyPr>
            <a:lstStyle/>
            <a:p>
              <a:r>
                <a:rPr lang="en-US" dirty="0" smtClean="0"/>
                <a:t>Emission probabilities</a:t>
              </a:r>
              <a:endParaRPr lang="en-US" dirty="0"/>
            </a:p>
          </p:txBody>
        </p:sp>
        <p:cxnSp>
          <p:nvCxnSpPr>
            <p:cNvPr id="21" name="Straight Arrow Connector 20"/>
            <p:cNvCxnSpPr>
              <a:stCxn id="13" idx="0"/>
            </p:cNvCxnSpPr>
            <p:nvPr/>
          </p:nvCxnSpPr>
          <p:spPr>
            <a:xfrm flipH="1" flipV="1">
              <a:off x="2794000" y="2419685"/>
              <a:ext cx="1746059" cy="982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3" idx="0"/>
            </p:cNvCxnSpPr>
            <p:nvPr/>
          </p:nvCxnSpPr>
          <p:spPr>
            <a:xfrm flipV="1">
              <a:off x="4540059" y="2419685"/>
              <a:ext cx="152401" cy="982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0"/>
            </p:cNvCxnSpPr>
            <p:nvPr/>
          </p:nvCxnSpPr>
          <p:spPr>
            <a:xfrm flipV="1">
              <a:off x="4540059" y="2419685"/>
              <a:ext cx="1689625" cy="982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5494421" y="2419685"/>
            <a:ext cx="2361428" cy="1351590"/>
            <a:chOff x="5494421" y="2419685"/>
            <a:chExt cx="2361428" cy="1351590"/>
          </a:xfrm>
        </p:grpSpPr>
        <p:sp>
          <p:nvSpPr>
            <p:cNvPr id="14" name="TextBox 13"/>
            <p:cNvSpPr txBox="1"/>
            <p:nvPr/>
          </p:nvSpPr>
          <p:spPr>
            <a:xfrm>
              <a:off x="6077109" y="3401943"/>
              <a:ext cx="1778740" cy="369332"/>
            </a:xfrm>
            <a:prstGeom prst="rect">
              <a:avLst/>
            </a:prstGeom>
            <a:noFill/>
          </p:spPr>
          <p:txBody>
            <a:bodyPr wrap="none" rtlCol="0">
              <a:spAutoFit/>
            </a:bodyPr>
            <a:lstStyle/>
            <a:p>
              <a:r>
                <a:rPr lang="en-US" dirty="0" smtClean="0"/>
                <a:t>Initial probability</a:t>
              </a:r>
              <a:endParaRPr lang="en-US" dirty="0"/>
            </a:p>
          </p:txBody>
        </p:sp>
        <p:cxnSp>
          <p:nvCxnSpPr>
            <p:cNvPr id="30" name="Straight Arrow Connector 29"/>
            <p:cNvCxnSpPr>
              <a:stCxn id="14" idx="0"/>
            </p:cNvCxnSpPr>
            <p:nvPr/>
          </p:nvCxnSpPr>
          <p:spPr>
            <a:xfrm flipH="1" flipV="1">
              <a:off x="5494421" y="2419685"/>
              <a:ext cx="1472058" cy="982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1791091" y="4394618"/>
            <a:ext cx="5802448" cy="1684140"/>
            <a:chOff x="-5601368" y="2673684"/>
            <a:chExt cx="5580233" cy="1430421"/>
          </a:xfrm>
        </p:grpSpPr>
        <p:sp>
          <p:nvSpPr>
            <p:cNvPr id="36" name="Oval 35"/>
            <p:cNvSpPr/>
            <p:nvPr/>
          </p:nvSpPr>
          <p:spPr>
            <a:xfrm>
              <a:off x="-3801978"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2</a:t>
              </a:r>
              <a:endParaRPr lang="en-US" baseline="-25000" dirty="0"/>
            </a:p>
          </p:txBody>
        </p:sp>
        <p:sp>
          <p:nvSpPr>
            <p:cNvPr id="37" name="Oval 36"/>
            <p:cNvSpPr/>
            <p:nvPr/>
          </p:nvSpPr>
          <p:spPr>
            <a:xfrm>
              <a:off x="-2548020"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baseline="-25000" dirty="0"/>
            </a:p>
          </p:txBody>
        </p:sp>
        <p:sp>
          <p:nvSpPr>
            <p:cNvPr id="38" name="Oval 37"/>
            <p:cNvSpPr/>
            <p:nvPr/>
          </p:nvSpPr>
          <p:spPr>
            <a:xfrm>
              <a:off x="-5055936"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1</a:t>
              </a:r>
              <a:endParaRPr lang="en-US" baseline="-25000" dirty="0"/>
            </a:p>
          </p:txBody>
        </p:sp>
        <p:sp>
          <p:nvSpPr>
            <p:cNvPr id="39" name="Oval 38"/>
            <p:cNvSpPr/>
            <p:nvPr/>
          </p:nvSpPr>
          <p:spPr>
            <a:xfrm>
              <a:off x="-558799"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n</a:t>
              </a:r>
              <a:endParaRPr lang="en-US" baseline="-25000" dirty="0"/>
            </a:p>
          </p:txBody>
        </p:sp>
        <p:sp>
          <p:nvSpPr>
            <p:cNvPr id="40" name="Oval 39"/>
            <p:cNvSpPr/>
            <p:nvPr/>
          </p:nvSpPr>
          <p:spPr>
            <a:xfrm>
              <a:off x="-3780588"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2</a:t>
              </a:r>
              <a:endParaRPr lang="en-US" baseline="-25000" dirty="0"/>
            </a:p>
          </p:txBody>
        </p:sp>
        <p:sp>
          <p:nvSpPr>
            <p:cNvPr id="41" name="Oval 40"/>
            <p:cNvSpPr/>
            <p:nvPr/>
          </p:nvSpPr>
          <p:spPr>
            <a:xfrm>
              <a:off x="-2526630"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3</a:t>
              </a:r>
              <a:endParaRPr lang="en-US" baseline="-25000" dirty="0"/>
            </a:p>
          </p:txBody>
        </p:sp>
        <p:sp>
          <p:nvSpPr>
            <p:cNvPr id="42" name="Oval 41"/>
            <p:cNvSpPr/>
            <p:nvPr/>
          </p:nvSpPr>
          <p:spPr>
            <a:xfrm>
              <a:off x="-5034546"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1</a:t>
              </a:r>
              <a:endParaRPr lang="en-US" baseline="-25000" dirty="0"/>
            </a:p>
          </p:txBody>
        </p:sp>
        <p:sp>
          <p:nvSpPr>
            <p:cNvPr id="43" name="Oval 42"/>
            <p:cNvSpPr/>
            <p:nvPr/>
          </p:nvSpPr>
          <p:spPr>
            <a:xfrm>
              <a:off x="-537409"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n</a:t>
              </a:r>
              <a:endParaRPr lang="en-US" baseline="-25000" dirty="0"/>
            </a:p>
          </p:txBody>
        </p:sp>
        <p:cxnSp>
          <p:nvCxnSpPr>
            <p:cNvPr id="45" name="Straight Arrow Connector 44"/>
            <p:cNvCxnSpPr>
              <a:stCxn id="38" idx="4"/>
              <a:endCxn id="42" idx="0"/>
            </p:cNvCxnSpPr>
            <p:nvPr/>
          </p:nvCxnSpPr>
          <p:spPr>
            <a:xfrm>
              <a:off x="-4797799" y="3180304"/>
              <a:ext cx="21390" cy="41718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8" idx="6"/>
              <a:endCxn id="36" idx="2"/>
            </p:cNvCxnSpPr>
            <p:nvPr/>
          </p:nvCxnSpPr>
          <p:spPr>
            <a:xfrm>
              <a:off x="-4539662" y="2926994"/>
              <a:ext cx="73768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36" idx="6"/>
              <a:endCxn id="37" idx="2"/>
            </p:cNvCxnSpPr>
            <p:nvPr/>
          </p:nvCxnSpPr>
          <p:spPr>
            <a:xfrm>
              <a:off x="-3285704" y="2926994"/>
              <a:ext cx="73768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7" idx="6"/>
            </p:cNvCxnSpPr>
            <p:nvPr/>
          </p:nvCxnSpPr>
          <p:spPr>
            <a:xfrm>
              <a:off x="-2031746" y="2926994"/>
              <a:ext cx="587957"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39" idx="2"/>
            </p:cNvCxnSpPr>
            <p:nvPr/>
          </p:nvCxnSpPr>
          <p:spPr>
            <a:xfrm>
              <a:off x="-855579" y="2926994"/>
              <a:ext cx="29678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36" idx="4"/>
              <a:endCxn id="40" idx="0"/>
            </p:cNvCxnSpPr>
            <p:nvPr/>
          </p:nvCxnSpPr>
          <p:spPr>
            <a:xfrm>
              <a:off x="-3543841" y="3180304"/>
              <a:ext cx="21390" cy="41718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37" idx="4"/>
              <a:endCxn id="41" idx="0"/>
            </p:cNvCxnSpPr>
            <p:nvPr/>
          </p:nvCxnSpPr>
          <p:spPr>
            <a:xfrm>
              <a:off x="-2289883" y="3180304"/>
              <a:ext cx="21390" cy="41718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39" idx="4"/>
              <a:endCxn id="43" idx="0"/>
            </p:cNvCxnSpPr>
            <p:nvPr/>
          </p:nvCxnSpPr>
          <p:spPr>
            <a:xfrm>
              <a:off x="-300662" y="3180304"/>
              <a:ext cx="21390" cy="41718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38" idx="2"/>
            </p:cNvCxnSpPr>
            <p:nvPr/>
          </p:nvCxnSpPr>
          <p:spPr>
            <a:xfrm>
              <a:off x="-5601368" y="2926994"/>
              <a:ext cx="54543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296737" y="2699738"/>
              <a:ext cx="344039" cy="369332"/>
            </a:xfrm>
            <a:prstGeom prst="rect">
              <a:avLst/>
            </a:prstGeom>
            <a:noFill/>
            <a:ln w="28575">
              <a:noFill/>
            </a:ln>
          </p:spPr>
          <p:txBody>
            <a:bodyPr wrap="none" rtlCol="0">
              <a:spAutoFit/>
            </a:bodyPr>
            <a:lstStyle/>
            <a:p>
              <a:r>
                <a:rPr lang="en-US" dirty="0" smtClean="0"/>
                <a:t>…</a:t>
              </a:r>
              <a:endParaRPr lang="en-US" dirty="0"/>
            </a:p>
          </p:txBody>
        </p:sp>
      </p:gr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5417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Deriving the recursive algorithm</a:t>
            </a:r>
            <a:endParaRPr lang="en-US" dirty="0"/>
          </a:p>
        </p:txBody>
      </p:sp>
      <p:sp>
        <p:nvSpPr>
          <p:cNvPr id="12" name="Content Placeholder 1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38</a:t>
            </a:fld>
            <a:endParaRPr lang="en-US"/>
          </a:p>
        </p:txBody>
      </p:sp>
      <p:pic>
        <p:nvPicPr>
          <p:cNvPr id="6" name="Picture 5" descr="Screen Region 2014-09-17 at 17.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6690"/>
            <a:ext cx="9144000" cy="3630484"/>
          </a:xfrm>
          <a:prstGeom prst="rect">
            <a:avLst/>
          </a:prstGeom>
        </p:spPr>
      </p:pic>
      <p:pic>
        <p:nvPicPr>
          <p:cNvPr id="7" name="Picture 6"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 y="1100220"/>
            <a:ext cx="6624432" cy="826786"/>
          </a:xfrm>
          <a:prstGeom prst="rect">
            <a:avLst/>
          </a:prstGeom>
        </p:spPr>
      </p:pic>
      <p:pic>
        <p:nvPicPr>
          <p:cNvPr id="8" name="Picture 7" descr="Screen Region 2014-09-17 at 17.23.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210" y="5538222"/>
            <a:ext cx="5668211" cy="1319778"/>
          </a:xfrm>
          <a:prstGeom prst="rect">
            <a:avLst/>
          </a:prstGeom>
        </p:spPr>
      </p:pic>
      <p:sp>
        <p:nvSpPr>
          <p:cNvPr id="9" name="Rectangle 8"/>
          <p:cNvSpPr/>
          <p:nvPr/>
        </p:nvSpPr>
        <p:spPr>
          <a:xfrm>
            <a:off x="200526" y="3047997"/>
            <a:ext cx="8943474" cy="258380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2312736" y="5538222"/>
            <a:ext cx="5940927" cy="47693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1858210" y="6167559"/>
            <a:ext cx="5940927" cy="69044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p:cNvGrpSpPr/>
          <p:nvPr/>
        </p:nvGrpSpPr>
        <p:grpSpPr>
          <a:xfrm>
            <a:off x="1549330" y="4369029"/>
            <a:ext cx="5580233" cy="1430421"/>
            <a:chOff x="-5601368" y="2673684"/>
            <a:chExt cx="5580233" cy="1430421"/>
          </a:xfrm>
        </p:grpSpPr>
        <p:sp>
          <p:nvSpPr>
            <p:cNvPr id="23" name="Oval 22"/>
            <p:cNvSpPr/>
            <p:nvPr/>
          </p:nvSpPr>
          <p:spPr>
            <a:xfrm>
              <a:off x="-3801978"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2</a:t>
              </a:r>
              <a:endParaRPr lang="en-US" baseline="-25000" dirty="0"/>
            </a:p>
          </p:txBody>
        </p:sp>
        <p:sp>
          <p:nvSpPr>
            <p:cNvPr id="25" name="Oval 24"/>
            <p:cNvSpPr/>
            <p:nvPr/>
          </p:nvSpPr>
          <p:spPr>
            <a:xfrm>
              <a:off x="-2548020"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baseline="-25000" dirty="0"/>
            </a:p>
          </p:txBody>
        </p:sp>
        <p:sp>
          <p:nvSpPr>
            <p:cNvPr id="26" name="Oval 25"/>
            <p:cNvSpPr/>
            <p:nvPr/>
          </p:nvSpPr>
          <p:spPr>
            <a:xfrm>
              <a:off x="-5055936"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1</a:t>
              </a:r>
              <a:endParaRPr lang="en-US" baseline="-25000" dirty="0"/>
            </a:p>
          </p:txBody>
        </p:sp>
        <p:sp>
          <p:nvSpPr>
            <p:cNvPr id="28" name="Oval 27"/>
            <p:cNvSpPr/>
            <p:nvPr/>
          </p:nvSpPr>
          <p:spPr>
            <a:xfrm>
              <a:off x="-558799" y="2673684"/>
              <a:ext cx="516274" cy="506620"/>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n</a:t>
              </a:r>
              <a:endParaRPr lang="en-US" baseline="-25000" dirty="0"/>
            </a:p>
          </p:txBody>
        </p:sp>
        <p:sp>
          <p:nvSpPr>
            <p:cNvPr id="29" name="Oval 28"/>
            <p:cNvSpPr/>
            <p:nvPr/>
          </p:nvSpPr>
          <p:spPr>
            <a:xfrm>
              <a:off x="-3780588"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2</a:t>
              </a:r>
              <a:endParaRPr lang="en-US" baseline="-25000" dirty="0"/>
            </a:p>
          </p:txBody>
        </p:sp>
        <p:sp>
          <p:nvSpPr>
            <p:cNvPr id="31" name="Oval 30"/>
            <p:cNvSpPr/>
            <p:nvPr/>
          </p:nvSpPr>
          <p:spPr>
            <a:xfrm>
              <a:off x="-2526630"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3</a:t>
              </a:r>
              <a:endParaRPr lang="en-US" baseline="-25000" dirty="0"/>
            </a:p>
          </p:txBody>
        </p:sp>
        <p:sp>
          <p:nvSpPr>
            <p:cNvPr id="32" name="Oval 31"/>
            <p:cNvSpPr/>
            <p:nvPr/>
          </p:nvSpPr>
          <p:spPr>
            <a:xfrm>
              <a:off x="-5034546"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1</a:t>
              </a:r>
              <a:endParaRPr lang="en-US" baseline="-25000" dirty="0"/>
            </a:p>
          </p:txBody>
        </p:sp>
        <p:sp>
          <p:nvSpPr>
            <p:cNvPr id="36" name="Oval 35"/>
            <p:cNvSpPr/>
            <p:nvPr/>
          </p:nvSpPr>
          <p:spPr>
            <a:xfrm>
              <a:off x="-537409" y="3597485"/>
              <a:ext cx="516274" cy="506620"/>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n</a:t>
              </a:r>
              <a:endParaRPr lang="en-US" baseline="-25000" dirty="0"/>
            </a:p>
          </p:txBody>
        </p:sp>
        <p:cxnSp>
          <p:nvCxnSpPr>
            <p:cNvPr id="37" name="Straight Arrow Connector 36"/>
            <p:cNvCxnSpPr>
              <a:stCxn id="26" idx="4"/>
              <a:endCxn id="32" idx="0"/>
            </p:cNvCxnSpPr>
            <p:nvPr/>
          </p:nvCxnSpPr>
          <p:spPr>
            <a:xfrm>
              <a:off x="-4797799" y="3180304"/>
              <a:ext cx="21390" cy="417181"/>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a:stCxn id="26" idx="6"/>
              <a:endCxn id="23" idx="2"/>
            </p:cNvCxnSpPr>
            <p:nvPr/>
          </p:nvCxnSpPr>
          <p:spPr>
            <a:xfrm>
              <a:off x="-4539662" y="2926994"/>
              <a:ext cx="737684" cy="0"/>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23" idx="6"/>
              <a:endCxn id="25" idx="2"/>
            </p:cNvCxnSpPr>
            <p:nvPr/>
          </p:nvCxnSpPr>
          <p:spPr>
            <a:xfrm>
              <a:off x="-3285704" y="2926994"/>
              <a:ext cx="73768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6"/>
            </p:cNvCxnSpPr>
            <p:nvPr/>
          </p:nvCxnSpPr>
          <p:spPr>
            <a:xfrm>
              <a:off x="-2031746" y="2926994"/>
              <a:ext cx="587957"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28" idx="2"/>
            </p:cNvCxnSpPr>
            <p:nvPr/>
          </p:nvCxnSpPr>
          <p:spPr>
            <a:xfrm>
              <a:off x="-855579" y="2926994"/>
              <a:ext cx="29678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3" idx="4"/>
              <a:endCxn id="29" idx="0"/>
            </p:cNvCxnSpPr>
            <p:nvPr/>
          </p:nvCxnSpPr>
          <p:spPr>
            <a:xfrm>
              <a:off x="-3543841" y="3180304"/>
              <a:ext cx="21390" cy="41718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5" idx="4"/>
              <a:endCxn id="31" idx="0"/>
            </p:cNvCxnSpPr>
            <p:nvPr/>
          </p:nvCxnSpPr>
          <p:spPr>
            <a:xfrm>
              <a:off x="-2289883" y="3180304"/>
              <a:ext cx="21390" cy="41718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8" idx="4"/>
              <a:endCxn id="36" idx="0"/>
            </p:cNvCxnSpPr>
            <p:nvPr/>
          </p:nvCxnSpPr>
          <p:spPr>
            <a:xfrm>
              <a:off x="-300662" y="3180304"/>
              <a:ext cx="21390" cy="41718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6" idx="2"/>
            </p:cNvCxnSpPr>
            <p:nvPr/>
          </p:nvCxnSpPr>
          <p:spPr>
            <a:xfrm>
              <a:off x="-5601368" y="2926994"/>
              <a:ext cx="545432" cy="0"/>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1296737" y="2699738"/>
              <a:ext cx="344039" cy="369332"/>
            </a:xfrm>
            <a:prstGeom prst="rect">
              <a:avLst/>
            </a:prstGeom>
            <a:noFill/>
            <a:ln w="28575">
              <a:noFill/>
            </a:ln>
          </p:spPr>
          <p:txBody>
            <a:bodyPr wrap="none" rtlCol="0">
              <a:spAutoFit/>
            </a:bodyPr>
            <a:lstStyle/>
            <a:p>
              <a:r>
                <a:rPr lang="en-US" dirty="0" smtClean="0"/>
                <a:t>…</a:t>
              </a:r>
              <a:endParaRPr lang="en-US" dirty="0"/>
            </a:p>
          </p:txBody>
        </p:sp>
      </p:grpSp>
      <p:grpSp>
        <p:nvGrpSpPr>
          <p:cNvPr id="50" name="Group 49"/>
          <p:cNvGrpSpPr/>
          <p:nvPr/>
        </p:nvGrpSpPr>
        <p:grpSpPr>
          <a:xfrm>
            <a:off x="4130842" y="2941053"/>
            <a:ext cx="3320966" cy="930805"/>
            <a:chOff x="4130842" y="2941053"/>
            <a:chExt cx="3320966" cy="930805"/>
          </a:xfrm>
        </p:grpSpPr>
        <p:sp>
          <p:nvSpPr>
            <p:cNvPr id="3" name="TextBox 2"/>
            <p:cNvSpPr txBox="1"/>
            <p:nvPr/>
          </p:nvSpPr>
          <p:spPr>
            <a:xfrm>
              <a:off x="4130842" y="3502526"/>
              <a:ext cx="3320966" cy="369332"/>
            </a:xfrm>
            <a:prstGeom prst="rect">
              <a:avLst/>
            </a:prstGeom>
            <a:ln>
              <a:noFill/>
              <a:prstDash val="dash"/>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The only terms that depend on y</a:t>
              </a:r>
              <a:r>
                <a:rPr lang="en-US" baseline="-25000" dirty="0" smtClean="0"/>
                <a:t>1</a:t>
              </a:r>
              <a:endParaRPr lang="en-US" baseline="-25000" dirty="0"/>
            </a:p>
          </p:txBody>
        </p:sp>
        <p:cxnSp>
          <p:nvCxnSpPr>
            <p:cNvPr id="15" name="Straight Arrow Connector 14"/>
            <p:cNvCxnSpPr/>
            <p:nvPr/>
          </p:nvCxnSpPr>
          <p:spPr>
            <a:xfrm flipH="1" flipV="1">
              <a:off x="4746043" y="2941053"/>
              <a:ext cx="1079048" cy="561473"/>
            </a:xfrm>
            <a:prstGeom prst="straightConnector1">
              <a:avLst/>
            </a:prstGeom>
            <a:ln>
              <a:prstDash val="dash"/>
              <a:tailEnd type="arrow"/>
            </a:ln>
          </p:spPr>
          <p:style>
            <a:lnRef idx="2">
              <a:schemeClr val="dk1"/>
            </a:lnRef>
            <a:fillRef idx="1">
              <a:schemeClr val="lt1"/>
            </a:fillRef>
            <a:effectRef idx="0">
              <a:schemeClr val="dk1"/>
            </a:effectRef>
            <a:fontRef idx="minor">
              <a:schemeClr val="dk1"/>
            </a:fontRef>
          </p:style>
        </p:cxnSp>
        <p:cxnSp>
          <p:nvCxnSpPr>
            <p:cNvPr id="47" name="Straight Arrow Connector 46"/>
            <p:cNvCxnSpPr>
              <a:stCxn id="3" idx="0"/>
            </p:cNvCxnSpPr>
            <p:nvPr/>
          </p:nvCxnSpPr>
          <p:spPr>
            <a:xfrm flipV="1">
              <a:off x="5791325" y="2941053"/>
              <a:ext cx="331412" cy="561473"/>
            </a:xfrm>
            <a:prstGeom prst="straightConnector1">
              <a:avLst/>
            </a:prstGeom>
            <a:ln>
              <a:prstDash val="dash"/>
              <a:tailEnd type="arrow"/>
            </a:ln>
          </p:spPr>
          <p:style>
            <a:lnRef idx="2">
              <a:schemeClr val="dk1"/>
            </a:lnRef>
            <a:fillRef idx="1">
              <a:schemeClr val="lt1"/>
            </a:fillRef>
            <a:effectRef idx="0">
              <a:schemeClr val="dk1"/>
            </a:effectRef>
            <a:fontRef idx="minor">
              <a:schemeClr val="dk1"/>
            </a:fontRef>
          </p:style>
        </p:cxnSp>
        <p:cxnSp>
          <p:nvCxnSpPr>
            <p:cNvPr id="48" name="Straight Arrow Connector 47"/>
            <p:cNvCxnSpPr>
              <a:stCxn id="3" idx="0"/>
            </p:cNvCxnSpPr>
            <p:nvPr/>
          </p:nvCxnSpPr>
          <p:spPr>
            <a:xfrm flipV="1">
              <a:off x="5791325" y="2941053"/>
              <a:ext cx="965329" cy="561473"/>
            </a:xfrm>
            <a:prstGeom prst="straightConnector1">
              <a:avLst/>
            </a:prstGeom>
            <a:ln>
              <a:prstDash val="dash"/>
              <a:tailEnd type="arrow"/>
            </a:ln>
          </p:spPr>
          <p:style>
            <a:lnRef idx="2">
              <a:schemeClr val="dk1"/>
            </a:lnRef>
            <a:fillRef idx="1">
              <a:schemeClr val="lt1"/>
            </a:fillRef>
            <a:effectRef idx="0">
              <a:schemeClr val="dk1"/>
            </a:effectRef>
            <a:fontRef idx="minor">
              <a:schemeClr val="dk1"/>
            </a:fontRef>
          </p:style>
        </p:cxnSp>
      </p:grpSp>
      <p:sp>
        <p:nvSpPr>
          <p:cNvPr id="61" name="Oval 60"/>
          <p:cNvSpPr/>
          <p:nvPr/>
        </p:nvSpPr>
        <p:spPr>
          <a:xfrm>
            <a:off x="3609476" y="2513264"/>
            <a:ext cx="574838" cy="628316"/>
          </a:xfrm>
          <a:prstGeom prst="ellipse">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0011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Deriving the recursive algorithm</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8F84E70-49F1-4D48-A830-2CD8E288FC71}" type="slidenum">
              <a:rPr lang="en-US" smtClean="0"/>
              <a:t>39</a:t>
            </a:fld>
            <a:endParaRPr lang="en-US"/>
          </a:p>
        </p:txBody>
      </p:sp>
      <p:pic>
        <p:nvPicPr>
          <p:cNvPr id="6" name="Picture 5" descr="Screen Region 2014-09-17 at 17.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6690"/>
            <a:ext cx="9144000" cy="3630484"/>
          </a:xfrm>
          <a:prstGeom prst="rect">
            <a:avLst/>
          </a:prstGeom>
        </p:spPr>
      </p:pic>
      <p:pic>
        <p:nvPicPr>
          <p:cNvPr id="7" name="Picture 6"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 y="1100220"/>
            <a:ext cx="6624432" cy="826786"/>
          </a:xfrm>
          <a:prstGeom prst="rect">
            <a:avLst/>
          </a:prstGeom>
        </p:spPr>
      </p:pic>
      <p:sp>
        <p:nvSpPr>
          <p:cNvPr id="9" name="Rectangle 8"/>
          <p:cNvSpPr/>
          <p:nvPr/>
        </p:nvSpPr>
        <p:spPr>
          <a:xfrm>
            <a:off x="200526" y="3515895"/>
            <a:ext cx="8943474" cy="211590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descr="Screen Region 2014-09-17 at 17.23.26.png"/>
          <p:cNvPicPr>
            <a:picLocks noChangeAspect="1"/>
          </p:cNvPicPr>
          <p:nvPr/>
        </p:nvPicPr>
        <p:blipFill rotWithShape="1">
          <a:blip r:embed="rId4">
            <a:extLst>
              <a:ext uri="{28A0092B-C50C-407E-A947-70E740481C1C}">
                <a14:useLocalDpi xmlns:a14="http://schemas.microsoft.com/office/drawing/2010/main" val="0"/>
              </a:ext>
            </a:extLst>
          </a:blip>
          <a:srcRect l="26655" t="907" r="25566" b="63641"/>
          <a:stretch/>
        </p:blipFill>
        <p:spPr>
          <a:xfrm>
            <a:off x="4296865" y="4277895"/>
            <a:ext cx="2708188" cy="467894"/>
          </a:xfrm>
          <a:prstGeom prst="rect">
            <a:avLst/>
          </a:prstGeom>
        </p:spPr>
        <p:style>
          <a:lnRef idx="2">
            <a:schemeClr val="dk1"/>
          </a:lnRef>
          <a:fillRef idx="1">
            <a:schemeClr val="lt1"/>
          </a:fillRef>
          <a:effectRef idx="0">
            <a:schemeClr val="dk1"/>
          </a:effectRef>
          <a:fontRef idx="minor">
            <a:schemeClr val="dk1"/>
          </a:fontRef>
        </p:style>
      </p:pic>
      <p:grpSp>
        <p:nvGrpSpPr>
          <p:cNvPr id="22" name="Group 21"/>
          <p:cNvGrpSpPr/>
          <p:nvPr/>
        </p:nvGrpSpPr>
        <p:grpSpPr>
          <a:xfrm>
            <a:off x="1176421" y="5073315"/>
            <a:ext cx="5580233" cy="1430421"/>
            <a:chOff x="-5601368" y="2673684"/>
            <a:chExt cx="5580233" cy="1430421"/>
          </a:xfrm>
        </p:grpSpPr>
        <p:sp>
          <p:nvSpPr>
            <p:cNvPr id="23" name="Oval 22"/>
            <p:cNvSpPr/>
            <p:nvPr/>
          </p:nvSpPr>
          <p:spPr>
            <a:xfrm>
              <a:off x="-3801978"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2</a:t>
              </a:r>
              <a:endParaRPr lang="en-US" baseline="-25000" dirty="0"/>
            </a:p>
          </p:txBody>
        </p:sp>
        <p:sp>
          <p:nvSpPr>
            <p:cNvPr id="25" name="Oval 24"/>
            <p:cNvSpPr/>
            <p:nvPr/>
          </p:nvSpPr>
          <p:spPr>
            <a:xfrm>
              <a:off x="-2548020"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baseline="-25000" dirty="0"/>
            </a:p>
          </p:txBody>
        </p:sp>
        <p:sp>
          <p:nvSpPr>
            <p:cNvPr id="26" name="Oval 25"/>
            <p:cNvSpPr/>
            <p:nvPr/>
          </p:nvSpPr>
          <p:spPr>
            <a:xfrm>
              <a:off x="-5055936"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1</a:t>
              </a:r>
              <a:endParaRPr lang="en-US" baseline="-25000" dirty="0"/>
            </a:p>
          </p:txBody>
        </p:sp>
        <p:sp>
          <p:nvSpPr>
            <p:cNvPr id="28" name="Oval 27"/>
            <p:cNvSpPr/>
            <p:nvPr/>
          </p:nvSpPr>
          <p:spPr>
            <a:xfrm>
              <a:off x="-558799"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n</a:t>
              </a:r>
              <a:endParaRPr lang="en-US" baseline="-25000" dirty="0"/>
            </a:p>
          </p:txBody>
        </p:sp>
        <p:sp>
          <p:nvSpPr>
            <p:cNvPr id="29" name="Oval 28"/>
            <p:cNvSpPr/>
            <p:nvPr/>
          </p:nvSpPr>
          <p:spPr>
            <a:xfrm>
              <a:off x="-3780588"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2</a:t>
              </a:r>
              <a:endParaRPr lang="en-US" baseline="-25000" dirty="0"/>
            </a:p>
          </p:txBody>
        </p:sp>
        <p:sp>
          <p:nvSpPr>
            <p:cNvPr id="31" name="Oval 30"/>
            <p:cNvSpPr/>
            <p:nvPr/>
          </p:nvSpPr>
          <p:spPr>
            <a:xfrm>
              <a:off x="-2526630"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3</a:t>
              </a:r>
              <a:endParaRPr lang="en-US" baseline="-25000" dirty="0"/>
            </a:p>
          </p:txBody>
        </p:sp>
        <p:sp>
          <p:nvSpPr>
            <p:cNvPr id="32" name="Oval 31"/>
            <p:cNvSpPr/>
            <p:nvPr/>
          </p:nvSpPr>
          <p:spPr>
            <a:xfrm>
              <a:off x="-5034546"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1</a:t>
              </a:r>
              <a:endParaRPr lang="en-US" baseline="-25000" dirty="0"/>
            </a:p>
          </p:txBody>
        </p:sp>
        <p:sp>
          <p:nvSpPr>
            <p:cNvPr id="36" name="Oval 35"/>
            <p:cNvSpPr/>
            <p:nvPr/>
          </p:nvSpPr>
          <p:spPr>
            <a:xfrm>
              <a:off x="-537409"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n</a:t>
              </a:r>
              <a:endParaRPr lang="en-US" baseline="-25000" dirty="0"/>
            </a:p>
          </p:txBody>
        </p:sp>
        <p:cxnSp>
          <p:nvCxnSpPr>
            <p:cNvPr id="37" name="Straight Arrow Connector 36"/>
            <p:cNvCxnSpPr>
              <a:stCxn id="26" idx="4"/>
              <a:endCxn id="32" idx="0"/>
            </p:cNvCxnSpPr>
            <p:nvPr/>
          </p:nvCxnSpPr>
          <p:spPr>
            <a:xfrm>
              <a:off x="-4797799" y="3180304"/>
              <a:ext cx="21390" cy="4171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a:stCxn id="26" idx="6"/>
              <a:endCxn id="23" idx="2"/>
            </p:cNvCxnSpPr>
            <p:nvPr/>
          </p:nvCxnSpPr>
          <p:spPr>
            <a:xfrm>
              <a:off x="-4539662" y="2926994"/>
              <a:ext cx="73768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23" idx="6"/>
              <a:endCxn id="25" idx="2"/>
            </p:cNvCxnSpPr>
            <p:nvPr/>
          </p:nvCxnSpPr>
          <p:spPr>
            <a:xfrm>
              <a:off x="-3285704" y="2926994"/>
              <a:ext cx="7376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6"/>
            </p:cNvCxnSpPr>
            <p:nvPr/>
          </p:nvCxnSpPr>
          <p:spPr>
            <a:xfrm>
              <a:off x="-2031746" y="2926994"/>
              <a:ext cx="5879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28" idx="2"/>
            </p:cNvCxnSpPr>
            <p:nvPr/>
          </p:nvCxnSpPr>
          <p:spPr>
            <a:xfrm>
              <a:off x="-855579" y="2926994"/>
              <a:ext cx="2967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3" idx="4"/>
              <a:endCxn id="29" idx="0"/>
            </p:cNvCxnSpPr>
            <p:nvPr/>
          </p:nvCxnSpPr>
          <p:spPr>
            <a:xfrm>
              <a:off x="-3543841"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5" idx="4"/>
              <a:endCxn id="31" idx="0"/>
            </p:cNvCxnSpPr>
            <p:nvPr/>
          </p:nvCxnSpPr>
          <p:spPr>
            <a:xfrm>
              <a:off x="-2289883"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8" idx="4"/>
              <a:endCxn id="36" idx="0"/>
            </p:cNvCxnSpPr>
            <p:nvPr/>
          </p:nvCxnSpPr>
          <p:spPr>
            <a:xfrm>
              <a:off x="-300662"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6" idx="2"/>
            </p:cNvCxnSpPr>
            <p:nvPr/>
          </p:nvCxnSpPr>
          <p:spPr>
            <a:xfrm>
              <a:off x="-5601368" y="2926994"/>
              <a:ext cx="54543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1296737" y="2699738"/>
              <a:ext cx="344039" cy="369332"/>
            </a:xfrm>
            <a:prstGeom prst="rect">
              <a:avLst/>
            </a:prstGeom>
            <a:noFill/>
          </p:spPr>
          <p:txBody>
            <a:bodyPr wrap="none" rtlCol="0">
              <a:spAutoFit/>
            </a:bodyPr>
            <a:lstStyle/>
            <a:p>
              <a:r>
                <a:rPr lang="en-US" dirty="0" smtClean="0"/>
                <a:t>…</a:t>
              </a:r>
              <a:endParaRPr lang="en-US" dirty="0"/>
            </a:p>
          </p:txBody>
        </p:sp>
      </p:grpSp>
      <p:cxnSp>
        <p:nvCxnSpPr>
          <p:cNvPr id="12" name="Straight Connector 11"/>
          <p:cNvCxnSpPr/>
          <p:nvPr/>
        </p:nvCxnSpPr>
        <p:spPr>
          <a:xfrm>
            <a:off x="2238127" y="4638842"/>
            <a:ext cx="21390" cy="1864894"/>
          </a:xfrm>
          <a:prstGeom prst="line">
            <a:avLst/>
          </a:prstGeom>
          <a:ln w="57150" cmpd="sng">
            <a:prstDash val="dash"/>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84718" y="3866213"/>
            <a:ext cx="3612147" cy="646331"/>
          </a:xfrm>
          <a:prstGeom prst="rect">
            <a:avLst/>
          </a:prstGeom>
          <a:noFill/>
        </p:spPr>
        <p:txBody>
          <a:bodyPr wrap="square" rtlCol="0">
            <a:spAutoFit/>
          </a:bodyPr>
          <a:lstStyle/>
          <a:p>
            <a:r>
              <a:rPr lang="en-US" dirty="0" smtClean="0"/>
              <a:t>Abstract away the score for all decisions till here into </a:t>
            </a:r>
            <a:r>
              <a:rPr lang="en-US" dirty="0" smtClean="0">
                <a:solidFill>
                  <a:srgbClr val="CC3333"/>
                </a:solidFill>
              </a:rPr>
              <a:t>score</a:t>
            </a:r>
            <a:endParaRPr lang="en-US" dirty="0">
              <a:solidFill>
                <a:srgbClr val="CC3333"/>
              </a:solidFill>
            </a:endParaRPr>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21970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p:txBody>
          <a:bodyPr/>
          <a:lstStyle/>
          <a:p>
            <a:r>
              <a:rPr lang="en-US" dirty="0" smtClean="0"/>
              <a:t>What is structured output?</a:t>
            </a:r>
          </a:p>
          <a:p>
            <a:r>
              <a:rPr lang="en-US" dirty="0" smtClean="0"/>
              <a:t>Multiclass as structure</a:t>
            </a:r>
          </a:p>
          <a:p>
            <a:r>
              <a:rPr lang="en-US" dirty="0" smtClean="0"/>
              <a:t>Sequence as structure</a:t>
            </a:r>
          </a:p>
          <a:p>
            <a:r>
              <a:rPr lang="en-US" dirty="0"/>
              <a:t>G</a:t>
            </a:r>
            <a:r>
              <a:rPr lang="en-US" dirty="0" smtClean="0"/>
              <a:t>eneral graph structure</a:t>
            </a:r>
            <a:endParaRPr lang="en-US" dirty="0"/>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4</a:t>
            </a:fld>
            <a:endParaRPr lang="en-US"/>
          </a:p>
        </p:txBody>
      </p:sp>
    </p:spTree>
    <p:extLst>
      <p:ext uri="{BB962C8B-B14F-4D97-AF65-F5344CB8AC3E}">
        <p14:creationId xmlns:p14="http://schemas.microsoft.com/office/powerpoint/2010/main" val="1520533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Deriving the recursive algorithm</a:t>
            </a:r>
            <a:endParaRPr lang="en-US" dirty="0"/>
          </a:p>
        </p:txBody>
      </p:sp>
      <p:sp>
        <p:nvSpPr>
          <p:cNvPr id="8" name="Content Placeholder 7"/>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8F84E70-49F1-4D48-A830-2CD8E288FC71}" type="slidenum">
              <a:rPr lang="en-US" smtClean="0"/>
              <a:t>40</a:t>
            </a:fld>
            <a:endParaRPr lang="en-US"/>
          </a:p>
        </p:txBody>
      </p:sp>
      <p:pic>
        <p:nvPicPr>
          <p:cNvPr id="6" name="Picture 5" descr="Screen Region 2014-09-17 at 17.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6690"/>
            <a:ext cx="9144000" cy="3630484"/>
          </a:xfrm>
          <a:prstGeom prst="rect">
            <a:avLst/>
          </a:prstGeom>
        </p:spPr>
      </p:pic>
      <p:pic>
        <p:nvPicPr>
          <p:cNvPr id="7" name="Picture 6"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 y="1100220"/>
            <a:ext cx="6624432" cy="826786"/>
          </a:xfrm>
          <a:prstGeom prst="rect">
            <a:avLst/>
          </a:prstGeom>
        </p:spPr>
      </p:pic>
      <p:sp>
        <p:nvSpPr>
          <p:cNvPr id="9" name="Rectangle 8"/>
          <p:cNvSpPr/>
          <p:nvPr/>
        </p:nvSpPr>
        <p:spPr>
          <a:xfrm>
            <a:off x="200526" y="4037263"/>
            <a:ext cx="8943474" cy="159453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2" name="Group 21"/>
          <p:cNvGrpSpPr/>
          <p:nvPr/>
        </p:nvGrpSpPr>
        <p:grpSpPr>
          <a:xfrm>
            <a:off x="1176421" y="5073315"/>
            <a:ext cx="5580233" cy="1430421"/>
            <a:chOff x="-5601368" y="2673684"/>
            <a:chExt cx="5580233" cy="1430421"/>
          </a:xfrm>
        </p:grpSpPr>
        <p:sp>
          <p:nvSpPr>
            <p:cNvPr id="23" name="Oval 22"/>
            <p:cNvSpPr/>
            <p:nvPr/>
          </p:nvSpPr>
          <p:spPr>
            <a:xfrm>
              <a:off x="-3801978"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2</a:t>
              </a:r>
              <a:endParaRPr lang="en-US" baseline="-25000" dirty="0"/>
            </a:p>
          </p:txBody>
        </p:sp>
        <p:sp>
          <p:nvSpPr>
            <p:cNvPr id="25" name="Oval 24"/>
            <p:cNvSpPr/>
            <p:nvPr/>
          </p:nvSpPr>
          <p:spPr>
            <a:xfrm>
              <a:off x="-2548020"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baseline="-25000" dirty="0"/>
            </a:p>
          </p:txBody>
        </p:sp>
        <p:sp>
          <p:nvSpPr>
            <p:cNvPr id="26" name="Oval 25"/>
            <p:cNvSpPr/>
            <p:nvPr/>
          </p:nvSpPr>
          <p:spPr>
            <a:xfrm>
              <a:off x="-5055936"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1</a:t>
              </a:r>
              <a:endParaRPr lang="en-US" baseline="-25000" dirty="0"/>
            </a:p>
          </p:txBody>
        </p:sp>
        <p:sp>
          <p:nvSpPr>
            <p:cNvPr id="28" name="Oval 27"/>
            <p:cNvSpPr/>
            <p:nvPr/>
          </p:nvSpPr>
          <p:spPr>
            <a:xfrm>
              <a:off x="-558799"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n</a:t>
              </a:r>
              <a:endParaRPr lang="en-US" baseline="-25000" dirty="0"/>
            </a:p>
          </p:txBody>
        </p:sp>
        <p:sp>
          <p:nvSpPr>
            <p:cNvPr id="29" name="Oval 28"/>
            <p:cNvSpPr/>
            <p:nvPr/>
          </p:nvSpPr>
          <p:spPr>
            <a:xfrm>
              <a:off x="-3780588"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2</a:t>
              </a:r>
              <a:endParaRPr lang="en-US" baseline="-25000" dirty="0"/>
            </a:p>
          </p:txBody>
        </p:sp>
        <p:sp>
          <p:nvSpPr>
            <p:cNvPr id="31" name="Oval 30"/>
            <p:cNvSpPr/>
            <p:nvPr/>
          </p:nvSpPr>
          <p:spPr>
            <a:xfrm>
              <a:off x="-2526630"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3</a:t>
              </a:r>
              <a:endParaRPr lang="en-US" baseline="-25000" dirty="0"/>
            </a:p>
          </p:txBody>
        </p:sp>
        <p:sp>
          <p:nvSpPr>
            <p:cNvPr id="32" name="Oval 31"/>
            <p:cNvSpPr/>
            <p:nvPr/>
          </p:nvSpPr>
          <p:spPr>
            <a:xfrm>
              <a:off x="-5034546"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1</a:t>
              </a:r>
              <a:endParaRPr lang="en-US" baseline="-25000" dirty="0"/>
            </a:p>
          </p:txBody>
        </p:sp>
        <p:sp>
          <p:nvSpPr>
            <p:cNvPr id="36" name="Oval 35"/>
            <p:cNvSpPr/>
            <p:nvPr/>
          </p:nvSpPr>
          <p:spPr>
            <a:xfrm>
              <a:off x="-537409"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n</a:t>
              </a:r>
              <a:endParaRPr lang="en-US" baseline="-25000" dirty="0"/>
            </a:p>
          </p:txBody>
        </p:sp>
        <p:cxnSp>
          <p:nvCxnSpPr>
            <p:cNvPr id="37" name="Straight Arrow Connector 36"/>
            <p:cNvCxnSpPr>
              <a:stCxn id="26" idx="4"/>
              <a:endCxn id="32" idx="0"/>
            </p:cNvCxnSpPr>
            <p:nvPr/>
          </p:nvCxnSpPr>
          <p:spPr>
            <a:xfrm>
              <a:off x="-4797799"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6" idx="6"/>
              <a:endCxn id="23" idx="2"/>
            </p:cNvCxnSpPr>
            <p:nvPr/>
          </p:nvCxnSpPr>
          <p:spPr>
            <a:xfrm>
              <a:off x="-4539662" y="2926994"/>
              <a:ext cx="73768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a:stCxn id="23" idx="6"/>
              <a:endCxn id="25" idx="2"/>
            </p:cNvCxnSpPr>
            <p:nvPr/>
          </p:nvCxnSpPr>
          <p:spPr>
            <a:xfrm>
              <a:off x="-3285704" y="2926994"/>
              <a:ext cx="73768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stCxn id="25" idx="6"/>
            </p:cNvCxnSpPr>
            <p:nvPr/>
          </p:nvCxnSpPr>
          <p:spPr>
            <a:xfrm>
              <a:off x="-2031746" y="2926994"/>
              <a:ext cx="5879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28" idx="2"/>
            </p:cNvCxnSpPr>
            <p:nvPr/>
          </p:nvCxnSpPr>
          <p:spPr>
            <a:xfrm>
              <a:off x="-855579" y="2926994"/>
              <a:ext cx="2967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3" idx="4"/>
              <a:endCxn id="29" idx="0"/>
            </p:cNvCxnSpPr>
            <p:nvPr/>
          </p:nvCxnSpPr>
          <p:spPr>
            <a:xfrm>
              <a:off x="-3543841" y="3180304"/>
              <a:ext cx="21390" cy="4171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a:stCxn id="25" idx="4"/>
              <a:endCxn id="31" idx="0"/>
            </p:cNvCxnSpPr>
            <p:nvPr/>
          </p:nvCxnSpPr>
          <p:spPr>
            <a:xfrm>
              <a:off x="-2289883"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8" idx="4"/>
              <a:endCxn id="36" idx="0"/>
            </p:cNvCxnSpPr>
            <p:nvPr/>
          </p:nvCxnSpPr>
          <p:spPr>
            <a:xfrm>
              <a:off x="-300662"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6" idx="2"/>
            </p:cNvCxnSpPr>
            <p:nvPr/>
          </p:nvCxnSpPr>
          <p:spPr>
            <a:xfrm>
              <a:off x="-5601368" y="2926994"/>
              <a:ext cx="5454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296737" y="2699738"/>
              <a:ext cx="344039" cy="369332"/>
            </a:xfrm>
            <a:prstGeom prst="rect">
              <a:avLst/>
            </a:prstGeom>
            <a:noFill/>
          </p:spPr>
          <p:txBody>
            <a:bodyPr wrap="none" rtlCol="0">
              <a:spAutoFit/>
            </a:bodyPr>
            <a:lstStyle/>
            <a:p>
              <a:r>
                <a:rPr lang="en-US" dirty="0" smtClean="0"/>
                <a:t>…</a:t>
              </a:r>
              <a:endParaRPr lang="en-US" dirty="0"/>
            </a:p>
          </p:txBody>
        </p:sp>
      </p:grpSp>
      <p:grpSp>
        <p:nvGrpSpPr>
          <p:cNvPr id="17" name="Group 16"/>
          <p:cNvGrpSpPr/>
          <p:nvPr/>
        </p:nvGrpSpPr>
        <p:grpSpPr>
          <a:xfrm>
            <a:off x="4767433" y="3756527"/>
            <a:ext cx="4132405" cy="1287138"/>
            <a:chOff x="4767433" y="3756527"/>
            <a:chExt cx="4132405" cy="1287138"/>
          </a:xfrm>
        </p:grpSpPr>
        <p:sp>
          <p:nvSpPr>
            <p:cNvPr id="3" name="TextBox 2"/>
            <p:cNvSpPr txBox="1"/>
            <p:nvPr/>
          </p:nvSpPr>
          <p:spPr>
            <a:xfrm>
              <a:off x="5490890" y="4674333"/>
              <a:ext cx="3408948" cy="369332"/>
            </a:xfrm>
            <a:prstGeom prst="rect">
              <a:avLst/>
            </a:prstGeom>
            <a:noFill/>
          </p:spPr>
          <p:txBody>
            <a:bodyPr wrap="square" rtlCol="0">
              <a:spAutoFit/>
            </a:bodyPr>
            <a:lstStyle/>
            <a:p>
              <a:r>
                <a:rPr lang="en-US" dirty="0" smtClean="0"/>
                <a:t>Only terms that depend on y</a:t>
              </a:r>
              <a:r>
                <a:rPr lang="en-US" baseline="-25000" dirty="0" smtClean="0"/>
                <a:t>2</a:t>
              </a:r>
              <a:endParaRPr lang="en-US" baseline="-25000" dirty="0"/>
            </a:p>
          </p:txBody>
        </p:sp>
        <p:cxnSp>
          <p:nvCxnSpPr>
            <p:cNvPr id="33" name="Straight Arrow Connector 32"/>
            <p:cNvCxnSpPr/>
            <p:nvPr/>
          </p:nvCxnSpPr>
          <p:spPr>
            <a:xfrm flipH="1" flipV="1">
              <a:off x="4767433" y="3943684"/>
              <a:ext cx="2427931" cy="730649"/>
            </a:xfrm>
            <a:prstGeom prst="straightConnector1">
              <a:avLst/>
            </a:prstGeom>
            <a:ln>
              <a:prstDash val="dash"/>
              <a:tailEnd type="arrow"/>
            </a:ln>
          </p:spPr>
          <p:style>
            <a:lnRef idx="2">
              <a:schemeClr val="dk1"/>
            </a:lnRef>
            <a:fillRef idx="1">
              <a:schemeClr val="lt1"/>
            </a:fillRef>
            <a:effectRef idx="0">
              <a:schemeClr val="dk1"/>
            </a:effectRef>
            <a:fontRef idx="minor">
              <a:schemeClr val="dk1"/>
            </a:fontRef>
          </p:style>
        </p:cxnSp>
        <p:cxnSp>
          <p:nvCxnSpPr>
            <p:cNvPr id="34" name="Straight Arrow Connector 33"/>
            <p:cNvCxnSpPr/>
            <p:nvPr/>
          </p:nvCxnSpPr>
          <p:spPr>
            <a:xfrm flipH="1" flipV="1">
              <a:off x="6884737" y="3756527"/>
              <a:ext cx="310627" cy="917806"/>
            </a:xfrm>
            <a:prstGeom prst="straightConnector1">
              <a:avLst/>
            </a:prstGeom>
            <a:ln>
              <a:prstDash val="dash"/>
              <a:tailEnd type="arrow"/>
            </a:ln>
          </p:spPr>
          <p:style>
            <a:lnRef idx="2">
              <a:schemeClr val="dk1"/>
            </a:lnRef>
            <a:fillRef idx="1">
              <a:schemeClr val="lt1"/>
            </a:fillRef>
            <a:effectRef idx="0">
              <a:schemeClr val="dk1"/>
            </a:effectRef>
            <a:fontRef idx="minor">
              <a:schemeClr val="dk1"/>
            </a:fontRef>
          </p:style>
        </p:cxnSp>
        <p:cxnSp>
          <p:nvCxnSpPr>
            <p:cNvPr id="35" name="Straight Arrow Connector 34"/>
            <p:cNvCxnSpPr>
              <a:stCxn id="3" idx="0"/>
            </p:cNvCxnSpPr>
            <p:nvPr/>
          </p:nvCxnSpPr>
          <p:spPr>
            <a:xfrm flipV="1">
              <a:off x="7195364" y="3943684"/>
              <a:ext cx="585057" cy="730649"/>
            </a:xfrm>
            <a:prstGeom prst="straightConnector1">
              <a:avLst/>
            </a:prstGeom>
            <a:ln>
              <a:prstDash val="dash"/>
              <a:tailEnd type="arrow"/>
            </a:ln>
          </p:spPr>
          <p:style>
            <a:lnRef idx="2">
              <a:schemeClr val="dk1"/>
            </a:lnRef>
            <a:fillRef idx="1">
              <a:schemeClr val="lt1"/>
            </a:fillRef>
            <a:effectRef idx="0">
              <a:schemeClr val="dk1"/>
            </a:effectRef>
            <a:fontRef idx="minor">
              <a:schemeClr val="dk1"/>
            </a:fontRef>
          </p:style>
        </p:cxnSp>
      </p:gr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8858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Deriving the recursive algorithm</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8F84E70-49F1-4D48-A830-2CD8E288FC71}" type="slidenum">
              <a:rPr lang="en-US" smtClean="0"/>
              <a:t>41</a:t>
            </a:fld>
            <a:endParaRPr lang="en-US"/>
          </a:p>
        </p:txBody>
      </p:sp>
      <p:pic>
        <p:nvPicPr>
          <p:cNvPr id="6" name="Picture 5" descr="Screen Region 2014-09-17 at 17.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6690"/>
            <a:ext cx="9144000" cy="3630484"/>
          </a:xfrm>
          <a:prstGeom prst="rect">
            <a:avLst/>
          </a:prstGeom>
        </p:spPr>
      </p:pic>
      <p:pic>
        <p:nvPicPr>
          <p:cNvPr id="7" name="Picture 6"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 y="1100220"/>
            <a:ext cx="6624432" cy="826786"/>
          </a:xfrm>
          <a:prstGeom prst="rect">
            <a:avLst/>
          </a:prstGeom>
        </p:spPr>
      </p:pic>
      <p:sp>
        <p:nvSpPr>
          <p:cNvPr id="9" name="Rectangle 8"/>
          <p:cNvSpPr/>
          <p:nvPr/>
        </p:nvSpPr>
        <p:spPr>
          <a:xfrm>
            <a:off x="200526" y="4439719"/>
            <a:ext cx="8943474" cy="136586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descr="Screen Region 2014-09-17 at 17.23.26.png"/>
          <p:cNvPicPr>
            <a:picLocks noChangeAspect="1"/>
          </p:cNvPicPr>
          <p:nvPr/>
        </p:nvPicPr>
        <p:blipFill rotWithShape="1">
          <a:blip r:embed="rId4">
            <a:extLst>
              <a:ext uri="{28A0092B-C50C-407E-A947-70E740481C1C}">
                <a14:useLocalDpi xmlns:a14="http://schemas.microsoft.com/office/drawing/2010/main" val="0"/>
              </a:ext>
            </a:extLst>
          </a:blip>
          <a:srcRect l="7264" t="50000" b="6072"/>
          <a:stretch/>
        </p:blipFill>
        <p:spPr>
          <a:xfrm>
            <a:off x="3836736" y="4440162"/>
            <a:ext cx="5256463" cy="579747"/>
          </a:xfrm>
          <a:prstGeom prst="rect">
            <a:avLst/>
          </a:prstGeom>
        </p:spPr>
        <p:style>
          <a:lnRef idx="2">
            <a:schemeClr val="dk1"/>
          </a:lnRef>
          <a:fillRef idx="1">
            <a:schemeClr val="lt1"/>
          </a:fillRef>
          <a:effectRef idx="0">
            <a:schemeClr val="dk1"/>
          </a:effectRef>
          <a:fontRef idx="minor">
            <a:schemeClr val="dk1"/>
          </a:fontRef>
        </p:style>
      </p:pic>
      <p:grpSp>
        <p:nvGrpSpPr>
          <p:cNvPr id="22" name="Group 21"/>
          <p:cNvGrpSpPr/>
          <p:nvPr/>
        </p:nvGrpSpPr>
        <p:grpSpPr>
          <a:xfrm>
            <a:off x="1176421" y="5073315"/>
            <a:ext cx="5580233" cy="1430421"/>
            <a:chOff x="-5601368" y="2673684"/>
            <a:chExt cx="5580233" cy="1430421"/>
          </a:xfrm>
        </p:grpSpPr>
        <p:sp>
          <p:nvSpPr>
            <p:cNvPr id="23" name="Oval 22"/>
            <p:cNvSpPr/>
            <p:nvPr/>
          </p:nvSpPr>
          <p:spPr>
            <a:xfrm>
              <a:off x="-3801978"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2</a:t>
              </a:r>
              <a:endParaRPr lang="en-US" baseline="-25000" dirty="0"/>
            </a:p>
          </p:txBody>
        </p:sp>
        <p:sp>
          <p:nvSpPr>
            <p:cNvPr id="25" name="Oval 24"/>
            <p:cNvSpPr/>
            <p:nvPr/>
          </p:nvSpPr>
          <p:spPr>
            <a:xfrm>
              <a:off x="-2548020"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baseline="-25000" dirty="0"/>
            </a:p>
          </p:txBody>
        </p:sp>
        <p:sp>
          <p:nvSpPr>
            <p:cNvPr id="26" name="Oval 25"/>
            <p:cNvSpPr/>
            <p:nvPr/>
          </p:nvSpPr>
          <p:spPr>
            <a:xfrm>
              <a:off x="-5055936"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1</a:t>
              </a:r>
              <a:endParaRPr lang="en-US" baseline="-25000" dirty="0"/>
            </a:p>
          </p:txBody>
        </p:sp>
        <p:sp>
          <p:nvSpPr>
            <p:cNvPr id="28" name="Oval 27"/>
            <p:cNvSpPr/>
            <p:nvPr/>
          </p:nvSpPr>
          <p:spPr>
            <a:xfrm>
              <a:off x="-558799"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n</a:t>
              </a:r>
              <a:endParaRPr lang="en-US" baseline="-25000" dirty="0"/>
            </a:p>
          </p:txBody>
        </p:sp>
        <p:sp>
          <p:nvSpPr>
            <p:cNvPr id="29" name="Oval 28"/>
            <p:cNvSpPr/>
            <p:nvPr/>
          </p:nvSpPr>
          <p:spPr>
            <a:xfrm>
              <a:off x="-3780588"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2</a:t>
              </a:r>
              <a:endParaRPr lang="en-US" baseline="-25000" dirty="0"/>
            </a:p>
          </p:txBody>
        </p:sp>
        <p:sp>
          <p:nvSpPr>
            <p:cNvPr id="31" name="Oval 30"/>
            <p:cNvSpPr/>
            <p:nvPr/>
          </p:nvSpPr>
          <p:spPr>
            <a:xfrm>
              <a:off x="-2526630"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3</a:t>
              </a:r>
              <a:endParaRPr lang="en-US" baseline="-25000" dirty="0"/>
            </a:p>
          </p:txBody>
        </p:sp>
        <p:sp>
          <p:nvSpPr>
            <p:cNvPr id="32" name="Oval 31"/>
            <p:cNvSpPr/>
            <p:nvPr/>
          </p:nvSpPr>
          <p:spPr>
            <a:xfrm>
              <a:off x="-5034546"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1</a:t>
              </a:r>
              <a:endParaRPr lang="en-US" baseline="-25000" dirty="0"/>
            </a:p>
          </p:txBody>
        </p:sp>
        <p:sp>
          <p:nvSpPr>
            <p:cNvPr id="36" name="Oval 35"/>
            <p:cNvSpPr/>
            <p:nvPr/>
          </p:nvSpPr>
          <p:spPr>
            <a:xfrm>
              <a:off x="-537409"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n</a:t>
              </a:r>
              <a:endParaRPr lang="en-US" baseline="-25000" dirty="0"/>
            </a:p>
          </p:txBody>
        </p:sp>
        <p:cxnSp>
          <p:nvCxnSpPr>
            <p:cNvPr id="37" name="Straight Arrow Connector 36"/>
            <p:cNvCxnSpPr>
              <a:stCxn id="26" idx="4"/>
              <a:endCxn id="32" idx="0"/>
            </p:cNvCxnSpPr>
            <p:nvPr/>
          </p:nvCxnSpPr>
          <p:spPr>
            <a:xfrm>
              <a:off x="-4797799"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6" idx="6"/>
              <a:endCxn id="23" idx="2"/>
            </p:cNvCxnSpPr>
            <p:nvPr/>
          </p:nvCxnSpPr>
          <p:spPr>
            <a:xfrm>
              <a:off x="-4539662" y="2926994"/>
              <a:ext cx="7376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6"/>
              <a:endCxn id="25" idx="2"/>
            </p:cNvCxnSpPr>
            <p:nvPr/>
          </p:nvCxnSpPr>
          <p:spPr>
            <a:xfrm>
              <a:off x="-3285704" y="2926994"/>
              <a:ext cx="7376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6"/>
            </p:cNvCxnSpPr>
            <p:nvPr/>
          </p:nvCxnSpPr>
          <p:spPr>
            <a:xfrm>
              <a:off x="-2031746" y="2926994"/>
              <a:ext cx="5879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28" idx="2"/>
            </p:cNvCxnSpPr>
            <p:nvPr/>
          </p:nvCxnSpPr>
          <p:spPr>
            <a:xfrm>
              <a:off x="-855579" y="2926994"/>
              <a:ext cx="2967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3" idx="4"/>
              <a:endCxn id="29" idx="0"/>
            </p:cNvCxnSpPr>
            <p:nvPr/>
          </p:nvCxnSpPr>
          <p:spPr>
            <a:xfrm>
              <a:off x="-3543841"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5" idx="4"/>
              <a:endCxn id="31" idx="0"/>
            </p:cNvCxnSpPr>
            <p:nvPr/>
          </p:nvCxnSpPr>
          <p:spPr>
            <a:xfrm>
              <a:off x="-2289883"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8" idx="4"/>
              <a:endCxn id="36" idx="0"/>
            </p:cNvCxnSpPr>
            <p:nvPr/>
          </p:nvCxnSpPr>
          <p:spPr>
            <a:xfrm>
              <a:off x="-300662"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6" idx="2"/>
            </p:cNvCxnSpPr>
            <p:nvPr/>
          </p:nvCxnSpPr>
          <p:spPr>
            <a:xfrm>
              <a:off x="-5601368" y="2926994"/>
              <a:ext cx="5454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296737" y="2699738"/>
              <a:ext cx="344039" cy="369332"/>
            </a:xfrm>
            <a:prstGeom prst="rect">
              <a:avLst/>
            </a:prstGeom>
            <a:noFill/>
          </p:spPr>
          <p:txBody>
            <a:bodyPr wrap="none" rtlCol="0">
              <a:spAutoFit/>
            </a:bodyPr>
            <a:lstStyle/>
            <a:p>
              <a:r>
                <a:rPr lang="en-US" dirty="0" smtClean="0"/>
                <a:t>…</a:t>
              </a:r>
              <a:endParaRPr lang="en-US" dirty="0"/>
            </a:p>
          </p:txBody>
        </p:sp>
      </p:grpSp>
      <p:cxnSp>
        <p:nvCxnSpPr>
          <p:cNvPr id="12" name="Straight Connector 11"/>
          <p:cNvCxnSpPr/>
          <p:nvPr/>
        </p:nvCxnSpPr>
        <p:spPr>
          <a:xfrm>
            <a:off x="3545813" y="4638842"/>
            <a:ext cx="21390" cy="1864894"/>
          </a:xfrm>
          <a:prstGeom prst="line">
            <a:avLst/>
          </a:prstGeom>
          <a:ln w="57150" cmpd="sng">
            <a:prstDash val="dash"/>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0" y="6469970"/>
            <a:ext cx="6002422" cy="369332"/>
          </a:xfrm>
          <a:prstGeom prst="rect">
            <a:avLst/>
          </a:prstGeom>
          <a:noFill/>
        </p:spPr>
        <p:txBody>
          <a:bodyPr wrap="square" rtlCol="0">
            <a:spAutoFit/>
          </a:bodyPr>
          <a:lstStyle/>
          <a:p>
            <a:r>
              <a:rPr lang="en-US" dirty="0" smtClean="0"/>
              <a:t>Abstract away the score for all decisions till here into </a:t>
            </a:r>
            <a:r>
              <a:rPr lang="en-US" dirty="0" smtClean="0">
                <a:solidFill>
                  <a:srgbClr val="CC3333"/>
                </a:solidFill>
              </a:rPr>
              <a:t>score</a:t>
            </a:r>
            <a:endParaRPr lang="en-US" dirty="0">
              <a:solidFill>
                <a:srgbClr val="CC3333"/>
              </a:solidFill>
            </a:endParaRPr>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815166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Deriving the recursive algorithm</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8F84E70-49F1-4D48-A830-2CD8E288FC71}" type="slidenum">
              <a:rPr lang="en-US" smtClean="0"/>
              <a:t>42</a:t>
            </a:fld>
            <a:endParaRPr lang="en-US"/>
          </a:p>
        </p:txBody>
      </p:sp>
      <p:pic>
        <p:nvPicPr>
          <p:cNvPr id="6" name="Picture 5" descr="Screen Region 2014-09-17 at 17.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6170"/>
            <a:ext cx="9144000" cy="3630484"/>
          </a:xfrm>
          <a:prstGeom prst="rect">
            <a:avLst/>
          </a:prstGeom>
        </p:spPr>
      </p:pic>
      <p:pic>
        <p:nvPicPr>
          <p:cNvPr id="7" name="Picture 6"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 y="1100220"/>
            <a:ext cx="6624432" cy="826786"/>
          </a:xfrm>
          <a:prstGeom prst="rect">
            <a:avLst/>
          </a:prstGeom>
        </p:spPr>
      </p:pic>
      <p:grpSp>
        <p:nvGrpSpPr>
          <p:cNvPr id="22" name="Group 21"/>
          <p:cNvGrpSpPr/>
          <p:nvPr/>
        </p:nvGrpSpPr>
        <p:grpSpPr>
          <a:xfrm>
            <a:off x="1176421" y="5073315"/>
            <a:ext cx="5580233" cy="1430421"/>
            <a:chOff x="-5601368" y="2673684"/>
            <a:chExt cx="5580233" cy="1430421"/>
          </a:xfrm>
        </p:grpSpPr>
        <p:sp>
          <p:nvSpPr>
            <p:cNvPr id="23" name="Oval 22"/>
            <p:cNvSpPr/>
            <p:nvPr/>
          </p:nvSpPr>
          <p:spPr>
            <a:xfrm>
              <a:off x="-3801978"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2</a:t>
              </a:r>
              <a:endParaRPr lang="en-US" baseline="-25000" dirty="0"/>
            </a:p>
          </p:txBody>
        </p:sp>
        <p:sp>
          <p:nvSpPr>
            <p:cNvPr id="25" name="Oval 24"/>
            <p:cNvSpPr/>
            <p:nvPr/>
          </p:nvSpPr>
          <p:spPr>
            <a:xfrm>
              <a:off x="-2548020"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baseline="-25000" dirty="0"/>
            </a:p>
          </p:txBody>
        </p:sp>
        <p:sp>
          <p:nvSpPr>
            <p:cNvPr id="26" name="Oval 25"/>
            <p:cNvSpPr/>
            <p:nvPr/>
          </p:nvSpPr>
          <p:spPr>
            <a:xfrm>
              <a:off x="-5055936"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1</a:t>
              </a:r>
              <a:endParaRPr lang="en-US" baseline="-25000" dirty="0"/>
            </a:p>
          </p:txBody>
        </p:sp>
        <p:sp>
          <p:nvSpPr>
            <p:cNvPr id="28" name="Oval 27"/>
            <p:cNvSpPr/>
            <p:nvPr/>
          </p:nvSpPr>
          <p:spPr>
            <a:xfrm>
              <a:off x="-558799" y="2673684"/>
              <a:ext cx="516274" cy="506620"/>
            </a:xfrm>
            <a:prstGeom prst="ellipse">
              <a:avLst/>
            </a:prstGeom>
            <a:solidFill>
              <a:schemeClr val="tx1">
                <a:lumMod val="25000"/>
                <a:lumOff val="75000"/>
              </a:schemeClr>
            </a:solidFill>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n</a:t>
              </a:r>
              <a:endParaRPr lang="en-US" baseline="-25000" dirty="0"/>
            </a:p>
          </p:txBody>
        </p:sp>
        <p:sp>
          <p:nvSpPr>
            <p:cNvPr id="29" name="Oval 28"/>
            <p:cNvSpPr/>
            <p:nvPr/>
          </p:nvSpPr>
          <p:spPr>
            <a:xfrm>
              <a:off x="-3780588"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2</a:t>
              </a:r>
              <a:endParaRPr lang="en-US" baseline="-25000" dirty="0"/>
            </a:p>
          </p:txBody>
        </p:sp>
        <p:sp>
          <p:nvSpPr>
            <p:cNvPr id="31" name="Oval 30"/>
            <p:cNvSpPr/>
            <p:nvPr/>
          </p:nvSpPr>
          <p:spPr>
            <a:xfrm>
              <a:off x="-2526630"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3</a:t>
              </a:r>
              <a:endParaRPr lang="en-US" baseline="-25000" dirty="0"/>
            </a:p>
          </p:txBody>
        </p:sp>
        <p:sp>
          <p:nvSpPr>
            <p:cNvPr id="32" name="Oval 31"/>
            <p:cNvSpPr/>
            <p:nvPr/>
          </p:nvSpPr>
          <p:spPr>
            <a:xfrm>
              <a:off x="-5034546"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x</a:t>
              </a:r>
              <a:r>
                <a:rPr lang="en-US" baseline="-25000" dirty="0" smtClean="0"/>
                <a:t>1</a:t>
              </a:r>
              <a:endParaRPr lang="en-US" baseline="-25000" dirty="0"/>
            </a:p>
          </p:txBody>
        </p:sp>
        <p:sp>
          <p:nvSpPr>
            <p:cNvPr id="36" name="Oval 35"/>
            <p:cNvSpPr/>
            <p:nvPr/>
          </p:nvSpPr>
          <p:spPr>
            <a:xfrm>
              <a:off x="-537409" y="3597485"/>
              <a:ext cx="516274" cy="506620"/>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n</a:t>
              </a:r>
              <a:endParaRPr lang="en-US" baseline="-25000" dirty="0"/>
            </a:p>
          </p:txBody>
        </p:sp>
        <p:cxnSp>
          <p:nvCxnSpPr>
            <p:cNvPr id="37" name="Straight Arrow Connector 36"/>
            <p:cNvCxnSpPr>
              <a:stCxn id="26" idx="4"/>
              <a:endCxn id="32" idx="0"/>
            </p:cNvCxnSpPr>
            <p:nvPr/>
          </p:nvCxnSpPr>
          <p:spPr>
            <a:xfrm>
              <a:off x="-4797799"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6" idx="6"/>
              <a:endCxn id="23" idx="2"/>
            </p:cNvCxnSpPr>
            <p:nvPr/>
          </p:nvCxnSpPr>
          <p:spPr>
            <a:xfrm>
              <a:off x="-4539662" y="2926994"/>
              <a:ext cx="7376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6"/>
              <a:endCxn id="25" idx="2"/>
            </p:cNvCxnSpPr>
            <p:nvPr/>
          </p:nvCxnSpPr>
          <p:spPr>
            <a:xfrm>
              <a:off x="-3285704" y="2926994"/>
              <a:ext cx="7376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6"/>
            </p:cNvCxnSpPr>
            <p:nvPr/>
          </p:nvCxnSpPr>
          <p:spPr>
            <a:xfrm>
              <a:off x="-2031746" y="2926994"/>
              <a:ext cx="5879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28" idx="2"/>
            </p:cNvCxnSpPr>
            <p:nvPr/>
          </p:nvCxnSpPr>
          <p:spPr>
            <a:xfrm>
              <a:off x="-855579" y="2926994"/>
              <a:ext cx="2967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3" idx="4"/>
              <a:endCxn id="29" idx="0"/>
            </p:cNvCxnSpPr>
            <p:nvPr/>
          </p:nvCxnSpPr>
          <p:spPr>
            <a:xfrm>
              <a:off x="-3543841"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5" idx="4"/>
              <a:endCxn id="31" idx="0"/>
            </p:cNvCxnSpPr>
            <p:nvPr/>
          </p:nvCxnSpPr>
          <p:spPr>
            <a:xfrm>
              <a:off x="-2289883"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8" idx="4"/>
              <a:endCxn id="36" idx="0"/>
            </p:cNvCxnSpPr>
            <p:nvPr/>
          </p:nvCxnSpPr>
          <p:spPr>
            <a:xfrm>
              <a:off x="-300662" y="3180304"/>
              <a:ext cx="21390" cy="41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6" idx="2"/>
            </p:cNvCxnSpPr>
            <p:nvPr/>
          </p:nvCxnSpPr>
          <p:spPr>
            <a:xfrm>
              <a:off x="-5601368" y="2926994"/>
              <a:ext cx="5454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296737" y="2699738"/>
              <a:ext cx="344039" cy="369332"/>
            </a:xfrm>
            <a:prstGeom prst="rect">
              <a:avLst/>
            </a:prstGeom>
            <a:noFill/>
          </p:spPr>
          <p:txBody>
            <a:bodyPr wrap="none" rtlCol="0">
              <a:spAutoFit/>
            </a:bodyPr>
            <a:lstStyle/>
            <a:p>
              <a:r>
                <a:rPr lang="en-US" dirty="0" smtClean="0"/>
                <a:t>…</a:t>
              </a:r>
              <a:endParaRPr lang="en-US" dirty="0"/>
            </a:p>
          </p:txBody>
        </p:sp>
      </p:grpSp>
      <p:cxnSp>
        <p:nvCxnSpPr>
          <p:cNvPr id="12" name="Straight Connector 11"/>
          <p:cNvCxnSpPr/>
          <p:nvPr/>
        </p:nvCxnSpPr>
        <p:spPr>
          <a:xfrm>
            <a:off x="6002422" y="4647488"/>
            <a:ext cx="21390" cy="1864894"/>
          </a:xfrm>
          <a:prstGeom prst="line">
            <a:avLst/>
          </a:prstGeom>
          <a:ln w="57150" cmpd="sng">
            <a:prstDash val="dash"/>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1029368" y="6469970"/>
            <a:ext cx="6002422" cy="369332"/>
          </a:xfrm>
          <a:prstGeom prst="rect">
            <a:avLst/>
          </a:prstGeom>
          <a:noFill/>
        </p:spPr>
        <p:txBody>
          <a:bodyPr wrap="square" rtlCol="0">
            <a:spAutoFit/>
          </a:bodyPr>
          <a:lstStyle/>
          <a:p>
            <a:r>
              <a:rPr lang="en-US" dirty="0" smtClean="0"/>
              <a:t>Abstract away the score for all decisions till here into </a:t>
            </a:r>
            <a:r>
              <a:rPr lang="en-US" dirty="0" smtClean="0">
                <a:solidFill>
                  <a:srgbClr val="CC3333"/>
                </a:solidFill>
              </a:rPr>
              <a:t>score</a:t>
            </a:r>
            <a:endParaRPr lang="en-US" dirty="0">
              <a:solidFill>
                <a:srgbClr val="CC3333"/>
              </a:solidFill>
            </a:endParaRPr>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697113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Region 2014-09-17 at 17.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6170"/>
            <a:ext cx="9144000" cy="3630484"/>
          </a:xfrm>
          <a:prstGeom prst="rect">
            <a:avLst/>
          </a:prstGeom>
        </p:spPr>
      </p:pic>
      <p:sp>
        <p:nvSpPr>
          <p:cNvPr id="2" name="Title 1"/>
          <p:cNvSpPr>
            <a:spLocks noGrp="1"/>
          </p:cNvSpPr>
          <p:nvPr>
            <p:ph type="title"/>
          </p:nvPr>
        </p:nvSpPr>
        <p:spPr/>
        <p:txBody>
          <a:bodyPr>
            <a:normAutofit/>
          </a:bodyPr>
          <a:lstStyle/>
          <a:p>
            <a:r>
              <a:rPr lang="en-US" dirty="0" smtClean="0"/>
              <a:t>Deriving the recursive algorithm</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8F84E70-49F1-4D48-A830-2CD8E288FC71}" type="slidenum">
              <a:rPr lang="en-US" smtClean="0"/>
              <a:t>43</a:t>
            </a:fld>
            <a:endParaRPr lang="en-US"/>
          </a:p>
        </p:txBody>
      </p:sp>
      <p:pic>
        <p:nvPicPr>
          <p:cNvPr id="7" name="Picture 6" descr="Screen Region 2014-09-15 at 2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32" y="1100220"/>
            <a:ext cx="6624432" cy="826786"/>
          </a:xfrm>
          <a:prstGeom prst="rect">
            <a:avLst/>
          </a:prstGeom>
        </p:spPr>
      </p:pic>
      <p:pic>
        <p:nvPicPr>
          <p:cNvPr id="8" name="Picture 7" descr="Screen Region 2014-09-17 at 17.23.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4748" y="4576765"/>
            <a:ext cx="5668211" cy="1319778"/>
          </a:xfrm>
          <a:prstGeom prst="rect">
            <a:avLst/>
          </a:prstGeom>
        </p:spPr>
      </p:pic>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15971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Viterbi algorithm</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solidFill>
                  <a:schemeClr val="accent1"/>
                </a:solidFill>
              </a:rPr>
              <a:t>Initial</a:t>
            </a:r>
            <a:r>
              <a:rPr lang="en-US" sz="2400" dirty="0" smtClean="0"/>
              <a:t>: For each state s, calculate</a:t>
            </a:r>
          </a:p>
          <a:p>
            <a:pPr marL="0" indent="0">
              <a:buNone/>
            </a:pPr>
            <a:endParaRPr lang="en-US" sz="2400" dirty="0" smtClean="0">
              <a:solidFill>
                <a:srgbClr val="CC3333"/>
              </a:solidFill>
            </a:endParaRPr>
          </a:p>
          <a:p>
            <a:pPr marL="514350" indent="-514350">
              <a:buFont typeface="+mj-lt"/>
              <a:buAutoNum type="arabicPeriod"/>
            </a:pPr>
            <a:r>
              <a:rPr lang="en-US" sz="2400" dirty="0" smtClean="0">
                <a:solidFill>
                  <a:srgbClr val="3366CC"/>
                </a:solidFill>
              </a:rPr>
              <a:t>Recurrence</a:t>
            </a:r>
            <a:r>
              <a:rPr lang="en-US" sz="2400" dirty="0" smtClean="0"/>
              <a:t>: For </a:t>
            </a:r>
            <a:r>
              <a:rPr lang="en-US" sz="2400" dirty="0" err="1" smtClean="0"/>
              <a:t>i</a:t>
            </a:r>
            <a:r>
              <a:rPr lang="en-US" sz="2400" dirty="0" smtClean="0"/>
              <a:t> = 2 to n, for every state s, calculate</a:t>
            </a:r>
          </a:p>
          <a:p>
            <a:pPr marL="0" indent="0">
              <a:buNone/>
            </a:pPr>
            <a:endParaRPr lang="en-US" sz="2400" dirty="0" smtClean="0"/>
          </a:p>
          <a:p>
            <a:pPr marL="514350" indent="-514350">
              <a:buFont typeface="+mj-lt"/>
              <a:buAutoNum type="arabicPeriod"/>
            </a:pPr>
            <a:endParaRPr lang="en-US" sz="2400" dirty="0" smtClean="0">
              <a:solidFill>
                <a:srgbClr val="CC3333"/>
              </a:solidFill>
            </a:endParaRPr>
          </a:p>
          <a:p>
            <a:pPr marL="514350" indent="-514350">
              <a:buFont typeface="+mj-lt"/>
              <a:buAutoNum type="arabicPeriod"/>
            </a:pPr>
            <a:r>
              <a:rPr lang="en-US" sz="2400" dirty="0" smtClean="0">
                <a:solidFill>
                  <a:srgbClr val="3366CC"/>
                </a:solidFill>
              </a:rPr>
              <a:t>Final state</a:t>
            </a:r>
            <a:r>
              <a:rPr lang="en-US" sz="2400" dirty="0"/>
              <a:t>:</a:t>
            </a:r>
            <a:r>
              <a:rPr lang="en-US" sz="2400" dirty="0" smtClean="0"/>
              <a:t> calculate</a:t>
            </a:r>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p:txBody>
      </p:sp>
      <p:sp>
        <p:nvSpPr>
          <p:cNvPr id="9" name="TextBox 8"/>
          <p:cNvSpPr txBox="1"/>
          <p:nvPr/>
        </p:nvSpPr>
        <p:spPr>
          <a:xfrm>
            <a:off x="457200" y="5059482"/>
            <a:ext cx="7823200" cy="923330"/>
          </a:xfrm>
          <a:prstGeom prst="rect">
            <a:avLst/>
          </a:prstGeom>
          <a:noFill/>
        </p:spPr>
        <p:txBody>
          <a:bodyPr wrap="square" rtlCol="0">
            <a:spAutoFit/>
          </a:bodyPr>
          <a:lstStyle/>
          <a:p>
            <a:r>
              <a:rPr lang="en-US" dirty="0" smtClean="0"/>
              <a:t>This only calculates the max. To get final answer (</a:t>
            </a:r>
            <a:r>
              <a:rPr lang="en-US" i="1" dirty="0" err="1" smtClean="0"/>
              <a:t>argmax</a:t>
            </a:r>
            <a:r>
              <a:rPr lang="en-US" dirty="0" smtClean="0"/>
              <a:t>), </a:t>
            </a:r>
          </a:p>
          <a:p>
            <a:pPr marL="285750" indent="-285750">
              <a:buFont typeface="Arial"/>
              <a:buChar char="•"/>
            </a:pPr>
            <a:r>
              <a:rPr lang="en-US" dirty="0" smtClean="0"/>
              <a:t>keep track of which state corresponds to the max at each step </a:t>
            </a:r>
          </a:p>
          <a:p>
            <a:pPr marL="285750" indent="-285750">
              <a:buFont typeface="Arial"/>
              <a:buChar char="•"/>
            </a:pPr>
            <a:r>
              <a:rPr lang="en-US" dirty="0" smtClean="0"/>
              <a:t>build the answer using these back pointers</a:t>
            </a:r>
            <a:endParaRPr lang="en-US" dirty="0"/>
          </a:p>
        </p:txBody>
      </p:sp>
      <p:sp>
        <p:nvSpPr>
          <p:cNvPr id="11" name="TextBox 10"/>
          <p:cNvSpPr txBox="1"/>
          <p:nvPr/>
        </p:nvSpPr>
        <p:spPr>
          <a:xfrm>
            <a:off x="6881392" y="360781"/>
            <a:ext cx="2203886" cy="923330"/>
          </a:xfrm>
          <a:prstGeom prst="rect">
            <a:avLst/>
          </a:prstGeom>
          <a:noFill/>
        </p:spPr>
        <p:txBody>
          <a:bodyPr wrap="none" rtlCol="0">
            <a:spAutoFit/>
          </a:bodyPr>
          <a:lstStyle/>
          <a:p>
            <a:r>
              <a:rPr lang="en-US" dirty="0" smtClean="0">
                <a:latin typeface="cmsy10"/>
                <a:ea typeface="cmsy10"/>
                <a:cs typeface="cmsy10"/>
              </a:rPr>
              <a:t>π</a:t>
            </a:r>
            <a:r>
              <a:rPr lang="en-US" dirty="0" smtClean="0"/>
              <a:t>: Initial probabilities</a:t>
            </a:r>
          </a:p>
          <a:p>
            <a:r>
              <a:rPr lang="en-US" dirty="0" smtClean="0"/>
              <a:t>A: Transitions</a:t>
            </a:r>
          </a:p>
          <a:p>
            <a:r>
              <a:rPr lang="en-US" dirty="0" smtClean="0"/>
              <a:t>B: Emissions</a:t>
            </a:r>
            <a:endParaRPr lang="en-US" dirty="0"/>
          </a:p>
        </p:txBody>
      </p:sp>
      <p:sp>
        <p:nvSpPr>
          <p:cNvPr id="12" name="TextBox 11"/>
          <p:cNvSpPr txBox="1"/>
          <p:nvPr/>
        </p:nvSpPr>
        <p:spPr>
          <a:xfrm>
            <a:off x="6649357" y="6444477"/>
            <a:ext cx="1236236" cy="369332"/>
          </a:xfrm>
          <a:prstGeom prst="rect">
            <a:avLst/>
          </a:prstGeom>
          <a:noFill/>
        </p:spPr>
        <p:txBody>
          <a:bodyPr wrap="none" rtlCol="0">
            <a:spAutoFit/>
          </a:bodyPr>
          <a:lstStyle/>
          <a:p>
            <a:r>
              <a:rPr lang="en-US" dirty="0" smtClean="0">
                <a:solidFill>
                  <a:schemeClr val="accent2"/>
                </a:solidFill>
              </a:rPr>
              <a:t>Questions?</a:t>
            </a:r>
            <a:endParaRPr lang="en-US" dirty="0">
              <a:solidFill>
                <a:schemeClr val="accent2"/>
              </a:solidFill>
            </a:endParaRPr>
          </a:p>
        </p:txBody>
      </p:sp>
      <p:pic>
        <p:nvPicPr>
          <p:cNvPr id="5" name="Picture 4" descr="Screen Region 2014-09-17 at 17.57.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627" y="1808750"/>
            <a:ext cx="4005850" cy="484040"/>
          </a:xfrm>
          <a:prstGeom prst="rect">
            <a:avLst/>
          </a:prstGeom>
        </p:spPr>
      </p:pic>
      <p:pic>
        <p:nvPicPr>
          <p:cNvPr id="14" name="Picture 13" descr="Screen Region 2014-09-17 at 17.59.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627" y="2727187"/>
            <a:ext cx="5146842" cy="947402"/>
          </a:xfrm>
          <a:prstGeom prst="rect">
            <a:avLst/>
          </a:prstGeom>
        </p:spPr>
      </p:pic>
      <p:pic>
        <p:nvPicPr>
          <p:cNvPr id="16" name="Picture 15" descr="Screen Region 2014-09-17 at 18.03.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627" y="4294050"/>
            <a:ext cx="4231106" cy="519708"/>
          </a:xfrm>
          <a:prstGeom prst="rect">
            <a:avLst/>
          </a:prstGeom>
        </p:spPr>
      </p:pic>
      <p:sp>
        <p:nvSpPr>
          <p:cNvPr id="17" name="TextBox 16"/>
          <p:cNvSpPr txBox="1"/>
          <p:nvPr/>
        </p:nvSpPr>
        <p:spPr>
          <a:xfrm>
            <a:off x="1417597" y="968251"/>
            <a:ext cx="4724370" cy="369332"/>
          </a:xfrm>
          <a:prstGeom prst="rect">
            <a:avLst/>
          </a:prstGeom>
          <a:noFill/>
        </p:spPr>
        <p:txBody>
          <a:bodyPr wrap="none" rtlCol="0">
            <a:spAutoFit/>
          </a:bodyPr>
          <a:lstStyle/>
          <a:p>
            <a:r>
              <a:rPr lang="en-US" dirty="0" smtClean="0"/>
              <a:t>Max-product algorithm for first order sequences</a:t>
            </a:r>
            <a:endParaRPr lang="en-US" dirty="0"/>
          </a:p>
        </p:txBody>
      </p:sp>
      <p:sp>
        <p:nvSpPr>
          <p:cNvPr id="4" name="Footer Placeholder 3"/>
          <p:cNvSpPr>
            <a:spLocks noGrp="1"/>
          </p:cNvSpPr>
          <p:nvPr>
            <p:ph type="ftr" sz="quarter" idx="11"/>
          </p:nvPr>
        </p:nvSpPr>
        <p:spPr/>
        <p:txBody>
          <a:bodyPr/>
          <a:lstStyle/>
          <a:p>
            <a:r>
              <a:rPr lang="en-US" smtClean="0"/>
              <a:t>ML in NLP</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44</a:t>
            </a:fld>
            <a:endParaRPr lang="en-US" dirty="0"/>
          </a:p>
        </p:txBody>
      </p:sp>
    </p:spTree>
    <p:extLst>
      <p:ext uri="{BB962C8B-B14F-4D97-AF65-F5344CB8AC3E}">
        <p14:creationId xmlns:p14="http://schemas.microsoft.com/office/powerpoint/2010/main" val="3963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idea</a:t>
            </a:r>
            <a:endParaRPr lang="en-US" dirty="0"/>
          </a:p>
        </p:txBody>
      </p:sp>
      <p:sp>
        <p:nvSpPr>
          <p:cNvPr id="3" name="Content Placeholder 2"/>
          <p:cNvSpPr>
            <a:spLocks noGrp="1"/>
          </p:cNvSpPr>
          <p:nvPr>
            <p:ph idx="1"/>
          </p:nvPr>
        </p:nvSpPr>
        <p:spPr/>
        <p:txBody>
          <a:bodyPr/>
          <a:lstStyle/>
          <a:p>
            <a:r>
              <a:rPr lang="en-US" dirty="0" smtClean="0"/>
              <a:t>Dynamic programming</a:t>
            </a:r>
          </a:p>
          <a:p>
            <a:pPr lvl="1"/>
            <a:r>
              <a:rPr lang="en-US" dirty="0" smtClean="0"/>
              <a:t>The best solution for the full problem relies on best solution to sub-problems </a:t>
            </a:r>
          </a:p>
          <a:p>
            <a:pPr lvl="1"/>
            <a:r>
              <a:rPr lang="en-US" dirty="0" err="1" smtClean="0"/>
              <a:t>Memoize</a:t>
            </a:r>
            <a:r>
              <a:rPr lang="en-US" dirty="0" smtClean="0"/>
              <a:t> partial computation</a:t>
            </a:r>
          </a:p>
          <a:p>
            <a:endParaRPr lang="en-US" dirty="0" smtClean="0"/>
          </a:p>
          <a:p>
            <a:r>
              <a:rPr lang="en-US" dirty="0" smtClean="0"/>
              <a:t>Examples</a:t>
            </a:r>
          </a:p>
          <a:p>
            <a:pPr lvl="1"/>
            <a:r>
              <a:rPr lang="en-US" dirty="0" smtClean="0"/>
              <a:t>Viterbi algorithm</a:t>
            </a:r>
          </a:p>
          <a:p>
            <a:pPr lvl="1"/>
            <a:r>
              <a:rPr lang="en-US" dirty="0" err="1" smtClean="0"/>
              <a:t>Dijkstra’s</a:t>
            </a:r>
            <a:r>
              <a:rPr lang="en-US" dirty="0" smtClean="0"/>
              <a:t> shortest path algorithm</a:t>
            </a:r>
          </a:p>
          <a:p>
            <a:pPr lvl="1"/>
            <a:r>
              <a:rPr lang="en-US" dirty="0" smtClean="0"/>
              <a:t>…	</a:t>
            </a:r>
          </a:p>
        </p:txBody>
      </p:sp>
      <p:sp>
        <p:nvSpPr>
          <p:cNvPr id="4" name="Slide Number Placeholder 3"/>
          <p:cNvSpPr>
            <a:spLocks noGrp="1"/>
          </p:cNvSpPr>
          <p:nvPr>
            <p:ph type="sldNum" sz="quarter" idx="12"/>
          </p:nvPr>
        </p:nvSpPr>
        <p:spPr/>
        <p:txBody>
          <a:bodyPr/>
          <a:lstStyle/>
          <a:p>
            <a:fld id="{E8F84E70-49F1-4D48-A830-2CD8E288FC71}"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315361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inference</a:t>
            </a:r>
            <a:endParaRPr lang="en-US" dirty="0"/>
          </a:p>
        </p:txBody>
      </p:sp>
      <p:sp>
        <p:nvSpPr>
          <p:cNvPr id="3" name="Content Placeholder 2"/>
          <p:cNvSpPr>
            <a:spLocks noGrp="1"/>
          </p:cNvSpPr>
          <p:nvPr>
            <p:ph idx="1"/>
          </p:nvPr>
        </p:nvSpPr>
        <p:spPr/>
        <p:txBody>
          <a:bodyPr>
            <a:normAutofit/>
          </a:bodyPr>
          <a:lstStyle/>
          <a:p>
            <a:r>
              <a:rPr lang="en-US" dirty="0" smtClean="0"/>
              <a:t>Complexity parameters</a:t>
            </a:r>
          </a:p>
          <a:p>
            <a:pPr lvl="1"/>
            <a:r>
              <a:rPr lang="en-US" dirty="0" smtClean="0"/>
              <a:t>Input sequence length: n</a:t>
            </a:r>
          </a:p>
          <a:p>
            <a:pPr lvl="1"/>
            <a:r>
              <a:rPr lang="en-US" dirty="0" smtClean="0"/>
              <a:t>Number of states: K</a:t>
            </a:r>
          </a:p>
          <a:p>
            <a:r>
              <a:rPr lang="en-US" dirty="0" smtClean="0"/>
              <a:t>Memory</a:t>
            </a:r>
          </a:p>
          <a:p>
            <a:pPr lvl="1"/>
            <a:r>
              <a:rPr lang="en-US" dirty="0" smtClean="0"/>
              <a:t>Storing the table: </a:t>
            </a:r>
            <a:r>
              <a:rPr lang="en-US" dirty="0" err="1" smtClean="0"/>
              <a:t>nK</a:t>
            </a:r>
            <a:r>
              <a:rPr lang="en-US" dirty="0" smtClean="0"/>
              <a:t> (scores for all states at each position)</a:t>
            </a:r>
          </a:p>
          <a:p>
            <a:r>
              <a:rPr lang="en-US" dirty="0" smtClean="0"/>
              <a:t>Runtime</a:t>
            </a:r>
          </a:p>
          <a:p>
            <a:pPr lvl="1"/>
            <a:r>
              <a:rPr lang="en-US" dirty="0" smtClean="0"/>
              <a:t>At each step, go over pairs of states</a:t>
            </a:r>
          </a:p>
          <a:p>
            <a:pPr lvl="1"/>
            <a:r>
              <a:rPr lang="en-US" dirty="0" smtClean="0"/>
              <a:t>O(nK</a:t>
            </a:r>
            <a:r>
              <a:rPr lang="en-US" baseline="30000" dirty="0" smtClean="0"/>
              <a:t>2</a:t>
            </a:r>
            <a:r>
              <a:rPr lang="en-US" dirty="0" smtClean="0"/>
              <a:t>)</a:t>
            </a:r>
            <a:endParaRPr lang="en-US" dirty="0"/>
          </a:p>
        </p:txBody>
      </p:sp>
      <p:sp>
        <p:nvSpPr>
          <p:cNvPr id="4" name="Slide Number Placeholder 3"/>
          <p:cNvSpPr>
            <a:spLocks noGrp="1"/>
          </p:cNvSpPr>
          <p:nvPr>
            <p:ph type="sldNum" sz="quarter" idx="12"/>
          </p:nvPr>
        </p:nvSpPr>
        <p:spPr/>
        <p:txBody>
          <a:bodyPr/>
          <a:lstStyle/>
          <a:p>
            <a:fld id="{E8F84E70-49F1-4D48-A830-2CD8E288FC71}"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0902196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dirty="0" smtClean="0"/>
              <a:t>Hidden Markov models</a:t>
            </a:r>
          </a:p>
          <a:p>
            <a:endParaRPr lang="en-US" sz="700" dirty="0" smtClean="0"/>
          </a:p>
          <a:p>
            <a:pPr lvl="1"/>
            <a:r>
              <a:rPr lang="en-US" sz="2000" dirty="0" smtClean="0"/>
              <a:t>Inference with HMM</a:t>
            </a:r>
          </a:p>
          <a:p>
            <a:pPr lvl="1"/>
            <a:r>
              <a:rPr lang="en-US" sz="2000" i="1" dirty="0" smtClean="0">
                <a:solidFill>
                  <a:srgbClr val="CC3333"/>
                </a:solidFill>
              </a:rPr>
              <a:t>Learning</a:t>
            </a:r>
          </a:p>
          <a:p>
            <a:endParaRPr lang="en-US" sz="700" dirty="0" smtClean="0"/>
          </a:p>
          <a:p>
            <a:r>
              <a:rPr lang="en-US" sz="2400" dirty="0"/>
              <a:t>Conditional Models and Local Classifiers</a:t>
            </a:r>
          </a:p>
          <a:p>
            <a:endParaRPr lang="en-US" sz="700" dirty="0" smtClean="0"/>
          </a:p>
          <a:p>
            <a:r>
              <a:rPr lang="en-US" sz="2400" dirty="0" smtClean="0"/>
              <a:t>Global models</a:t>
            </a:r>
          </a:p>
          <a:p>
            <a:pPr lvl="1"/>
            <a:r>
              <a:rPr lang="en-US" sz="2000" dirty="0" smtClean="0"/>
              <a:t>Conditional </a:t>
            </a:r>
            <a:r>
              <a:rPr lang="en-US" sz="2000" dirty="0"/>
              <a:t>Random </a:t>
            </a:r>
            <a:r>
              <a:rPr lang="en-US" sz="2000" dirty="0" smtClean="0"/>
              <a:t>Fields</a:t>
            </a:r>
            <a:endParaRPr lang="en-US" sz="2000" dirty="0"/>
          </a:p>
        </p:txBody>
      </p:sp>
      <p:sp>
        <p:nvSpPr>
          <p:cNvPr id="4" name="Slide Number Placeholder 3"/>
          <p:cNvSpPr>
            <a:spLocks noGrp="1"/>
          </p:cNvSpPr>
          <p:nvPr>
            <p:ph type="sldNum" sz="quarter" idx="12"/>
          </p:nvPr>
        </p:nvSpPr>
        <p:spPr/>
        <p:txBody>
          <a:bodyPr/>
          <a:lstStyle/>
          <a:p>
            <a:fld id="{E8F84E70-49F1-4D48-A830-2CD8E288FC71}"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991080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HMM parameters</a:t>
            </a:r>
            <a:endParaRPr lang="en-US" dirty="0"/>
          </a:p>
        </p:txBody>
      </p:sp>
      <p:sp>
        <p:nvSpPr>
          <p:cNvPr id="3" name="Content Placeholder 2"/>
          <p:cNvSpPr>
            <a:spLocks noGrp="1"/>
          </p:cNvSpPr>
          <p:nvPr>
            <p:ph idx="1"/>
          </p:nvPr>
        </p:nvSpPr>
        <p:spPr>
          <a:xfrm>
            <a:off x="628650" y="1270861"/>
            <a:ext cx="8263102" cy="4906102"/>
          </a:xfrm>
        </p:spPr>
        <p:txBody>
          <a:bodyPr>
            <a:normAutofit/>
          </a:bodyPr>
          <a:lstStyle/>
          <a:p>
            <a:r>
              <a:rPr lang="en-US" sz="2600" dirty="0" smtClean="0"/>
              <a:t>Assume we know the number of states in the HMM</a:t>
            </a:r>
            <a:endParaRPr lang="en-US" sz="2600" dirty="0"/>
          </a:p>
          <a:p>
            <a:r>
              <a:rPr lang="en-US" sz="2600" dirty="0" smtClean="0"/>
              <a:t>Two possible scenarios</a:t>
            </a:r>
          </a:p>
          <a:p>
            <a:pPr marL="914400" lvl="1" indent="-457200">
              <a:buFont typeface="+mj-lt"/>
              <a:buAutoNum type="arabicPeriod"/>
            </a:pPr>
            <a:r>
              <a:rPr lang="en-US" sz="2200" dirty="0" smtClean="0"/>
              <a:t>We are given a data set D = {&lt;</a:t>
            </a:r>
            <a:r>
              <a:rPr lang="en-US" sz="2200" b="1" dirty="0" smtClean="0"/>
              <a:t>x</a:t>
            </a:r>
            <a:r>
              <a:rPr lang="en-US" sz="2200" baseline="-25000" dirty="0" smtClean="0"/>
              <a:t>i</a:t>
            </a:r>
            <a:r>
              <a:rPr lang="en-US" sz="2200" dirty="0" smtClean="0"/>
              <a:t>, </a:t>
            </a:r>
            <a:r>
              <a:rPr lang="en-US" sz="2200" b="1" dirty="0" err="1" smtClean="0"/>
              <a:t>y</a:t>
            </a:r>
            <a:r>
              <a:rPr lang="en-US" sz="2200" baseline="-25000" dirty="0" err="1" smtClean="0"/>
              <a:t>i</a:t>
            </a:r>
            <a:r>
              <a:rPr lang="en-US" sz="2200" dirty="0" smtClean="0"/>
              <a:t>&gt;} of sequences labeled with states</a:t>
            </a:r>
          </a:p>
          <a:p>
            <a:pPr marL="857250" lvl="2" indent="0">
              <a:buNone/>
            </a:pPr>
            <a:r>
              <a:rPr lang="en-US" sz="2200" dirty="0" smtClean="0"/>
              <a:t>And we have to learn the parameters of the HMM (</a:t>
            </a:r>
            <a:r>
              <a:rPr lang="en-US" sz="2200" dirty="0" smtClean="0">
                <a:latin typeface="cmmi10"/>
                <a:ea typeface="cmmi10"/>
                <a:cs typeface="cmmi10"/>
              </a:rPr>
              <a:t>π</a:t>
            </a:r>
            <a:r>
              <a:rPr lang="en-US" sz="2200" dirty="0" smtClean="0"/>
              <a:t>, A, B)</a:t>
            </a:r>
          </a:p>
          <a:p>
            <a:pPr marL="914400" lvl="1" indent="-457200">
              <a:buFont typeface="+mj-lt"/>
              <a:buAutoNum type="arabicPeriod"/>
            </a:pPr>
            <a:endParaRPr lang="en-US" sz="2200" dirty="0" smtClean="0"/>
          </a:p>
          <a:p>
            <a:pPr marL="914400" lvl="1" indent="-457200">
              <a:buFont typeface="+mj-lt"/>
              <a:buAutoNum type="arabicPeriod"/>
            </a:pPr>
            <a:r>
              <a:rPr lang="en-US" sz="2200" dirty="0" smtClean="0"/>
              <a:t> We are given only a collection of sequences D = {</a:t>
            </a:r>
            <a:r>
              <a:rPr lang="en-US" sz="2200" b="1" dirty="0" smtClean="0"/>
              <a:t>x</a:t>
            </a:r>
            <a:r>
              <a:rPr lang="en-US" sz="2200" baseline="-25000" dirty="0" smtClean="0"/>
              <a:t>i</a:t>
            </a:r>
            <a:r>
              <a:rPr lang="en-US" sz="2200" dirty="0" smtClean="0"/>
              <a:t>}</a:t>
            </a:r>
            <a:r>
              <a:rPr lang="en-US" sz="2200" dirty="0"/>
              <a:t>	</a:t>
            </a:r>
            <a:endParaRPr lang="en-US" sz="2200" dirty="0" smtClean="0"/>
          </a:p>
          <a:p>
            <a:pPr marL="857250" lvl="2" indent="0">
              <a:buNone/>
            </a:pPr>
            <a:r>
              <a:rPr lang="en-US" sz="2200" dirty="0"/>
              <a:t>And we have to learn the parameters of the HMM </a:t>
            </a:r>
            <a:r>
              <a:rPr lang="en-US" sz="2200" dirty="0" smtClean="0"/>
              <a:t>(</a:t>
            </a:r>
            <a:r>
              <a:rPr lang="en-US" sz="2200" dirty="0">
                <a:latin typeface="cmmi10"/>
                <a:ea typeface="cmmi10"/>
                <a:cs typeface="cmmi10"/>
              </a:rPr>
              <a:t>π</a:t>
            </a:r>
            <a:r>
              <a:rPr lang="en-US" sz="2200" dirty="0" smtClean="0"/>
              <a:t>, </a:t>
            </a:r>
            <a:r>
              <a:rPr lang="en-US" sz="2200" dirty="0"/>
              <a:t>A, B</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E8F84E70-49F1-4D48-A830-2CD8E288FC71}" type="slidenum">
              <a:rPr lang="en-US" smtClean="0"/>
              <a:t>48</a:t>
            </a:fld>
            <a:endParaRPr lang="en-US"/>
          </a:p>
        </p:txBody>
      </p:sp>
      <p:sp>
        <p:nvSpPr>
          <p:cNvPr id="5" name="TextBox 4"/>
          <p:cNvSpPr txBox="1"/>
          <p:nvPr/>
        </p:nvSpPr>
        <p:spPr>
          <a:xfrm>
            <a:off x="2402151" y="3508468"/>
            <a:ext cx="4716099" cy="430887"/>
          </a:xfrm>
          <a:prstGeom prst="rect">
            <a:avLst/>
          </a:prstGeom>
          <a:solidFill>
            <a:srgbClr val="FBFBFB"/>
          </a:solidFill>
          <a:ln w="38100">
            <a:solidFill>
              <a:srgbClr val="3C58AD"/>
            </a:solidFill>
          </a:ln>
        </p:spPr>
        <p:txBody>
          <a:bodyPr wrap="none" rtlCol="0">
            <a:spAutoFit/>
          </a:bodyPr>
          <a:lstStyle/>
          <a:p>
            <a:r>
              <a:rPr lang="en-US" sz="2200" dirty="0" smtClean="0">
                <a:solidFill>
                  <a:srgbClr val="3C58AD"/>
                </a:solidFill>
              </a:rPr>
              <a:t>Supervised learning with complete data</a:t>
            </a:r>
            <a:endParaRPr lang="en-US" sz="2200" dirty="0">
              <a:solidFill>
                <a:srgbClr val="3C58AD"/>
              </a:solidFill>
            </a:endParaRPr>
          </a:p>
        </p:txBody>
      </p:sp>
      <p:sp>
        <p:nvSpPr>
          <p:cNvPr id="6" name="TextBox 5"/>
          <p:cNvSpPr txBox="1"/>
          <p:nvPr/>
        </p:nvSpPr>
        <p:spPr>
          <a:xfrm>
            <a:off x="2402151" y="4951394"/>
            <a:ext cx="5310685" cy="430887"/>
          </a:xfrm>
          <a:prstGeom prst="rect">
            <a:avLst/>
          </a:prstGeom>
          <a:solidFill>
            <a:srgbClr val="FBFBFB"/>
          </a:solidFill>
          <a:ln w="28575">
            <a:solidFill>
              <a:srgbClr val="3C58AD"/>
            </a:solidFill>
          </a:ln>
        </p:spPr>
        <p:txBody>
          <a:bodyPr wrap="none" rtlCol="0">
            <a:spAutoFit/>
          </a:bodyPr>
          <a:lstStyle/>
          <a:p>
            <a:r>
              <a:rPr lang="en-US" sz="2200" dirty="0" smtClean="0">
                <a:solidFill>
                  <a:srgbClr val="3C58AD"/>
                </a:solidFill>
              </a:rPr>
              <a:t>Unsupervised learning, with incomplete data</a:t>
            </a:r>
            <a:endParaRPr lang="en-US" sz="2200" dirty="0">
              <a:solidFill>
                <a:srgbClr val="3C58AD"/>
              </a:solidFill>
            </a:endParaRPr>
          </a:p>
        </p:txBody>
      </p:sp>
      <p:sp>
        <p:nvSpPr>
          <p:cNvPr id="7" name="Right Arrow 6"/>
          <p:cNvSpPr/>
          <p:nvPr/>
        </p:nvSpPr>
        <p:spPr>
          <a:xfrm>
            <a:off x="383627" y="2654230"/>
            <a:ext cx="66574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2068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of HMM</a:t>
            </a:r>
            <a:endParaRPr lang="en-US" dirty="0"/>
          </a:p>
        </p:txBody>
      </p:sp>
      <p:sp>
        <p:nvSpPr>
          <p:cNvPr id="3" name="Content Placeholder 2"/>
          <p:cNvSpPr>
            <a:spLocks noGrp="1"/>
          </p:cNvSpPr>
          <p:nvPr>
            <p:ph idx="1"/>
          </p:nvPr>
        </p:nvSpPr>
        <p:spPr/>
        <p:txBody>
          <a:bodyPr/>
          <a:lstStyle/>
          <a:p>
            <a:r>
              <a:rPr lang="en-US" sz="2600" dirty="0" smtClean="0"/>
              <a:t>We are given a dataset D = {&lt;</a:t>
            </a:r>
            <a:r>
              <a:rPr lang="en-US" sz="2600" b="1" dirty="0" smtClean="0">
                <a:latin typeface="Calibri"/>
              </a:rPr>
              <a:t>x</a:t>
            </a:r>
            <a:r>
              <a:rPr lang="en-US" sz="2600" baseline="-25000" dirty="0" smtClean="0">
                <a:latin typeface="Calibri"/>
              </a:rPr>
              <a:t>i</a:t>
            </a:r>
            <a:r>
              <a:rPr lang="en-US" sz="2600" dirty="0" smtClean="0"/>
              <a:t>, </a:t>
            </a:r>
            <a:r>
              <a:rPr lang="en-US" sz="2600" b="1" dirty="0" err="1" smtClean="0">
                <a:latin typeface="Calibri"/>
              </a:rPr>
              <a:t>y</a:t>
            </a:r>
            <a:r>
              <a:rPr lang="en-US" sz="2600" baseline="-25000" dirty="0" err="1" smtClean="0">
                <a:latin typeface="Calibri"/>
              </a:rPr>
              <a:t>i</a:t>
            </a:r>
            <a:r>
              <a:rPr lang="en-US" sz="2600" dirty="0" smtClean="0"/>
              <a:t>&gt;}</a:t>
            </a:r>
          </a:p>
          <a:p>
            <a:pPr lvl="1"/>
            <a:r>
              <a:rPr lang="en-US" sz="2400" dirty="0" smtClean="0"/>
              <a:t>Each </a:t>
            </a:r>
            <a:r>
              <a:rPr lang="en-US" sz="2400" b="1" dirty="0" smtClean="0"/>
              <a:t>x</a:t>
            </a:r>
            <a:r>
              <a:rPr lang="en-US" sz="2400" baseline="-25000" dirty="0" smtClean="0"/>
              <a:t>i </a:t>
            </a:r>
            <a:r>
              <a:rPr lang="en-US" sz="2400" dirty="0" smtClean="0"/>
              <a:t>is a sequence of observations and </a:t>
            </a:r>
            <a:r>
              <a:rPr lang="en-US" sz="2400" b="1" dirty="0" err="1" smtClean="0"/>
              <a:t>y</a:t>
            </a:r>
            <a:r>
              <a:rPr lang="en-US" sz="2400" baseline="-25000" dirty="0" err="1" smtClean="0"/>
              <a:t>i</a:t>
            </a:r>
            <a:r>
              <a:rPr lang="en-US" sz="2400" dirty="0" smtClean="0"/>
              <a:t> is a sequence of states that correspond to </a:t>
            </a:r>
            <a:r>
              <a:rPr lang="en-US" sz="2400" b="1" dirty="0" smtClean="0"/>
              <a:t>x</a:t>
            </a:r>
            <a:r>
              <a:rPr lang="en-US" sz="2400" baseline="-25000" dirty="0" smtClean="0"/>
              <a:t>i</a:t>
            </a:r>
          </a:p>
          <a:p>
            <a:pPr marL="457200" lvl="1" indent="0">
              <a:buNone/>
            </a:pPr>
            <a:r>
              <a:rPr lang="en-US" sz="2400" dirty="0" smtClean="0">
                <a:solidFill>
                  <a:srgbClr val="3C58AD"/>
                </a:solidFill>
              </a:rPr>
              <a:t>Goal:</a:t>
            </a:r>
            <a:r>
              <a:rPr lang="en-US" sz="2400" dirty="0" smtClean="0"/>
              <a:t> </a:t>
            </a:r>
            <a:r>
              <a:rPr lang="en-US" sz="2000" dirty="0" smtClean="0"/>
              <a:t>Learn initial, transition, emission distributions (</a:t>
            </a:r>
            <a:r>
              <a:rPr lang="en-US" sz="2000" dirty="0" smtClean="0">
                <a:latin typeface="cmmi10"/>
                <a:ea typeface="cmmi10"/>
                <a:cs typeface="cmmi10"/>
              </a:rPr>
              <a:t>π</a:t>
            </a:r>
            <a:r>
              <a:rPr lang="en-US" sz="2000" dirty="0" smtClean="0"/>
              <a:t>, A, B)</a:t>
            </a:r>
          </a:p>
          <a:p>
            <a:r>
              <a:rPr lang="en-US" sz="2600" dirty="0" smtClean="0"/>
              <a:t>How do we learn the parameters of the probability distribution?</a:t>
            </a:r>
          </a:p>
          <a:p>
            <a:pPr lvl="1"/>
            <a:r>
              <a:rPr lang="en-US" dirty="0" smtClean="0">
                <a:solidFill>
                  <a:srgbClr val="CC3333"/>
                </a:solidFill>
              </a:rPr>
              <a:t>The maximum likelihood principle</a:t>
            </a:r>
            <a:endParaRPr lang="en-US" dirty="0">
              <a:solidFill>
                <a:srgbClr val="CC3333"/>
              </a:solidFill>
            </a:endParaRPr>
          </a:p>
        </p:txBody>
      </p:sp>
      <p:sp>
        <p:nvSpPr>
          <p:cNvPr id="4" name="Slide Number Placeholder 3"/>
          <p:cNvSpPr>
            <a:spLocks noGrp="1"/>
          </p:cNvSpPr>
          <p:nvPr>
            <p:ph type="sldNum" sz="quarter" idx="12"/>
          </p:nvPr>
        </p:nvSpPr>
        <p:spPr/>
        <p:txBody>
          <a:bodyPr/>
          <a:lstStyle/>
          <a:p>
            <a:fld id="{E8F84E70-49F1-4D48-A830-2CD8E288FC71}" type="slidenum">
              <a:rPr lang="en-US" smtClean="0"/>
              <a:t>49</a:t>
            </a:fld>
            <a:endParaRPr lang="en-US"/>
          </a:p>
        </p:txBody>
      </p:sp>
      <p:pic>
        <p:nvPicPr>
          <p:cNvPr id="5" name="Picture 4" descr="Screen Region 2014-09-17 at 18.24.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073" y="4754087"/>
            <a:ext cx="6961302" cy="899111"/>
          </a:xfrm>
          <a:prstGeom prst="rect">
            <a:avLst/>
          </a:prstGeom>
        </p:spPr>
      </p:pic>
      <p:grpSp>
        <p:nvGrpSpPr>
          <p:cNvPr id="12" name="Group 11"/>
          <p:cNvGrpSpPr/>
          <p:nvPr/>
        </p:nvGrpSpPr>
        <p:grpSpPr>
          <a:xfrm>
            <a:off x="889967" y="4887770"/>
            <a:ext cx="7255408" cy="1251649"/>
            <a:chOff x="868947" y="5360736"/>
            <a:chExt cx="7255408" cy="1251649"/>
          </a:xfrm>
        </p:grpSpPr>
        <p:sp>
          <p:nvSpPr>
            <p:cNvPr id="6" name="TextBox 5"/>
            <p:cNvSpPr txBox="1"/>
            <p:nvPr/>
          </p:nvSpPr>
          <p:spPr>
            <a:xfrm>
              <a:off x="868947" y="6243053"/>
              <a:ext cx="6880159" cy="369332"/>
            </a:xfrm>
            <a:prstGeom prst="rect">
              <a:avLst/>
            </a:prstGeom>
            <a:noFill/>
          </p:spPr>
          <p:txBody>
            <a:bodyPr wrap="none" rtlCol="0">
              <a:spAutoFit/>
            </a:bodyPr>
            <a:lstStyle/>
            <a:p>
              <a:r>
                <a:rPr lang="en-US" dirty="0" smtClean="0"/>
                <a:t>And we know how to write this in terms of the parameters of the HMM</a:t>
              </a:r>
              <a:endParaRPr lang="en-US" dirty="0"/>
            </a:p>
          </p:txBody>
        </p:sp>
        <p:sp>
          <p:nvSpPr>
            <p:cNvPr id="7" name="Rectangle 6"/>
            <p:cNvSpPr/>
            <p:nvPr/>
          </p:nvSpPr>
          <p:spPr>
            <a:xfrm>
              <a:off x="6096000" y="5360736"/>
              <a:ext cx="2028355" cy="548105"/>
            </a:xfrm>
            <a:prstGeom prst="rect">
              <a:avLst/>
            </a:prstGeom>
            <a:noFill/>
            <a:ln w="12700" cmpd="sng">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Arrow Connector 8"/>
            <p:cNvCxnSpPr/>
            <p:nvPr/>
          </p:nvCxnSpPr>
          <p:spPr>
            <a:xfrm flipV="1">
              <a:off x="6553200" y="5908843"/>
              <a:ext cx="558800" cy="334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5446707" y="4398211"/>
            <a:ext cx="3326940" cy="369332"/>
          </a:xfrm>
          <a:prstGeom prst="rect">
            <a:avLst/>
          </a:prstGeom>
          <a:noFill/>
        </p:spPr>
        <p:txBody>
          <a:bodyPr wrap="none" rtlCol="0">
            <a:spAutoFit/>
          </a:bodyPr>
          <a:lstStyle/>
          <a:p>
            <a:r>
              <a:rPr lang="en-US" dirty="0" smtClean="0"/>
              <a:t>Where have we seen this before?</a:t>
            </a:r>
            <a:endParaRPr lang="en-US" dirty="0"/>
          </a:p>
        </p:txBody>
      </p:sp>
      <p:sp>
        <p:nvSpPr>
          <p:cNvPr id="10" name="Footer Placeholder 9"/>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79021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decisions</a:t>
            </a:r>
            <a:endParaRPr lang="en-US" dirty="0"/>
          </a:p>
        </p:txBody>
      </p:sp>
      <p:sp>
        <p:nvSpPr>
          <p:cNvPr id="3" name="Content Placeholder 2"/>
          <p:cNvSpPr>
            <a:spLocks noGrp="1"/>
          </p:cNvSpPr>
          <p:nvPr>
            <p:ph idx="1"/>
          </p:nvPr>
        </p:nvSpPr>
        <p:spPr/>
        <p:txBody>
          <a:bodyPr/>
          <a:lstStyle/>
          <a:p>
            <a:r>
              <a:rPr lang="en-US" dirty="0"/>
              <a:t>“Understanding” is a global </a:t>
            </a:r>
            <a:r>
              <a:rPr lang="en-US" dirty="0" smtClean="0"/>
              <a:t>decision</a:t>
            </a:r>
          </a:p>
          <a:p>
            <a:pPr lvl="1"/>
            <a:r>
              <a:rPr lang="en-US" dirty="0"/>
              <a:t>S</a:t>
            </a:r>
            <a:r>
              <a:rPr lang="en-US" dirty="0" smtClean="0"/>
              <a:t>everal </a:t>
            </a:r>
            <a:r>
              <a:rPr lang="en-US" dirty="0"/>
              <a:t>local decisions play a </a:t>
            </a:r>
            <a:r>
              <a:rPr lang="en-US" dirty="0" smtClean="0"/>
              <a:t>role</a:t>
            </a:r>
          </a:p>
          <a:p>
            <a:pPr lvl="1"/>
            <a:r>
              <a:rPr lang="en-US" dirty="0"/>
              <a:t>T</a:t>
            </a:r>
            <a:r>
              <a:rPr lang="en-US" dirty="0" smtClean="0"/>
              <a:t>here </a:t>
            </a:r>
            <a:r>
              <a:rPr lang="en-US" dirty="0"/>
              <a:t>are mutual dependencies on their outcome</a:t>
            </a:r>
            <a:r>
              <a:rPr lang="en-US" dirty="0" smtClean="0"/>
              <a:t>.</a:t>
            </a:r>
          </a:p>
          <a:p>
            <a:r>
              <a:rPr lang="en-US" dirty="0" smtClean="0"/>
              <a:t>Essential </a:t>
            </a:r>
            <a:r>
              <a:rPr lang="en-US" dirty="0"/>
              <a:t>to make coherent decisions </a:t>
            </a:r>
            <a:endParaRPr lang="en-US" dirty="0" smtClean="0"/>
          </a:p>
          <a:p>
            <a:pPr lvl="1"/>
            <a:r>
              <a:rPr lang="en-US" dirty="0">
                <a:solidFill>
                  <a:srgbClr val="3C58AD"/>
                </a:solidFill>
              </a:rPr>
              <a:t>Joint, Global </a:t>
            </a:r>
            <a:r>
              <a:rPr lang="en-US" dirty="0"/>
              <a:t>Inference</a:t>
            </a:r>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5</a:t>
            </a:fld>
            <a:endParaRPr lang="en-US"/>
          </a:p>
        </p:txBody>
      </p:sp>
    </p:spTree>
    <p:extLst>
      <p:ext uri="{BB962C8B-B14F-4D97-AF65-F5344CB8AC3E}">
        <p14:creationId xmlns:p14="http://schemas.microsoft.com/office/powerpoint/2010/main" val="544311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Region 2014-09-17 at 18.24.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421" y="935793"/>
            <a:ext cx="6537158" cy="844329"/>
          </a:xfrm>
          <a:prstGeom prst="rect">
            <a:avLst/>
          </a:prstGeom>
        </p:spPr>
      </p:pic>
      <p:sp>
        <p:nvSpPr>
          <p:cNvPr id="2" name="Title 1"/>
          <p:cNvSpPr>
            <a:spLocks noGrp="1"/>
          </p:cNvSpPr>
          <p:nvPr>
            <p:ph type="title"/>
          </p:nvPr>
        </p:nvSpPr>
        <p:spPr/>
        <p:txBody>
          <a:bodyPr/>
          <a:lstStyle/>
          <a:p>
            <a:r>
              <a:rPr lang="en-US" dirty="0" smtClean="0"/>
              <a:t>Supervised learning details</a:t>
            </a:r>
            <a:endParaRPr lang="en-US" dirty="0"/>
          </a:p>
        </p:txBody>
      </p:sp>
      <p:sp>
        <p:nvSpPr>
          <p:cNvPr id="3" name="Content Placeholder 2"/>
          <p:cNvSpPr>
            <a:spLocks noGrp="1"/>
          </p:cNvSpPr>
          <p:nvPr>
            <p:ph idx="1"/>
          </p:nvPr>
        </p:nvSpPr>
        <p:spPr/>
        <p:txBody>
          <a:bodyPr/>
          <a:lstStyle/>
          <a:p>
            <a:endParaRPr lang="en-US" sz="1000" dirty="0" smtClean="0"/>
          </a:p>
          <a:p>
            <a:pPr marL="0" indent="0">
              <a:buNone/>
            </a:pPr>
            <a:r>
              <a:rPr lang="en-US" sz="2600" dirty="0" smtClean="0">
                <a:latin typeface="cmmi10"/>
                <a:ea typeface="cmmi10"/>
                <a:cs typeface="cmmi10"/>
              </a:rPr>
              <a:t>π</a:t>
            </a:r>
            <a:r>
              <a:rPr lang="en-US" sz="2600" dirty="0" smtClean="0"/>
              <a:t>, A, B can be estimated separately just by counting</a:t>
            </a:r>
          </a:p>
          <a:p>
            <a:pPr lvl="1"/>
            <a:r>
              <a:rPr lang="en-US" dirty="0" smtClean="0"/>
              <a:t>Makes learning simple and fast</a:t>
            </a:r>
          </a:p>
          <a:p>
            <a:pPr marL="0" indent="0">
              <a:buNone/>
            </a:pPr>
            <a:r>
              <a:rPr lang="en-US" sz="2000" dirty="0" smtClean="0">
                <a:solidFill>
                  <a:srgbClr val="333333"/>
                </a:solidFill>
              </a:rPr>
              <a:t>[</a:t>
            </a:r>
            <a:r>
              <a:rPr lang="en-US" sz="2000" dirty="0" smtClean="0">
                <a:solidFill>
                  <a:schemeClr val="accent2"/>
                </a:solidFill>
              </a:rPr>
              <a:t>Exercise</a:t>
            </a:r>
            <a:r>
              <a:rPr lang="en-US" sz="2000" dirty="0" smtClean="0"/>
              <a:t>: Derive the following using derivatives of the log likelihood. Requires </a:t>
            </a:r>
            <a:r>
              <a:rPr lang="en-US" sz="2000" dirty="0" err="1" smtClean="0"/>
              <a:t>Lagrangian</a:t>
            </a:r>
            <a:r>
              <a:rPr lang="en-US" sz="2000" dirty="0" smtClean="0"/>
              <a:t> multipliers.]</a:t>
            </a:r>
          </a:p>
          <a:p>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8F84E70-49F1-4D48-A830-2CD8E288FC71}" type="slidenum">
              <a:rPr lang="en-US" smtClean="0"/>
              <a:t>50</a:t>
            </a:fld>
            <a:endParaRPr lang="en-US"/>
          </a:p>
        </p:txBody>
      </p:sp>
      <p:pic>
        <p:nvPicPr>
          <p:cNvPr id="6" name="Picture 5" descr="Screen Region 2014-09-17 at 21.12.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01" y="3569310"/>
            <a:ext cx="3134251" cy="731836"/>
          </a:xfrm>
          <a:prstGeom prst="rect">
            <a:avLst/>
          </a:prstGeom>
        </p:spPr>
      </p:pic>
      <p:pic>
        <p:nvPicPr>
          <p:cNvPr id="8" name="Picture 7" descr="Screen Region 2014-09-17 at 21.18.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209" y="4297250"/>
            <a:ext cx="2634582" cy="1492583"/>
          </a:xfrm>
          <a:prstGeom prst="rect">
            <a:avLst/>
          </a:prstGeom>
        </p:spPr>
      </p:pic>
      <p:pic>
        <p:nvPicPr>
          <p:cNvPr id="9" name="Picture 8" descr="Screen Region 2014-09-17 at 21.19.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50" y="4990307"/>
            <a:ext cx="3089107" cy="914248"/>
          </a:xfrm>
          <a:prstGeom prst="rect">
            <a:avLst/>
          </a:prstGeom>
        </p:spPr>
      </p:pic>
      <p:sp>
        <p:nvSpPr>
          <p:cNvPr id="10" name="TextBox 9"/>
          <p:cNvSpPr txBox="1"/>
          <p:nvPr/>
        </p:nvSpPr>
        <p:spPr>
          <a:xfrm>
            <a:off x="1176421" y="4301146"/>
            <a:ext cx="1930674" cy="369332"/>
          </a:xfrm>
          <a:prstGeom prst="rect">
            <a:avLst/>
          </a:prstGeom>
          <a:noFill/>
        </p:spPr>
        <p:txBody>
          <a:bodyPr wrap="none" rtlCol="0">
            <a:spAutoFit/>
          </a:bodyPr>
          <a:lstStyle/>
          <a:p>
            <a:r>
              <a:rPr lang="en-US" dirty="0" smtClean="0">
                <a:solidFill>
                  <a:schemeClr val="accent2"/>
                </a:solidFill>
              </a:rPr>
              <a:t>Initial probabilities</a:t>
            </a:r>
            <a:endParaRPr lang="en-US" dirty="0">
              <a:solidFill>
                <a:schemeClr val="accent2"/>
              </a:solidFill>
            </a:endParaRPr>
          </a:p>
        </p:txBody>
      </p:sp>
      <p:sp>
        <p:nvSpPr>
          <p:cNvPr id="11" name="TextBox 10"/>
          <p:cNvSpPr txBox="1"/>
          <p:nvPr/>
        </p:nvSpPr>
        <p:spPr>
          <a:xfrm>
            <a:off x="1076801" y="5789833"/>
            <a:ext cx="2345789" cy="369332"/>
          </a:xfrm>
          <a:prstGeom prst="rect">
            <a:avLst/>
          </a:prstGeom>
          <a:noFill/>
        </p:spPr>
        <p:txBody>
          <a:bodyPr wrap="none" rtlCol="0">
            <a:spAutoFit/>
          </a:bodyPr>
          <a:lstStyle/>
          <a:p>
            <a:r>
              <a:rPr lang="en-US" dirty="0" smtClean="0">
                <a:solidFill>
                  <a:schemeClr val="accent2"/>
                </a:solidFill>
              </a:rPr>
              <a:t>Transition probabilities</a:t>
            </a:r>
            <a:endParaRPr lang="en-US" dirty="0">
              <a:solidFill>
                <a:schemeClr val="accent2"/>
              </a:solidFill>
            </a:endParaRPr>
          </a:p>
        </p:txBody>
      </p:sp>
      <p:sp>
        <p:nvSpPr>
          <p:cNvPr id="12" name="TextBox 11"/>
          <p:cNvSpPr txBox="1"/>
          <p:nvPr/>
        </p:nvSpPr>
        <p:spPr>
          <a:xfrm>
            <a:off x="5065938" y="5789833"/>
            <a:ext cx="2236510" cy="369332"/>
          </a:xfrm>
          <a:prstGeom prst="rect">
            <a:avLst/>
          </a:prstGeom>
          <a:noFill/>
        </p:spPr>
        <p:txBody>
          <a:bodyPr wrap="none" rtlCol="0">
            <a:spAutoFit/>
          </a:bodyPr>
          <a:lstStyle/>
          <a:p>
            <a:r>
              <a:rPr lang="en-US" dirty="0" smtClean="0">
                <a:solidFill>
                  <a:schemeClr val="accent2"/>
                </a:solidFill>
              </a:rPr>
              <a:t>Emission probabilities</a:t>
            </a:r>
            <a:endParaRPr lang="en-US" dirty="0">
              <a:solidFill>
                <a:schemeClr val="accent2"/>
              </a:solidFill>
            </a:endParaRPr>
          </a:p>
        </p:txBody>
      </p:sp>
      <p:sp>
        <p:nvSpPr>
          <p:cNvPr id="13" name="TextBox 12"/>
          <p:cNvSpPr txBox="1"/>
          <p:nvPr/>
        </p:nvSpPr>
        <p:spPr>
          <a:xfrm>
            <a:off x="4776953" y="3931814"/>
            <a:ext cx="2146742" cy="369332"/>
          </a:xfrm>
          <a:prstGeom prst="rect">
            <a:avLst/>
          </a:prstGeom>
          <a:noFill/>
        </p:spPr>
        <p:txBody>
          <a:bodyPr wrap="none" rtlCol="0">
            <a:spAutoFit/>
          </a:bodyPr>
          <a:lstStyle/>
          <a:p>
            <a:r>
              <a:rPr lang="en-US" dirty="0" smtClean="0"/>
              <a:t>Number of examples</a:t>
            </a:r>
            <a:endParaRPr lang="en-US" dirty="0"/>
          </a:p>
        </p:txBody>
      </p:sp>
      <p:sp>
        <p:nvSpPr>
          <p:cNvPr id="14" name="TextBox 13"/>
          <p:cNvSpPr txBox="1"/>
          <p:nvPr/>
        </p:nvSpPr>
        <p:spPr>
          <a:xfrm>
            <a:off x="4714582" y="3208085"/>
            <a:ext cx="4429418" cy="369332"/>
          </a:xfrm>
          <a:prstGeom prst="rect">
            <a:avLst/>
          </a:prstGeom>
          <a:noFill/>
        </p:spPr>
        <p:txBody>
          <a:bodyPr wrap="none" rtlCol="0">
            <a:spAutoFit/>
          </a:bodyPr>
          <a:lstStyle/>
          <a:p>
            <a:r>
              <a:rPr lang="en-US" dirty="0" smtClean="0"/>
              <a:t>Number of instances where the first state is s</a:t>
            </a:r>
            <a:endParaRPr lang="en-US" dirty="0"/>
          </a:p>
        </p:txBody>
      </p:sp>
      <p:cxnSp>
        <p:nvCxnSpPr>
          <p:cNvPr id="16" name="Straight Arrow Connector 15"/>
          <p:cNvCxnSpPr>
            <a:stCxn id="14" idx="1"/>
          </p:cNvCxnSpPr>
          <p:nvPr/>
        </p:nvCxnSpPr>
        <p:spPr>
          <a:xfrm flipH="1">
            <a:off x="4211052" y="3392751"/>
            <a:ext cx="503530"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1"/>
          </p:cNvCxnSpPr>
          <p:nvPr/>
        </p:nvCxnSpPr>
        <p:spPr>
          <a:xfrm flipH="1">
            <a:off x="3248526" y="4116480"/>
            <a:ext cx="15284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17281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dirty="0" smtClean="0"/>
              <a:t>Hidden Markov models</a:t>
            </a:r>
          </a:p>
          <a:p>
            <a:endParaRPr lang="en-US" sz="700" dirty="0" smtClean="0"/>
          </a:p>
          <a:p>
            <a:pPr lvl="1"/>
            <a:r>
              <a:rPr lang="en-US" sz="2000" dirty="0" smtClean="0"/>
              <a:t>Inference with HMM</a:t>
            </a:r>
          </a:p>
          <a:p>
            <a:pPr lvl="1"/>
            <a:r>
              <a:rPr lang="en-US" sz="2000" dirty="0" smtClean="0">
                <a:solidFill>
                  <a:srgbClr val="333333"/>
                </a:solidFill>
              </a:rPr>
              <a:t>Learning</a:t>
            </a:r>
          </a:p>
          <a:p>
            <a:endParaRPr lang="en-US" sz="700" dirty="0" smtClean="0"/>
          </a:p>
          <a:p>
            <a:r>
              <a:rPr lang="en-US" sz="2400" dirty="0"/>
              <a:t>Conditional Models and Local Classifiers</a:t>
            </a:r>
          </a:p>
          <a:p>
            <a:endParaRPr lang="en-US" sz="700" dirty="0" smtClean="0"/>
          </a:p>
          <a:p>
            <a:r>
              <a:rPr lang="en-US" sz="2400" dirty="0" smtClean="0"/>
              <a:t>Global models</a:t>
            </a:r>
          </a:p>
          <a:p>
            <a:pPr lvl="1"/>
            <a:r>
              <a:rPr lang="en-US" sz="2000" dirty="0" smtClean="0"/>
              <a:t>Conditional </a:t>
            </a:r>
            <a:r>
              <a:rPr lang="en-US" sz="2000" dirty="0"/>
              <a:t>Random </a:t>
            </a:r>
            <a:r>
              <a:rPr lang="en-US" sz="2000" dirty="0" smtClean="0"/>
              <a:t>Fields</a:t>
            </a:r>
            <a:endParaRPr lang="en-US" sz="2000" dirty="0"/>
          </a:p>
        </p:txBody>
      </p:sp>
      <p:sp>
        <p:nvSpPr>
          <p:cNvPr id="4" name="Slide Number Placeholder 3"/>
          <p:cNvSpPr>
            <a:spLocks noGrp="1"/>
          </p:cNvSpPr>
          <p:nvPr>
            <p:ph type="sldNum" sz="quarter" idx="12"/>
          </p:nvPr>
        </p:nvSpPr>
        <p:spPr/>
        <p:txBody>
          <a:bodyPr/>
          <a:lstStyle/>
          <a:p>
            <a:fld id="{E8F84E70-49F1-4D48-A830-2CD8E288FC71}"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592302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dirty="0" smtClean="0"/>
              <a:t>Hidden Markov models</a:t>
            </a:r>
          </a:p>
          <a:p>
            <a:endParaRPr lang="en-US" sz="700" dirty="0" smtClean="0"/>
          </a:p>
          <a:p>
            <a:pPr lvl="1"/>
            <a:r>
              <a:rPr lang="en-US" sz="2000" dirty="0" smtClean="0"/>
              <a:t>Inference with HMM</a:t>
            </a:r>
          </a:p>
          <a:p>
            <a:pPr lvl="1"/>
            <a:r>
              <a:rPr lang="en-US" sz="2000" dirty="0" smtClean="0">
                <a:solidFill>
                  <a:srgbClr val="333333"/>
                </a:solidFill>
              </a:rPr>
              <a:t>Learning</a:t>
            </a:r>
          </a:p>
          <a:p>
            <a:endParaRPr lang="en-US" sz="700" dirty="0" smtClean="0"/>
          </a:p>
          <a:p>
            <a:r>
              <a:rPr lang="en-US" sz="2400" dirty="0" smtClean="0">
                <a:solidFill>
                  <a:schemeClr val="accent1"/>
                </a:solidFill>
              </a:rPr>
              <a:t>Conditional Models and Local Classifiers</a:t>
            </a:r>
            <a:endParaRPr lang="en-US" sz="2400" dirty="0">
              <a:solidFill>
                <a:schemeClr val="accent1"/>
              </a:solidFill>
            </a:endParaRPr>
          </a:p>
          <a:p>
            <a:endParaRPr lang="en-US" sz="700" dirty="0" smtClean="0"/>
          </a:p>
          <a:p>
            <a:r>
              <a:rPr lang="en-US" sz="2400" dirty="0" smtClean="0"/>
              <a:t>Global models</a:t>
            </a:r>
          </a:p>
          <a:p>
            <a:pPr lvl="1"/>
            <a:r>
              <a:rPr lang="en-US" sz="2000" dirty="0" smtClean="0"/>
              <a:t>Conditional </a:t>
            </a:r>
            <a:r>
              <a:rPr lang="en-US" sz="2000" dirty="0"/>
              <a:t>Random </a:t>
            </a:r>
            <a:r>
              <a:rPr lang="en-US" sz="2000" dirty="0" smtClean="0"/>
              <a:t>Fields</a:t>
            </a:r>
            <a:endParaRPr lang="en-US" sz="2000" dirty="0"/>
          </a:p>
        </p:txBody>
      </p:sp>
      <p:sp>
        <p:nvSpPr>
          <p:cNvPr id="4" name="Slide Number Placeholder 3"/>
          <p:cNvSpPr>
            <a:spLocks noGrp="1"/>
          </p:cNvSpPr>
          <p:nvPr>
            <p:ph type="sldNum" sz="quarter" idx="12"/>
          </p:nvPr>
        </p:nvSpPr>
        <p:spPr/>
        <p:txBody>
          <a:bodyPr/>
          <a:lstStyle/>
          <a:p>
            <a:fld id="{E8F84E70-49F1-4D48-A830-2CD8E288FC71}"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0365435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next-state directly</a:t>
            </a:r>
            <a:endParaRPr lang="en-US" dirty="0"/>
          </a:p>
        </p:txBody>
      </p:sp>
      <p:sp>
        <p:nvSpPr>
          <p:cNvPr id="3" name="Content Placeholder 2"/>
          <p:cNvSpPr>
            <a:spLocks noGrp="1"/>
          </p:cNvSpPr>
          <p:nvPr>
            <p:ph idx="1"/>
          </p:nvPr>
        </p:nvSpPr>
        <p:spPr/>
        <p:txBody>
          <a:bodyPr/>
          <a:lstStyle/>
          <a:p>
            <a:r>
              <a:rPr lang="en-US" dirty="0" smtClean="0"/>
              <a:t>Instead of modeling the joint distribution P(</a:t>
            </a:r>
            <a:r>
              <a:rPr lang="en-US" b="1" dirty="0" smtClean="0"/>
              <a:t>x</a:t>
            </a:r>
            <a:r>
              <a:rPr lang="en-US" dirty="0" smtClean="0"/>
              <a:t>, </a:t>
            </a:r>
            <a:r>
              <a:rPr lang="en-US" b="1" dirty="0" smtClean="0"/>
              <a:t>y</a:t>
            </a:r>
            <a:r>
              <a:rPr lang="en-US" dirty="0" smtClean="0"/>
              <a:t>) only focus on </a:t>
            </a:r>
            <a:r>
              <a:rPr lang="en-US" dirty="0" smtClean="0">
                <a:solidFill>
                  <a:srgbClr val="3C58AD"/>
                </a:solidFill>
              </a:rPr>
              <a:t>P(</a:t>
            </a:r>
            <a:r>
              <a:rPr lang="en-US" b="1" dirty="0" err="1" smtClean="0">
                <a:solidFill>
                  <a:srgbClr val="3C58AD"/>
                </a:solidFill>
              </a:rPr>
              <a:t>y</a:t>
            </a:r>
            <a:r>
              <a:rPr lang="en-US" dirty="0" err="1" smtClean="0">
                <a:solidFill>
                  <a:srgbClr val="3C58AD"/>
                </a:solidFill>
              </a:rPr>
              <a:t>|</a:t>
            </a:r>
            <a:r>
              <a:rPr lang="en-US" b="1" dirty="0" err="1" smtClean="0">
                <a:solidFill>
                  <a:srgbClr val="3C58AD"/>
                </a:solidFill>
              </a:rPr>
              <a:t>x</a:t>
            </a:r>
            <a:r>
              <a:rPr lang="en-US" dirty="0" smtClean="0">
                <a:solidFill>
                  <a:srgbClr val="3C58AD"/>
                </a:solidFill>
              </a:rPr>
              <a:t>)</a:t>
            </a:r>
          </a:p>
          <a:p>
            <a:pPr lvl="1"/>
            <a:r>
              <a:rPr lang="en-US" dirty="0" smtClean="0"/>
              <a:t>Which is what we care about eventually anyway</a:t>
            </a:r>
          </a:p>
          <a:p>
            <a:pPr lvl="1"/>
            <a:endParaRPr lang="en-US" dirty="0"/>
          </a:p>
          <a:p>
            <a:r>
              <a:rPr lang="en-US" dirty="0" smtClean="0"/>
              <a:t>For sequences, different formulations</a:t>
            </a:r>
          </a:p>
          <a:p>
            <a:pPr lvl="1"/>
            <a:r>
              <a:rPr lang="en-US" dirty="0" smtClean="0"/>
              <a:t>Maximum Entropy Markov Model </a:t>
            </a:r>
            <a:r>
              <a:rPr lang="en-US" sz="1600" dirty="0" smtClean="0"/>
              <a:t>[McCallum, et al 2000]</a:t>
            </a:r>
            <a:endParaRPr lang="en-US" dirty="0" smtClean="0"/>
          </a:p>
          <a:p>
            <a:pPr lvl="1"/>
            <a:r>
              <a:rPr lang="en-US" dirty="0" smtClean="0"/>
              <a:t>Projection-based Markov Model </a:t>
            </a:r>
            <a:r>
              <a:rPr lang="en-US" sz="1600" dirty="0" smtClean="0"/>
              <a:t>[</a:t>
            </a:r>
            <a:r>
              <a:rPr lang="en-US" sz="1600" dirty="0" err="1" smtClean="0"/>
              <a:t>Punyakanok</a:t>
            </a:r>
            <a:r>
              <a:rPr lang="en-US" sz="1600" dirty="0" smtClean="0"/>
              <a:t> and Roth, 2001]</a:t>
            </a:r>
            <a:endParaRPr lang="en-US" sz="1400" dirty="0" smtClean="0"/>
          </a:p>
          <a:p>
            <a:pPr marL="457200" lvl="1" indent="0">
              <a:buNone/>
            </a:pPr>
            <a:r>
              <a:rPr lang="en-US" baseline="-25000" dirty="0" smtClean="0"/>
              <a:t>(other names: discriminative/conditional </a:t>
            </a:r>
            <a:r>
              <a:rPr lang="en-US" baseline="-25000" dirty="0" err="1" smtClean="0"/>
              <a:t>markov</a:t>
            </a:r>
            <a:r>
              <a:rPr lang="en-US" baseline="-25000" dirty="0" smtClean="0"/>
              <a:t> model,</a:t>
            </a:r>
            <a:r>
              <a:rPr lang="en-US" baseline="-25000" dirty="0"/>
              <a:t> </a:t>
            </a:r>
            <a:r>
              <a:rPr lang="en-US" baseline="-25000" dirty="0" smtClean="0"/>
              <a:t>…)</a:t>
            </a:r>
            <a:endParaRPr lang="en-US" baseline="-25000" dirty="0"/>
          </a:p>
        </p:txBody>
      </p:sp>
      <p:sp>
        <p:nvSpPr>
          <p:cNvPr id="4" name="Slide Number Placeholder 3"/>
          <p:cNvSpPr>
            <a:spLocks noGrp="1"/>
          </p:cNvSpPr>
          <p:nvPr>
            <p:ph type="sldNum" sz="quarter" idx="12"/>
          </p:nvPr>
        </p:nvSpPr>
        <p:spPr/>
        <p:txBody>
          <a:bodyPr/>
          <a:lstStyle/>
          <a:p>
            <a:fld id="{E42F4FC8-095A-E041-AA53-AAE5A7787260}"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558858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Generative </a:t>
            </a:r>
            <a:r>
              <a:rPr lang="en-US" dirty="0" err="1" smtClean="0"/>
              <a:t>vs</a:t>
            </a:r>
            <a:r>
              <a:rPr lang="en-US" dirty="0" smtClean="0"/>
              <a:t> Discriminative models</a:t>
            </a:r>
            <a:endParaRPr lang="en-US" dirty="0"/>
          </a:p>
        </p:txBody>
      </p:sp>
      <p:sp>
        <p:nvSpPr>
          <p:cNvPr id="3" name="Content Placeholder 2"/>
          <p:cNvSpPr>
            <a:spLocks noGrp="1"/>
          </p:cNvSpPr>
          <p:nvPr>
            <p:ph idx="1"/>
          </p:nvPr>
        </p:nvSpPr>
        <p:spPr/>
        <p:txBody>
          <a:bodyPr>
            <a:normAutofit/>
          </a:bodyPr>
          <a:lstStyle/>
          <a:p>
            <a:r>
              <a:rPr lang="en-US" sz="2400" dirty="0" smtClean="0"/>
              <a:t>Generative models </a:t>
            </a:r>
          </a:p>
          <a:p>
            <a:pPr lvl="1"/>
            <a:r>
              <a:rPr lang="en-US" sz="2000" dirty="0" smtClean="0"/>
              <a:t>learn P(x, y)</a:t>
            </a:r>
          </a:p>
          <a:p>
            <a:pPr lvl="1"/>
            <a:r>
              <a:rPr lang="en-US" sz="2000" dirty="0" smtClean="0"/>
              <a:t>Characterize how the data is generated (both inputs and outputs)</a:t>
            </a:r>
          </a:p>
          <a:p>
            <a:pPr lvl="1"/>
            <a:r>
              <a:rPr lang="en-US" sz="2000" dirty="0" err="1" smtClean="0"/>
              <a:t>Eg</a:t>
            </a:r>
            <a:r>
              <a:rPr lang="en-US" sz="2000" dirty="0" smtClean="0"/>
              <a:t>: Naïve Bayes, Hidden Markov Model</a:t>
            </a:r>
          </a:p>
          <a:p>
            <a:pPr lvl="1"/>
            <a:endParaRPr lang="en-US" sz="2000" dirty="0" smtClean="0"/>
          </a:p>
          <a:p>
            <a:r>
              <a:rPr lang="en-US" sz="2400" dirty="0" smtClean="0"/>
              <a:t>Discriminative models </a:t>
            </a:r>
          </a:p>
          <a:p>
            <a:pPr lvl="1"/>
            <a:r>
              <a:rPr lang="en-US" sz="2000" dirty="0" smtClean="0"/>
              <a:t>learn P(y | x)</a:t>
            </a:r>
          </a:p>
          <a:p>
            <a:pPr lvl="1"/>
            <a:r>
              <a:rPr lang="en-US" sz="2000" dirty="0" smtClean="0"/>
              <a:t>Directly characterizes the decision boundary only</a:t>
            </a:r>
          </a:p>
          <a:p>
            <a:pPr lvl="1"/>
            <a:r>
              <a:rPr lang="en-US" sz="2000" dirty="0" err="1" smtClean="0"/>
              <a:t>Eg</a:t>
            </a:r>
            <a:r>
              <a:rPr lang="en-US" sz="2000" dirty="0" smtClean="0"/>
              <a:t>: Logistic Regression, Conditional models (several names)</a:t>
            </a:r>
            <a:endParaRPr lang="en-US" sz="2000" dirty="0"/>
          </a:p>
        </p:txBody>
      </p:sp>
      <p:sp>
        <p:nvSpPr>
          <p:cNvPr id="4" name="Slide Number Placeholder 3"/>
          <p:cNvSpPr>
            <a:spLocks noGrp="1"/>
          </p:cNvSpPr>
          <p:nvPr>
            <p:ph type="sldNum" sz="quarter" idx="12"/>
          </p:nvPr>
        </p:nvSpPr>
        <p:spPr/>
        <p:txBody>
          <a:bodyPr/>
          <a:lstStyle/>
          <a:p>
            <a:fld id="{E42F4FC8-095A-E041-AA53-AAE5A7787260}"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439358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Generative </a:t>
            </a:r>
            <a:r>
              <a:rPr lang="en-US" dirty="0" err="1" smtClean="0"/>
              <a:t>vs</a:t>
            </a:r>
            <a:r>
              <a:rPr lang="en-US" dirty="0" smtClean="0"/>
              <a:t> Discriminative models</a:t>
            </a:r>
            <a:endParaRPr lang="en-US" dirty="0"/>
          </a:p>
        </p:txBody>
      </p:sp>
      <p:sp>
        <p:nvSpPr>
          <p:cNvPr id="3" name="Content Placeholder 2"/>
          <p:cNvSpPr>
            <a:spLocks noGrp="1"/>
          </p:cNvSpPr>
          <p:nvPr>
            <p:ph idx="1"/>
          </p:nvPr>
        </p:nvSpPr>
        <p:spPr>
          <a:xfrm>
            <a:off x="286789" y="1253940"/>
            <a:ext cx="8515350" cy="4906102"/>
          </a:xfrm>
        </p:spPr>
        <p:txBody>
          <a:bodyPr>
            <a:normAutofit/>
          </a:bodyPr>
          <a:lstStyle/>
          <a:p>
            <a:r>
              <a:rPr lang="en-US" sz="2400" dirty="0" smtClean="0"/>
              <a:t>Generative models </a:t>
            </a:r>
          </a:p>
          <a:p>
            <a:pPr lvl="1"/>
            <a:r>
              <a:rPr lang="en-US" sz="2000" dirty="0" smtClean="0"/>
              <a:t>learn P(x, y)</a:t>
            </a:r>
          </a:p>
          <a:p>
            <a:pPr lvl="1"/>
            <a:r>
              <a:rPr lang="en-US" sz="2000" dirty="0" smtClean="0"/>
              <a:t>Characterize how the data is generated (both inputs and outputs)</a:t>
            </a:r>
          </a:p>
          <a:p>
            <a:pPr lvl="1"/>
            <a:r>
              <a:rPr lang="en-US" sz="2000" dirty="0" err="1" smtClean="0"/>
              <a:t>Eg</a:t>
            </a:r>
            <a:r>
              <a:rPr lang="en-US" sz="2000" dirty="0" smtClean="0"/>
              <a:t>: Naïve Bayes, Hidden Markov Model</a:t>
            </a:r>
          </a:p>
          <a:p>
            <a:pPr lvl="1"/>
            <a:endParaRPr lang="en-US" sz="2000" dirty="0" smtClean="0"/>
          </a:p>
          <a:p>
            <a:pPr lvl="1"/>
            <a:endParaRPr lang="en-US" sz="2000" dirty="0"/>
          </a:p>
          <a:p>
            <a:pPr lvl="1"/>
            <a:endParaRPr lang="en-US" sz="2000" dirty="0" smtClean="0"/>
          </a:p>
          <a:p>
            <a:r>
              <a:rPr lang="en-US" sz="2400" dirty="0" smtClean="0"/>
              <a:t>Discriminative models </a:t>
            </a:r>
          </a:p>
          <a:p>
            <a:pPr lvl="1"/>
            <a:r>
              <a:rPr lang="en-US" sz="2000" dirty="0" smtClean="0"/>
              <a:t>learn P(y | x)</a:t>
            </a:r>
          </a:p>
          <a:p>
            <a:pPr lvl="1"/>
            <a:r>
              <a:rPr lang="en-US" sz="2000" dirty="0" smtClean="0"/>
              <a:t>Directly characterizes the decision boundary only</a:t>
            </a:r>
          </a:p>
          <a:p>
            <a:pPr lvl="1"/>
            <a:r>
              <a:rPr lang="en-US" sz="2000" dirty="0" err="1" smtClean="0"/>
              <a:t>Eg</a:t>
            </a:r>
            <a:r>
              <a:rPr lang="en-US" sz="2000" dirty="0" smtClean="0"/>
              <a:t>: Logistic Regression, Conditional models (several names)</a:t>
            </a:r>
            <a:endParaRPr lang="en-US" sz="2000" dirty="0"/>
          </a:p>
        </p:txBody>
      </p:sp>
      <p:sp>
        <p:nvSpPr>
          <p:cNvPr id="4" name="Slide Number Placeholder 3"/>
          <p:cNvSpPr>
            <a:spLocks noGrp="1"/>
          </p:cNvSpPr>
          <p:nvPr>
            <p:ph type="sldNum" sz="quarter" idx="12"/>
          </p:nvPr>
        </p:nvSpPr>
        <p:spPr/>
        <p:txBody>
          <a:bodyPr/>
          <a:lstStyle/>
          <a:p>
            <a:fld id="{E42F4FC8-095A-E041-AA53-AAE5A7787260}" type="slidenum">
              <a:rPr lang="en-US" smtClean="0"/>
              <a:t>55</a:t>
            </a:fld>
            <a:endParaRPr lang="en-US"/>
          </a:p>
        </p:txBody>
      </p:sp>
      <p:grpSp>
        <p:nvGrpSpPr>
          <p:cNvPr id="60" name="Group 59"/>
          <p:cNvGrpSpPr/>
          <p:nvPr/>
        </p:nvGrpSpPr>
        <p:grpSpPr>
          <a:xfrm>
            <a:off x="5650188" y="3188761"/>
            <a:ext cx="3333379" cy="1692824"/>
            <a:chOff x="5489492" y="3131715"/>
            <a:chExt cx="3333379" cy="1692824"/>
          </a:xfrm>
        </p:grpSpPr>
        <p:sp>
          <p:nvSpPr>
            <p:cNvPr id="15" name="Oval 14"/>
            <p:cNvSpPr/>
            <p:nvPr/>
          </p:nvSpPr>
          <p:spPr>
            <a:xfrm>
              <a:off x="6586069" y="3476686"/>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6812854" y="3649945"/>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7179340" y="4035173"/>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7330785" y="4402963"/>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6722140" y="3131715"/>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215245" y="3260037"/>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479928" y="3616217"/>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709061" y="4150759"/>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641443" y="3843002"/>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8516469" y="3859331"/>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8550729" y="3661574"/>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271449" y="4358767"/>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6575344" y="4482084"/>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p:cNvSpPr/>
            <p:nvPr/>
          </p:nvSpPr>
          <p:spPr>
            <a:xfrm>
              <a:off x="6414080" y="4328831"/>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6209763" y="4511167"/>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362163" y="4527441"/>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6226092" y="4663567"/>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6722140" y="4640709"/>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6428615" y="4636009"/>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5857792" y="3843002"/>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5489492" y="3950045"/>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5679992" y="3843002"/>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5796106" y="3995402"/>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5614678" y="4011676"/>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5812435" y="4147802"/>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5750749" y="3722352"/>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p:cNvSpPr/>
            <p:nvPr/>
          </p:nvSpPr>
          <p:spPr>
            <a:xfrm>
              <a:off x="5634635" y="4147802"/>
              <a:ext cx="90714" cy="907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8044146" y="3146931"/>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853646" y="3465543"/>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7663704" y="3313143"/>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160260" y="3237645"/>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006671" y="3480759"/>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8176589" y="3436460"/>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7909772" y="3177072"/>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008463" y="3344688"/>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8732157" y="4125887"/>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607183" y="4142216"/>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8641443" y="3944459"/>
              <a:ext cx="90714" cy="907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p:nvPr/>
          </p:nvCxnSpPr>
          <p:spPr>
            <a:xfrm>
              <a:off x="5930480" y="3198812"/>
              <a:ext cx="2113666" cy="1625727"/>
            </a:xfrm>
            <a:prstGeom prst="curvedConnector3">
              <a:avLst>
                <a:gd name="adj1" fmla="val 68987"/>
              </a:avLst>
            </a:prstGeom>
          </p:spPr>
          <p:style>
            <a:lnRef idx="2">
              <a:schemeClr val="dk1"/>
            </a:lnRef>
            <a:fillRef idx="0">
              <a:schemeClr val="dk1"/>
            </a:fillRef>
            <a:effectRef idx="1">
              <a:schemeClr val="dk1"/>
            </a:effectRef>
            <a:fontRef idx="minor">
              <a:schemeClr val="tx1"/>
            </a:fontRef>
          </p:style>
        </p:cxnSp>
      </p:grpSp>
      <p:sp>
        <p:nvSpPr>
          <p:cNvPr id="61" name="TextBox 60"/>
          <p:cNvSpPr txBox="1"/>
          <p:nvPr/>
        </p:nvSpPr>
        <p:spPr>
          <a:xfrm>
            <a:off x="2348762" y="3188761"/>
            <a:ext cx="311354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A generative model tries to characterize the distribution of the inputs, a discriminative model doesn’t care</a:t>
            </a:r>
            <a:endParaRPr lang="en-US" sz="1400" dirty="0"/>
          </a:p>
        </p:txBody>
      </p:sp>
      <p:grpSp>
        <p:nvGrpSpPr>
          <p:cNvPr id="83" name="Group 82"/>
          <p:cNvGrpSpPr/>
          <p:nvPr/>
        </p:nvGrpSpPr>
        <p:grpSpPr>
          <a:xfrm>
            <a:off x="5973131" y="2127510"/>
            <a:ext cx="3010435" cy="1889266"/>
            <a:chOff x="5795332" y="2400710"/>
            <a:chExt cx="2791507" cy="1889266"/>
          </a:xfrm>
        </p:grpSpPr>
        <p:cxnSp>
          <p:nvCxnSpPr>
            <p:cNvPr id="64" name="Straight Arrow Connector 63"/>
            <p:cNvCxnSpPr/>
            <p:nvPr/>
          </p:nvCxnSpPr>
          <p:spPr>
            <a:xfrm flipH="1">
              <a:off x="5795332" y="2761226"/>
              <a:ext cx="252184" cy="1002751"/>
            </a:xfrm>
            <a:prstGeom prst="straightConnector1">
              <a:avLst/>
            </a:prstGeom>
            <a:ln w="12700" cmpd="sng">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6522859" y="2761226"/>
              <a:ext cx="1646300" cy="319548"/>
            </a:xfrm>
            <a:prstGeom prst="straightConnector1">
              <a:avLst/>
            </a:prstGeom>
            <a:ln w="12700" cmpd="sng">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a:off x="6199916" y="2761226"/>
              <a:ext cx="261257" cy="1528750"/>
            </a:xfrm>
            <a:prstGeom prst="straightConnector1">
              <a:avLst/>
            </a:prstGeom>
            <a:ln w="12700" cmpd="sng">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6292645" y="2761226"/>
              <a:ext cx="2294194" cy="1245865"/>
            </a:xfrm>
            <a:prstGeom prst="straightConnector1">
              <a:avLst/>
            </a:prstGeom>
            <a:ln w="12700" cmpd="sng">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81" idx="2"/>
            </p:cNvCxnSpPr>
            <p:nvPr/>
          </p:nvCxnSpPr>
          <p:spPr>
            <a:xfrm flipH="1">
              <a:off x="6613573" y="2790721"/>
              <a:ext cx="946227" cy="526362"/>
            </a:xfrm>
            <a:prstGeom prst="straightConnector1">
              <a:avLst/>
            </a:prstGeom>
            <a:ln w="12700" cmpd="sng">
              <a:tailEnd type="arrow"/>
            </a:ln>
          </p:spPr>
          <p:style>
            <a:lnRef idx="1">
              <a:schemeClr val="dk1"/>
            </a:lnRef>
            <a:fillRef idx="0">
              <a:schemeClr val="dk1"/>
            </a:fillRef>
            <a:effectRef idx="0">
              <a:schemeClr val="dk1"/>
            </a:effectRef>
            <a:fontRef idx="minor">
              <a:schemeClr val="tx1"/>
            </a:fontRef>
          </p:style>
        </p:cxnSp>
        <p:sp>
          <p:nvSpPr>
            <p:cNvPr id="80" name="Rectangle 79"/>
            <p:cNvSpPr/>
            <p:nvPr/>
          </p:nvSpPr>
          <p:spPr>
            <a:xfrm>
              <a:off x="5973131" y="2400710"/>
              <a:ext cx="706894" cy="360516"/>
            </a:xfrm>
            <a:prstGeom prst="rect">
              <a:avLst/>
            </a:prstGeom>
            <a:no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Rectangle 80"/>
            <p:cNvSpPr/>
            <p:nvPr/>
          </p:nvSpPr>
          <p:spPr>
            <a:xfrm>
              <a:off x="7121646" y="2430205"/>
              <a:ext cx="876308" cy="360516"/>
            </a:xfrm>
            <a:prstGeom prst="rect">
              <a:avLst/>
            </a:prstGeom>
            <a:no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88" name="Group 87"/>
          <p:cNvGrpSpPr/>
          <p:nvPr/>
        </p:nvGrpSpPr>
        <p:grpSpPr>
          <a:xfrm>
            <a:off x="4929352" y="4273646"/>
            <a:ext cx="2652843" cy="1049075"/>
            <a:chOff x="3954239" y="4404004"/>
            <a:chExt cx="4440184" cy="1008653"/>
          </a:xfrm>
        </p:grpSpPr>
        <p:sp>
          <p:nvSpPr>
            <p:cNvPr id="84" name="Rectangle 83"/>
            <p:cNvSpPr/>
            <p:nvPr/>
          </p:nvSpPr>
          <p:spPr>
            <a:xfrm>
              <a:off x="3954239" y="5052141"/>
              <a:ext cx="1957206" cy="360516"/>
            </a:xfrm>
            <a:prstGeom prst="rect">
              <a:avLst/>
            </a:prstGeom>
            <a:no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5" name="Straight Arrow Connector 84"/>
            <p:cNvCxnSpPr/>
            <p:nvPr/>
          </p:nvCxnSpPr>
          <p:spPr>
            <a:xfrm flipV="1">
              <a:off x="5911445" y="4404004"/>
              <a:ext cx="2482978" cy="648137"/>
            </a:xfrm>
            <a:prstGeom prst="straightConnector1">
              <a:avLst/>
            </a:prstGeom>
            <a:ln w="12700" cmpd="sng">
              <a:tailEnd type="arrow"/>
            </a:ln>
          </p:spPr>
          <p:style>
            <a:lnRef idx="1">
              <a:schemeClr val="dk1"/>
            </a:lnRef>
            <a:fillRef idx="0">
              <a:schemeClr val="dk1"/>
            </a:fillRef>
            <a:effectRef idx="0">
              <a:schemeClr val="dk1"/>
            </a:effectRef>
            <a:fontRef idx="minor">
              <a:schemeClr val="tx1"/>
            </a:fontRef>
          </p:style>
        </p:cxnSp>
      </p:gr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2444890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Another independence assumption</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This assumption lets us write the conditional probability of the output as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42F4FC8-095A-E041-AA53-AAE5A7787260}" type="slidenum">
              <a:rPr lang="en-US" smtClean="0"/>
              <a:t>56</a:t>
            </a:fld>
            <a:endParaRPr lang="en-US"/>
          </a:p>
        </p:txBody>
      </p:sp>
      <p:pic>
        <p:nvPicPr>
          <p:cNvPr id="6" name="Picture 5" descr="Screen Region 2014-09-18 at 07.3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360" y="1682062"/>
            <a:ext cx="6309360" cy="753002"/>
          </a:xfrm>
          <a:prstGeom prst="rect">
            <a:avLst/>
          </a:prstGeom>
        </p:spPr>
      </p:pic>
      <p:pic>
        <p:nvPicPr>
          <p:cNvPr id="7" name="Picture 6" descr="Screen Region 2014-09-18 at 07.38.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195" y="5530892"/>
            <a:ext cx="2853690" cy="645402"/>
          </a:xfrm>
          <a:prstGeom prst="rect">
            <a:avLst/>
          </a:prstGeom>
        </p:spPr>
      </p:pic>
      <p:grpSp>
        <p:nvGrpSpPr>
          <p:cNvPr id="24" name="Group 23"/>
          <p:cNvGrpSpPr/>
          <p:nvPr/>
        </p:nvGrpSpPr>
        <p:grpSpPr>
          <a:xfrm>
            <a:off x="1483360" y="2496272"/>
            <a:ext cx="1960880" cy="1660064"/>
            <a:chOff x="1483360" y="2496272"/>
            <a:chExt cx="1960880" cy="1660064"/>
          </a:xfrm>
        </p:grpSpPr>
        <p:sp>
          <p:nvSpPr>
            <p:cNvPr id="10" name="Oval 9"/>
            <p:cNvSpPr/>
            <p:nvPr/>
          </p:nvSpPr>
          <p:spPr>
            <a:xfrm>
              <a:off x="1483360"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11" name="Oval 10"/>
            <p:cNvSpPr/>
            <p:nvPr/>
          </p:nvSpPr>
          <p:spPr>
            <a:xfrm>
              <a:off x="28244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12" name="Oval 11"/>
            <p:cNvSpPr/>
            <p:nvPr/>
          </p:nvSpPr>
          <p:spPr>
            <a:xfrm>
              <a:off x="2824480" y="3512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18" name="Straight Arrow Connector 17"/>
            <p:cNvCxnSpPr>
              <a:stCxn id="10" idx="6"/>
              <a:endCxn id="11" idx="2"/>
            </p:cNvCxnSpPr>
            <p:nvPr/>
          </p:nvCxnSpPr>
          <p:spPr>
            <a:xfrm>
              <a:off x="2143760" y="2818304"/>
              <a:ext cx="6807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4"/>
              <a:endCxn id="12" idx="0"/>
            </p:cNvCxnSpPr>
            <p:nvPr/>
          </p:nvCxnSpPr>
          <p:spPr>
            <a:xfrm>
              <a:off x="3134360" y="3140336"/>
              <a:ext cx="0" cy="37193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592320" y="2496272"/>
            <a:ext cx="1991360" cy="1660064"/>
            <a:chOff x="1452880" y="2496272"/>
            <a:chExt cx="1991360" cy="1660064"/>
          </a:xfrm>
        </p:grpSpPr>
        <p:sp>
          <p:nvSpPr>
            <p:cNvPr id="26" name="Oval 25"/>
            <p:cNvSpPr/>
            <p:nvPr/>
          </p:nvSpPr>
          <p:spPr>
            <a:xfrm>
              <a:off x="1452880" y="2496272"/>
              <a:ext cx="69088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27" name="Oval 26"/>
            <p:cNvSpPr/>
            <p:nvPr/>
          </p:nvSpPr>
          <p:spPr>
            <a:xfrm>
              <a:off x="28244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28" name="Oval 27"/>
            <p:cNvSpPr/>
            <p:nvPr/>
          </p:nvSpPr>
          <p:spPr>
            <a:xfrm>
              <a:off x="2824480" y="3512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29" name="Straight Arrow Connector 28"/>
            <p:cNvCxnSpPr>
              <a:stCxn id="26" idx="6"/>
              <a:endCxn id="27" idx="2"/>
            </p:cNvCxnSpPr>
            <p:nvPr/>
          </p:nvCxnSpPr>
          <p:spPr>
            <a:xfrm>
              <a:off x="2143760" y="2818304"/>
              <a:ext cx="6807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0"/>
              <a:endCxn id="27" idx="4"/>
            </p:cNvCxnSpPr>
            <p:nvPr/>
          </p:nvCxnSpPr>
          <p:spPr>
            <a:xfrm flipV="1">
              <a:off x="3134360" y="3140336"/>
              <a:ext cx="0" cy="37193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1899920" y="3403600"/>
            <a:ext cx="723200" cy="369332"/>
          </a:xfrm>
          <a:prstGeom prst="rect">
            <a:avLst/>
          </a:prstGeom>
          <a:noFill/>
        </p:spPr>
        <p:txBody>
          <a:bodyPr wrap="none" rtlCol="0">
            <a:spAutoFit/>
          </a:bodyPr>
          <a:lstStyle/>
          <a:p>
            <a:r>
              <a:rPr lang="en-US" dirty="0" smtClean="0"/>
              <a:t>HMM</a:t>
            </a:r>
            <a:endParaRPr lang="en-US" dirty="0"/>
          </a:p>
        </p:txBody>
      </p:sp>
      <p:sp>
        <p:nvSpPr>
          <p:cNvPr id="36" name="TextBox 35"/>
          <p:cNvSpPr txBox="1"/>
          <p:nvPr/>
        </p:nvSpPr>
        <p:spPr>
          <a:xfrm>
            <a:off x="4754722" y="3371334"/>
            <a:ext cx="1260156" cy="646331"/>
          </a:xfrm>
          <a:prstGeom prst="rect">
            <a:avLst/>
          </a:prstGeom>
          <a:noFill/>
        </p:spPr>
        <p:txBody>
          <a:bodyPr wrap="none" rtlCol="0">
            <a:spAutoFit/>
          </a:bodyPr>
          <a:lstStyle/>
          <a:p>
            <a:r>
              <a:rPr lang="en-US" dirty="0" smtClean="0"/>
              <a:t>Conditional</a:t>
            </a:r>
          </a:p>
          <a:p>
            <a:r>
              <a:rPr lang="en-US" dirty="0" smtClean="0"/>
              <a:t>model</a:t>
            </a:r>
            <a:endParaRPr lang="en-US" dirty="0"/>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79884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a:t>
            </a:r>
            <a:r>
              <a:rPr lang="en-US" dirty="0" err="1" smtClean="0"/>
              <a:t>y</a:t>
            </a:r>
            <a:r>
              <a:rPr lang="en-US" baseline="-25000" dirty="0" err="1" smtClean="0"/>
              <a:t>i</a:t>
            </a:r>
            <a:r>
              <a:rPr lang="en-US" dirty="0" smtClean="0"/>
              <a:t> | y</a:t>
            </a:r>
            <a:r>
              <a:rPr lang="en-US" baseline="-25000" dirty="0" smtClean="0"/>
              <a:t>i-1</a:t>
            </a:r>
            <a:r>
              <a:rPr lang="en-US" dirty="0" smtClean="0"/>
              <a:t>, x</a:t>
            </a:r>
            <a:r>
              <a:rPr lang="en-US" baseline="-25000" dirty="0" smtClean="0"/>
              <a:t>i</a:t>
            </a:r>
            <a:r>
              <a:rPr lang="en-US" dirty="0" smtClean="0"/>
              <a:t>)</a:t>
            </a:r>
            <a:endParaRPr lang="en-US" dirty="0"/>
          </a:p>
        </p:txBody>
      </p:sp>
      <p:sp>
        <p:nvSpPr>
          <p:cNvPr id="3" name="Content Placeholder 2"/>
          <p:cNvSpPr>
            <a:spLocks noGrp="1"/>
          </p:cNvSpPr>
          <p:nvPr>
            <p:ph idx="1"/>
          </p:nvPr>
        </p:nvSpPr>
        <p:spPr>
          <a:xfrm>
            <a:off x="367862" y="1270861"/>
            <a:ext cx="8702566" cy="4906102"/>
          </a:xfrm>
        </p:spPr>
        <p:txBody>
          <a:bodyPr>
            <a:normAutofit/>
          </a:bodyPr>
          <a:lstStyle/>
          <a:p>
            <a:r>
              <a:rPr lang="en-US" dirty="0" smtClean="0"/>
              <a:t>Different approaches possible</a:t>
            </a:r>
          </a:p>
          <a:p>
            <a:pPr marL="914400" lvl="1" indent="-457200">
              <a:buFont typeface="+mj-lt"/>
              <a:buAutoNum type="arabicPeriod"/>
            </a:pPr>
            <a:r>
              <a:rPr lang="en-US" sz="2200" dirty="0" smtClean="0"/>
              <a:t>Train a </a:t>
            </a:r>
            <a:r>
              <a:rPr lang="en-US" sz="2200" i="1" dirty="0" smtClean="0">
                <a:solidFill>
                  <a:srgbClr val="CC3333"/>
                </a:solidFill>
              </a:rPr>
              <a:t>log-linear </a:t>
            </a:r>
            <a:r>
              <a:rPr lang="en-US" sz="2200" dirty="0" smtClean="0"/>
              <a:t>classifier</a:t>
            </a:r>
            <a:endParaRPr lang="en-US" sz="2200" dirty="0"/>
          </a:p>
          <a:p>
            <a:pPr marL="914400" lvl="1" indent="-457200">
              <a:buFont typeface="+mj-lt"/>
              <a:buAutoNum type="arabicPeriod"/>
            </a:pPr>
            <a:r>
              <a:rPr lang="en-US" sz="2200" dirty="0" smtClean="0"/>
              <a:t>Or, </a:t>
            </a:r>
            <a:r>
              <a:rPr lang="en-US" sz="2200" dirty="0"/>
              <a:t>i</a:t>
            </a:r>
            <a:r>
              <a:rPr lang="en-US" sz="2200" dirty="0" smtClean="0"/>
              <a:t>gnore the fact that we are predicting a probability, we only care about maximizing some </a:t>
            </a:r>
            <a:r>
              <a:rPr lang="en-US" sz="2200" i="1" dirty="0" smtClean="0"/>
              <a:t>score.</a:t>
            </a:r>
            <a:r>
              <a:rPr lang="en-US" sz="2200" dirty="0" smtClean="0"/>
              <a:t> Train any classifier (</a:t>
            </a:r>
            <a:r>
              <a:rPr lang="en-US" sz="2200" dirty="0" err="1" smtClean="0"/>
              <a:t>e.g</a:t>
            </a:r>
            <a:r>
              <a:rPr lang="en-US" sz="2200" dirty="0" smtClean="0"/>
              <a:t>, perceptron algorithm)</a:t>
            </a:r>
          </a:p>
          <a:p>
            <a:pPr marL="514350" indent="-457200"/>
            <a:r>
              <a:rPr lang="en-US" dirty="0" smtClean="0"/>
              <a:t>For both cases</a:t>
            </a:r>
            <a:r>
              <a:rPr lang="en-US" i="1" dirty="0" smtClean="0"/>
              <a:t>:</a:t>
            </a:r>
          </a:p>
          <a:p>
            <a:pPr marL="914400" lvl="1" indent="-457200"/>
            <a:r>
              <a:rPr lang="en-US" sz="2200" dirty="0" smtClean="0"/>
              <a:t>Use rich features that depend on input and previous state</a:t>
            </a:r>
          </a:p>
          <a:p>
            <a:pPr marL="914400" lvl="1" indent="-457200"/>
            <a:r>
              <a:rPr lang="en-US" sz="2200" dirty="0" smtClean="0"/>
              <a:t>We can increase the dependency to arbitrary neighboring x</a:t>
            </a:r>
            <a:r>
              <a:rPr lang="en-US" sz="2200" baseline="-25000" dirty="0" smtClean="0"/>
              <a:t>i</a:t>
            </a:r>
            <a:r>
              <a:rPr lang="en-US" sz="2200" dirty="0" smtClean="0"/>
              <a:t>’s</a:t>
            </a:r>
          </a:p>
          <a:p>
            <a:pPr marL="1314450" lvl="2" indent="-457200"/>
            <a:r>
              <a:rPr lang="en-US" sz="2200" dirty="0" err="1" smtClean="0"/>
              <a:t>Eg</a:t>
            </a:r>
            <a:r>
              <a:rPr lang="en-US" sz="2200" dirty="0" smtClean="0"/>
              <a:t>. Neighboring words influence this words POS tag</a:t>
            </a:r>
            <a:endParaRPr lang="en-US" sz="2200" dirty="0"/>
          </a:p>
        </p:txBody>
      </p:sp>
      <p:sp>
        <p:nvSpPr>
          <p:cNvPr id="4" name="Slide Number Placeholder 3"/>
          <p:cNvSpPr>
            <a:spLocks noGrp="1"/>
          </p:cNvSpPr>
          <p:nvPr>
            <p:ph type="sldNum" sz="quarter" idx="12"/>
          </p:nvPr>
        </p:nvSpPr>
        <p:spPr/>
        <p:txBody>
          <a:bodyPr/>
          <a:lstStyle/>
          <a:p>
            <a:fld id="{E42F4FC8-095A-E041-AA53-AAE5A7787260}"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8410602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Log-linear</a:t>
            </a:r>
            <a:r>
              <a:rPr lang="en-US" dirty="0" smtClean="0">
                <a:solidFill>
                  <a:schemeClr val="accent1"/>
                </a:solidFill>
              </a:rPr>
              <a:t> </a:t>
            </a:r>
            <a:r>
              <a:rPr lang="en-US" dirty="0" smtClean="0"/>
              <a:t>models for multiclass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dirty="0" smtClean="0"/>
                  <a:t>Consider multiclass classification</a:t>
                </a:r>
              </a:p>
              <a:p>
                <a:pPr lvl="1"/>
                <a:r>
                  <a:rPr lang="en-US" dirty="0" smtClean="0"/>
                  <a:t>Inputs: </a:t>
                </a:r>
                <a:r>
                  <a:rPr lang="en-US" b="1" dirty="0" smtClean="0"/>
                  <a:t>x</a:t>
                </a:r>
                <a:r>
                  <a:rPr lang="en-US" dirty="0" smtClean="0"/>
                  <a:t> </a:t>
                </a:r>
              </a:p>
              <a:p>
                <a:pPr lvl="1"/>
                <a:r>
                  <a:rPr lang="en-US" dirty="0" smtClean="0"/>
                  <a:t>Output: </a:t>
                </a:r>
                <a:r>
                  <a:rPr lang="en-US" b="1" dirty="0" smtClean="0"/>
                  <a:t>y</a:t>
                </a:r>
                <a:r>
                  <a:rPr lang="en-US" dirty="0" smtClean="0"/>
                  <a:t> </a:t>
                </a:r>
                <a14:m>
                  <m:oMath xmlns:m="http://schemas.openxmlformats.org/officeDocument/2006/math">
                    <m:r>
                      <a:rPr lang="en-US" b="0" i="1" smtClean="0">
                        <a:latin typeface="Cambria Math" charset="0"/>
                      </a:rPr>
                      <m:t>∈</m:t>
                    </m:r>
                  </m:oMath>
                </a14:m>
                <a:r>
                  <a:rPr lang="en-US" dirty="0" smtClean="0"/>
                  <a:t> {1, 2, </a:t>
                </a:r>
                <a:r>
                  <a:rPr lang="en-US" dirty="0" smtClean="0">
                    <a:latin typeface="MT Extra"/>
                    <a:sym typeface="MT Extra"/>
                  </a:rPr>
                  <a:t></a:t>
                </a:r>
                <a:r>
                  <a:rPr lang="en-US" dirty="0" smtClean="0"/>
                  <a:t> , K}</a:t>
                </a:r>
              </a:p>
              <a:p>
                <a:pPr lvl="1"/>
                <a:r>
                  <a:rPr lang="en-US" dirty="0" smtClean="0"/>
                  <a:t>Feature representation: </a:t>
                </a:r>
                <a14:m>
                  <m:oMath xmlns:m="http://schemas.openxmlformats.org/officeDocument/2006/math">
                    <m:r>
                      <a:rPr lang="en-US" b="0" i="1" smtClean="0">
                        <a:latin typeface="Cambria Math" charset="0"/>
                      </a:rPr>
                      <m:t>𝜙</m:t>
                    </m:r>
                  </m:oMath>
                </a14:m>
                <a:r>
                  <a:rPr lang="en-US" dirty="0" smtClean="0"/>
                  <a:t>(</a:t>
                </a:r>
                <a:r>
                  <a:rPr lang="en-US" b="1" dirty="0" smtClean="0"/>
                  <a:t>x</a:t>
                </a:r>
                <a:r>
                  <a:rPr lang="en-US" dirty="0" smtClean="0"/>
                  <a:t>, </a:t>
                </a:r>
                <a:r>
                  <a:rPr lang="en-US" b="1" dirty="0" smtClean="0"/>
                  <a:t>y</a:t>
                </a:r>
                <a:r>
                  <a:rPr lang="en-US" dirty="0" smtClean="0"/>
                  <a:t>)</a:t>
                </a:r>
              </a:p>
              <a:p>
                <a:pPr lvl="2"/>
                <a:r>
                  <a:rPr lang="en-US" dirty="0" smtClean="0"/>
                  <a:t>We have seen this before</a:t>
                </a:r>
              </a:p>
              <a:p>
                <a:r>
                  <a:rPr lang="en-US" sz="2800" dirty="0" smtClean="0"/>
                  <a:t>Define probability of an input </a:t>
                </a:r>
                <a:r>
                  <a:rPr lang="en-US" sz="2800" b="1" dirty="0" smtClean="0"/>
                  <a:t>x</a:t>
                </a:r>
                <a:r>
                  <a:rPr lang="en-US" sz="2800" dirty="0" smtClean="0"/>
                  <a:t> taking a label </a:t>
                </a:r>
                <a:r>
                  <a:rPr lang="en-US" sz="2800" b="1" dirty="0" smtClean="0"/>
                  <a:t>y</a:t>
                </a:r>
                <a:r>
                  <a:rPr lang="en-US" sz="2800" dirty="0" smtClean="0"/>
                  <a:t> as </a:t>
                </a:r>
                <a:endParaRPr lang="en-US" sz="2800" b="1" dirty="0" smtClean="0"/>
              </a:p>
              <a:p>
                <a:endParaRPr lang="en-US" dirty="0"/>
              </a:p>
              <a:p>
                <a:endParaRPr lang="en-US" dirty="0" smtClean="0"/>
              </a:p>
              <a:p>
                <a:r>
                  <a:rPr lang="en-US" dirty="0"/>
                  <a:t> </a:t>
                </a:r>
                <a:r>
                  <a:rPr lang="en-US" dirty="0" smtClean="0"/>
                  <a:t>A generalization of logistic regression to multiclass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46" t="-1242" r="-162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E42F4FC8-095A-E041-AA53-AAE5A7787260}" type="slidenum">
              <a:rPr lang="en-US" smtClean="0"/>
              <a:t>58</a:t>
            </a:fld>
            <a:endParaRPr lang="en-US"/>
          </a:p>
        </p:txBody>
      </p:sp>
      <p:pic>
        <p:nvPicPr>
          <p:cNvPr id="4" name="Picture 3" descr="Screen Region 2014-09-18 at 09.2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719" y="4143990"/>
            <a:ext cx="2743200" cy="755780"/>
          </a:xfrm>
          <a:prstGeom prst="rect">
            <a:avLst/>
          </a:prstGeom>
        </p:spPr>
      </p:pic>
      <p:sp>
        <p:nvSpPr>
          <p:cNvPr id="7" name="TextBox 6"/>
          <p:cNvSpPr txBox="1"/>
          <p:nvPr/>
        </p:nvSpPr>
        <p:spPr>
          <a:xfrm>
            <a:off x="5265331" y="3921715"/>
            <a:ext cx="3547872" cy="1200329"/>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chemeClr val="accent1"/>
                </a:solidFill>
              </a:rPr>
              <a:t>Interpretation</a:t>
            </a:r>
            <a:r>
              <a:rPr lang="en-US" dirty="0" smtClean="0"/>
              <a:t>: Score for label, converted to a well-formed probability distribution by </a:t>
            </a:r>
            <a:r>
              <a:rPr lang="en-US" dirty="0" err="1" smtClean="0"/>
              <a:t>exponentiating</a:t>
            </a:r>
            <a:r>
              <a:rPr lang="en-US" dirty="0"/>
              <a:t> </a:t>
            </a:r>
            <a:r>
              <a:rPr lang="en-US" dirty="0" smtClean="0"/>
              <a:t>+ normalizing</a:t>
            </a:r>
            <a:endParaRPr lang="en-US" dirty="0"/>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1014724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a log-linear </a:t>
            </a:r>
            <a:r>
              <a:rPr lang="en-US" dirty="0" smtClean="0"/>
              <a:t>model (multi-class)</a:t>
            </a:r>
            <a:endParaRPr lang="en-US" dirty="0"/>
          </a:p>
        </p:txBody>
      </p:sp>
      <p:sp>
        <p:nvSpPr>
          <p:cNvPr id="3" name="Content Placeholder 2"/>
          <p:cNvSpPr>
            <a:spLocks noGrp="1"/>
          </p:cNvSpPr>
          <p:nvPr>
            <p:ph idx="1"/>
          </p:nvPr>
        </p:nvSpPr>
        <p:spPr/>
        <p:txBody>
          <a:bodyPr/>
          <a:lstStyle/>
          <a:p>
            <a:pPr marL="0" indent="0">
              <a:buNone/>
            </a:pPr>
            <a:r>
              <a:rPr lang="en-US" dirty="0" smtClean="0"/>
              <a:t>Given a data set D = {&lt;</a:t>
            </a:r>
            <a:r>
              <a:rPr lang="en-US" b="1" dirty="0" smtClean="0"/>
              <a:t>x</a:t>
            </a:r>
            <a:r>
              <a:rPr lang="en-US" baseline="-25000" dirty="0" smtClean="0"/>
              <a:t>i</a:t>
            </a:r>
            <a:r>
              <a:rPr lang="en-US" dirty="0" smtClean="0"/>
              <a:t>, </a:t>
            </a:r>
            <a:r>
              <a:rPr lang="en-US" b="1" dirty="0" err="1" smtClean="0"/>
              <a:t>y</a:t>
            </a:r>
            <a:r>
              <a:rPr lang="en-US" baseline="-25000" dirty="0" err="1" smtClean="0"/>
              <a:t>i</a:t>
            </a:r>
            <a:r>
              <a:rPr lang="en-US" dirty="0" smtClean="0"/>
              <a:t>&gt;}</a:t>
            </a:r>
          </a:p>
          <a:p>
            <a:pPr lvl="1"/>
            <a:r>
              <a:rPr lang="en-US" dirty="0" smtClean="0"/>
              <a:t>Apply the </a:t>
            </a:r>
            <a:r>
              <a:rPr lang="en-US" dirty="0" smtClean="0">
                <a:solidFill>
                  <a:srgbClr val="3C58AD"/>
                </a:solidFill>
              </a:rPr>
              <a:t>maximum likelihood </a:t>
            </a:r>
            <a:r>
              <a:rPr lang="en-US" dirty="0" smtClean="0"/>
              <a:t>principle</a:t>
            </a:r>
          </a:p>
          <a:p>
            <a:pPr lvl="1"/>
            <a:endParaRPr lang="en-US" dirty="0"/>
          </a:p>
          <a:p>
            <a:pPr lvl="1"/>
            <a:endParaRPr lang="en-US" dirty="0" smtClean="0"/>
          </a:p>
          <a:p>
            <a:pPr lvl="1"/>
            <a:endParaRPr lang="en-US" dirty="0" smtClean="0"/>
          </a:p>
          <a:p>
            <a:pPr lvl="1"/>
            <a:r>
              <a:rPr lang="en-US" dirty="0" smtClean="0"/>
              <a:t>Maybe with a </a:t>
            </a:r>
            <a:r>
              <a:rPr lang="en-US" dirty="0" err="1" smtClean="0">
                <a:solidFill>
                  <a:srgbClr val="3C58AD"/>
                </a:solidFill>
              </a:rPr>
              <a:t>regularizer</a:t>
            </a:r>
            <a:endParaRPr lang="en-US" dirty="0" smtClean="0">
              <a:solidFill>
                <a:srgbClr val="3C58AD"/>
              </a:solidFill>
            </a:endParaRPr>
          </a:p>
          <a:p>
            <a:pPr lvl="1"/>
            <a:endParaRPr lang="en-US" dirty="0"/>
          </a:p>
        </p:txBody>
      </p:sp>
      <p:sp>
        <p:nvSpPr>
          <p:cNvPr id="9" name="Slide Number Placeholder 8"/>
          <p:cNvSpPr>
            <a:spLocks noGrp="1"/>
          </p:cNvSpPr>
          <p:nvPr>
            <p:ph type="sldNum" sz="quarter" idx="12"/>
          </p:nvPr>
        </p:nvSpPr>
        <p:spPr/>
        <p:txBody>
          <a:bodyPr/>
          <a:lstStyle/>
          <a:p>
            <a:fld id="{E42F4FC8-095A-E041-AA53-AAE5A7787260}" type="slidenum">
              <a:rPr lang="en-US" smtClean="0"/>
              <a:t>59</a:t>
            </a:fld>
            <a:endParaRPr lang="en-US"/>
          </a:p>
        </p:txBody>
      </p:sp>
      <p:pic>
        <p:nvPicPr>
          <p:cNvPr id="4" name="Picture 3" descr="Screen Region 2014-09-18 at 09.2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270" y="2714227"/>
            <a:ext cx="3107690" cy="778187"/>
          </a:xfrm>
          <a:prstGeom prst="rect">
            <a:avLst/>
          </a:prstGeom>
        </p:spPr>
      </p:pic>
      <p:pic>
        <p:nvPicPr>
          <p:cNvPr id="5" name="Picture 4" descr="Screen Region 2014-09-18 at 09.29.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643069"/>
            <a:ext cx="4006164" cy="795838"/>
          </a:xfrm>
          <a:prstGeom prst="rect">
            <a:avLst/>
          </a:prstGeom>
        </p:spPr>
      </p:pic>
      <p:grpSp>
        <p:nvGrpSpPr>
          <p:cNvPr id="8" name="Group 7"/>
          <p:cNvGrpSpPr/>
          <p:nvPr/>
        </p:nvGrpSpPr>
        <p:grpSpPr>
          <a:xfrm>
            <a:off x="5710555" y="3486991"/>
            <a:ext cx="2743200" cy="1039841"/>
            <a:chOff x="6400800" y="3076694"/>
            <a:chExt cx="2743200" cy="1039841"/>
          </a:xfrm>
        </p:grpSpPr>
        <p:pic>
          <p:nvPicPr>
            <p:cNvPr id="6" name="Picture 5" descr="Screen Region 2014-09-18 at 09.21.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360755"/>
              <a:ext cx="2743200" cy="755780"/>
            </a:xfrm>
            <a:prstGeom prst="rect">
              <a:avLst/>
            </a:prstGeom>
          </p:spPr>
        </p:pic>
        <p:sp>
          <p:nvSpPr>
            <p:cNvPr id="7" name="TextBox 6"/>
            <p:cNvSpPr txBox="1"/>
            <p:nvPr/>
          </p:nvSpPr>
          <p:spPr>
            <a:xfrm>
              <a:off x="6471920" y="3076694"/>
              <a:ext cx="638666" cy="369332"/>
            </a:xfrm>
            <a:prstGeom prst="rect">
              <a:avLst/>
            </a:prstGeom>
            <a:noFill/>
          </p:spPr>
          <p:txBody>
            <a:bodyPr wrap="none" rtlCol="0">
              <a:spAutoFit/>
            </a:bodyPr>
            <a:lstStyle/>
            <a:p>
              <a:r>
                <a:rPr lang="en-US" dirty="0" smtClean="0"/>
                <a:t>Here</a:t>
              </a:r>
              <a:endParaRPr lang="en-US" dirty="0"/>
            </a:p>
          </p:txBody>
        </p:sp>
      </p:grpSp>
      <p:sp>
        <p:nvSpPr>
          <p:cNvPr id="10" name="Footer Placeholder 9"/>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93206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p:nvPr>
        </p:nvSpPr>
        <p:spPr/>
        <p:txBody>
          <a:bodyPr>
            <a:noAutofit/>
          </a:bodyPr>
          <a:lstStyle/>
          <a:p>
            <a:r>
              <a:rPr lang="en-US" altLang="zh-TW" sz="3200" dirty="0" smtClean="0">
                <a:ea typeface="Arial Unicode MS" pitchFamily="34" charset="-128"/>
                <a:cs typeface="Arial Unicode MS" pitchFamily="34" charset="-128"/>
              </a:rPr>
              <a:t>Inference </a:t>
            </a:r>
            <a:r>
              <a:rPr lang="en-US" altLang="zh-TW" sz="3200" dirty="0">
                <a:ea typeface="Arial Unicode MS" pitchFamily="34" charset="-128"/>
                <a:cs typeface="Arial Unicode MS" pitchFamily="34" charset="-128"/>
              </a:rPr>
              <a:t>with </a:t>
            </a:r>
            <a:r>
              <a:rPr lang="en-US" altLang="zh-TW" sz="3200" dirty="0" smtClean="0">
                <a:ea typeface="Arial Unicode MS" pitchFamily="34" charset="-128"/>
                <a:cs typeface="Arial Unicode MS" pitchFamily="34" charset="-128"/>
              </a:rPr>
              <a:t>Constraints </a:t>
            </a:r>
            <a:r>
              <a:rPr lang="en-US" altLang="zh-TW" sz="2000" dirty="0">
                <a:ea typeface="Arial Unicode MS" pitchFamily="34" charset="-128"/>
                <a:cs typeface="Arial Unicode MS" pitchFamily="34" charset="-128"/>
              </a:rPr>
              <a:t>[</a:t>
            </a:r>
            <a:r>
              <a:rPr lang="en-US" altLang="zh-TW" sz="2000" dirty="0" smtClean="0">
                <a:ea typeface="Arial Unicode MS" pitchFamily="34" charset="-128"/>
                <a:cs typeface="Arial Unicode MS" pitchFamily="34" charset="-128"/>
              </a:rPr>
              <a:t>Roth&amp;Yih’04,07,….]</a:t>
            </a:r>
            <a:endParaRPr lang="en-US" altLang="zh-TW" sz="2000" dirty="0">
              <a:solidFill>
                <a:schemeClr val="tx1"/>
              </a:solidFill>
              <a:ea typeface="Arial Unicode MS" pitchFamily="34" charset="-128"/>
              <a:cs typeface="Arial Unicode MS" pitchFamily="34" charset="-128"/>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E6A3C3A-A029-4573-BC04-5DA27903A743}" type="slidenum">
              <a:rPr lang="en-US" smtClean="0"/>
              <a:t>6</a:t>
            </a:fld>
            <a:endParaRPr lang="en-US"/>
          </a:p>
        </p:txBody>
      </p:sp>
      <p:grpSp>
        <p:nvGrpSpPr>
          <p:cNvPr id="1269764" name="Group 3"/>
          <p:cNvGrpSpPr>
            <a:grpSpLocks/>
          </p:cNvGrpSpPr>
          <p:nvPr/>
        </p:nvGrpSpPr>
        <p:grpSpPr bwMode="auto">
          <a:xfrm>
            <a:off x="1524001" y="2958068"/>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smtClean="0">
                  <a:solidFill>
                    <a:srgbClr val="003366"/>
                  </a:solidFill>
                  <a:latin typeface="+mn-lt"/>
                  <a:ea typeface="Arial Unicode MS" pitchFamily="34" charset="-128"/>
                  <a:cs typeface="Arial Unicode MS" pitchFamily="34" charset="-128"/>
                </a:rPr>
                <a:t>  Bernie’s </a:t>
              </a:r>
              <a:r>
                <a:rPr lang="en-GB" sz="2000" dirty="0">
                  <a:solidFill>
                    <a:srgbClr val="003366"/>
                  </a:solidFill>
                  <a:latin typeface="+mn-lt"/>
                  <a:ea typeface="Arial Unicode MS" pitchFamily="34" charset="-128"/>
                  <a:cs typeface="Arial Unicode MS" pitchFamily="34" charset="-128"/>
                </a:rPr>
                <a:t>wife, </a:t>
              </a:r>
              <a:r>
                <a:rPr lang="en-GB" sz="2000" dirty="0" smtClean="0">
                  <a:solidFill>
                    <a:srgbClr val="003366"/>
                  </a:solidFill>
                  <a:latin typeface="+mn-lt"/>
                  <a:ea typeface="Arial Unicode MS" pitchFamily="34" charset="-128"/>
                  <a:cs typeface="Arial Unicode MS" pitchFamily="34" charset="-128"/>
                </a:rPr>
                <a:t>  Jane, </a:t>
              </a:r>
              <a:r>
                <a:rPr lang="en-GB" sz="2000" dirty="0">
                  <a:solidFill>
                    <a:srgbClr val="003366"/>
                  </a:solidFill>
                  <a:latin typeface="+mn-lt"/>
                  <a:ea typeface="Arial Unicode MS" pitchFamily="34" charset="-128"/>
                  <a:cs typeface="Arial Unicode MS" pitchFamily="34" charset="-128"/>
                </a:rPr>
                <a:t>is a native of </a:t>
              </a:r>
              <a:r>
                <a:rPr lang="en-GB" sz="2000" dirty="0" smtClean="0">
                  <a:solidFill>
                    <a:srgbClr val="003366"/>
                  </a:solidFill>
                  <a:latin typeface="+mn-lt"/>
                  <a:ea typeface="Arial Unicode MS" pitchFamily="34" charset="-128"/>
                  <a:cs typeface="Arial Unicode MS" pitchFamily="34" charset="-128"/>
                </a:rPr>
                <a:t>Brooklyn</a:t>
              </a:r>
              <a:endParaRPr lang="en-GB" sz="2000" dirty="0">
                <a:solidFill>
                  <a:srgbClr val="003366"/>
                </a:solidFill>
                <a:latin typeface="+mn-lt"/>
                <a:ea typeface="Arial Unicode MS" pitchFamily="34" charset="-128"/>
                <a:cs typeface="Arial Unicode MS" pitchFamily="34" charset="-128"/>
              </a:endParaRP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0033CC"/>
                  </a:solidFill>
                  <a:latin typeface="Georgia" pitchFamily="18" charset="0"/>
                  <a:ea typeface="Arial Unicode MS" pitchFamily="34" charset="-128"/>
                  <a:cs typeface="Arial Unicode MS" pitchFamily="34" charset="-128"/>
                </a:rPr>
                <a:t>E</a:t>
              </a:r>
              <a:r>
                <a:rPr lang="en-GB" sz="2000" dirty="0">
                  <a:solidFill>
                    <a:srgbClr val="0033CC"/>
                  </a:solidFill>
                  <a:latin typeface="Georgia" pitchFamily="18" charset="0"/>
                  <a:ea typeface="Arial Unicode MS" pitchFamily="34" charset="-128"/>
                  <a:cs typeface="Arial Unicode MS" pitchFamily="34" charset="-128"/>
                </a:rPr>
                <a:t>1</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2</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3</a:t>
              </a:r>
              <a:r>
                <a:rPr lang="en-GB" dirty="0">
                  <a:solidFill>
                    <a:srgbClr val="0033CC"/>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41" y="1248"/>
              <a:ext cx="2891" cy="766"/>
              <a:chOff x="1141" y="1248"/>
              <a:chExt cx="2891" cy="766"/>
            </a:xfrm>
          </p:grpSpPr>
          <p:sp>
            <p:nvSpPr>
              <p:cNvPr id="1269767" name="AutoShape 6"/>
              <p:cNvSpPr>
                <a:spLocks noChangeArrowheads="1"/>
              </p:cNvSpPr>
              <p:nvPr/>
            </p:nvSpPr>
            <p:spPr bwMode="auto">
              <a:xfrm>
                <a:off x="1141" y="1259"/>
                <a:ext cx="635"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133" y="1248"/>
                <a:ext cx="411" cy="241"/>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408" y="1259"/>
                <a:ext cx="624"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sp>
        <p:nvSpPr>
          <p:cNvPr id="801985" name="Text Box 193"/>
          <p:cNvSpPr txBox="1">
            <a:spLocks noChangeArrowheads="1"/>
          </p:cNvSpPr>
          <p:nvPr/>
        </p:nvSpPr>
        <p:spPr bwMode="auto">
          <a:xfrm>
            <a:off x="228600" y="5802868"/>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r>
              <a:rPr lang="en-US" smtClean="0"/>
              <a:t>ML in NLP</a:t>
            </a:r>
            <a:endParaRPr lang="en-US"/>
          </a:p>
        </p:txBody>
      </p:sp>
    </p:spTree>
    <p:extLst>
      <p:ext uri="{BB962C8B-B14F-4D97-AF65-F5344CB8AC3E}">
        <p14:creationId xmlns:p14="http://schemas.microsoft.com/office/powerpoint/2010/main" val="211150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log-linear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Gradient based methods to minimize</a:t>
                </a:r>
              </a:p>
              <a:p>
                <a:endParaRPr lang="en-US" dirty="0"/>
              </a:p>
              <a:p>
                <a:r>
                  <a:rPr lang="en-US" dirty="0" smtClean="0"/>
                  <a:t>Usual stochastic gradient descent</a:t>
                </a:r>
              </a:p>
              <a:p>
                <a:pPr lvl="1"/>
                <a:r>
                  <a:rPr lang="en-US" dirty="0" smtClean="0"/>
                  <a:t>Initialize </a:t>
                </a:r>
                <a14:m>
                  <m:oMath xmlns:m="http://schemas.openxmlformats.org/officeDocument/2006/math">
                    <m:r>
                      <a:rPr lang="en-US" b="1" i="1" smtClean="0">
                        <a:latin typeface="Cambria Math" charset="0"/>
                      </a:rPr>
                      <m:t>𝒘</m:t>
                    </m:r>
                    <m:r>
                      <a:rPr lang="en-US" b="1" i="1" smtClean="0">
                        <a:latin typeface="Cambria Math" charset="0"/>
                      </a:rPr>
                      <m:t>←</m:t>
                    </m:r>
                    <m:r>
                      <a:rPr lang="en-US" b="1" i="1" smtClean="0">
                        <a:latin typeface="Cambria Math" charset="0"/>
                      </a:rPr>
                      <m:t>𝟎</m:t>
                    </m:r>
                  </m:oMath>
                </a14:m>
                <a:endParaRPr lang="en-US" b="1" dirty="0" smtClean="0"/>
              </a:p>
              <a:p>
                <a:pPr lvl="1"/>
                <a:r>
                  <a:rPr lang="en-US" dirty="0" smtClean="0"/>
                  <a:t>Iterate through examples for multiple epochs</a:t>
                </a:r>
              </a:p>
              <a:p>
                <a:pPr lvl="2"/>
                <a:r>
                  <a:rPr lang="en-US" dirty="0" smtClean="0"/>
                  <a:t>For each example </a:t>
                </a:r>
                <a14:m>
                  <m:oMath xmlns:m="http://schemas.openxmlformats.org/officeDocument/2006/math">
                    <m:d>
                      <m:dPr>
                        <m:ctrlPr>
                          <a:rPr lang="en-US" b="0" i="1" dirty="0" smtClean="0">
                            <a:latin typeface="Cambria Math" charset="0"/>
                          </a:rPr>
                        </m:ctrlPr>
                      </m:dPr>
                      <m:e>
                        <m:sSub>
                          <m:sSubPr>
                            <m:ctrlPr>
                              <a:rPr lang="en-US" b="0" i="1" dirty="0" smtClean="0">
                                <a:latin typeface="Cambria Math" charset="0"/>
                              </a:rPr>
                            </m:ctrlPr>
                          </m:sSubPr>
                          <m:e>
                            <m:r>
                              <a:rPr lang="en-US" b="1" i="1" dirty="0" err="1" smtClean="0">
                                <a:latin typeface="Cambria Math" charset="0"/>
                              </a:rPr>
                              <m:t>𝒙</m:t>
                            </m:r>
                          </m:e>
                          <m:sub>
                            <m:r>
                              <a:rPr lang="en-US" b="0" i="1" dirty="0" smtClean="0">
                                <a:latin typeface="Cambria Math" charset="0"/>
                              </a:rPr>
                              <m:t>𝑖</m:t>
                            </m:r>
                          </m:sub>
                        </m:sSub>
                        <m:r>
                          <a:rPr lang="en-US" i="1" dirty="0" smtClean="0">
                            <a:latin typeface="Cambria Math" charset="0"/>
                          </a:rPr>
                          <m:t> </m:t>
                        </m:r>
                        <m:sSub>
                          <m:sSubPr>
                            <m:ctrlPr>
                              <a:rPr lang="en-US" b="0" i="1" dirty="0" smtClean="0">
                                <a:latin typeface="Cambria Math" charset="0"/>
                              </a:rPr>
                            </m:ctrlPr>
                          </m:sSubPr>
                          <m:e>
                            <m:r>
                              <a:rPr lang="en-US" b="1" i="1" dirty="0" err="1" smtClean="0">
                                <a:latin typeface="Cambria Math" charset="0"/>
                              </a:rPr>
                              <m:t>𝒚</m:t>
                            </m:r>
                          </m:e>
                          <m:sub>
                            <m:r>
                              <a:rPr lang="en-US" b="0" i="1" dirty="0" smtClean="0">
                                <a:latin typeface="Cambria Math" charset="0"/>
                              </a:rPr>
                              <m:t>𝑖</m:t>
                            </m:r>
                          </m:sub>
                        </m:sSub>
                      </m:e>
                    </m:d>
                  </m:oMath>
                </a14:m>
                <a:r>
                  <a:rPr lang="en-US" b="0" dirty="0" smtClean="0"/>
                  <a:t> take gradient step for the loss at that example</a:t>
                </a:r>
              </a:p>
              <a:p>
                <a:pPr lvl="3"/>
                <a:r>
                  <a:rPr lang="en-US" dirty="0" smtClean="0"/>
                  <a:t>Update </a:t>
                </a:r>
                <a14:m>
                  <m:oMath xmlns:m="http://schemas.openxmlformats.org/officeDocument/2006/math">
                    <m:r>
                      <a:rPr lang="en-US" b="1" i="1" smtClean="0">
                        <a:latin typeface="Cambria Math" charset="0"/>
                      </a:rPr>
                      <m:t>𝒘</m:t>
                    </m:r>
                    <m:r>
                      <a:rPr lang="en-US" b="0" i="1" smtClean="0">
                        <a:latin typeface="Cambria Math" charset="0"/>
                      </a:rPr>
                      <m:t>←</m:t>
                    </m:r>
                    <m:r>
                      <a:rPr lang="en-US" b="1" i="1" smtClean="0">
                        <a:latin typeface="Cambria Math" charset="0"/>
                      </a:rPr>
                      <m:t>𝒘</m:t>
                    </m:r>
                    <m:r>
                      <a:rPr lang="en-US" b="0" i="1" smtClean="0">
                        <a:latin typeface="Cambria Math" charset="0"/>
                      </a:rPr>
                      <m:t> −</m:t>
                    </m:r>
                    <m:sSub>
                      <m:sSubPr>
                        <m:ctrlPr>
                          <a:rPr lang="en-US" b="0" i="1" smtClean="0">
                            <a:latin typeface="Cambria Math" charset="0"/>
                          </a:rPr>
                        </m:ctrlPr>
                      </m:sSubPr>
                      <m:e>
                        <m:r>
                          <m:rPr>
                            <m:sty m:val="p"/>
                          </m:rPr>
                          <a:rPr lang="en-US" b="0" i="0" smtClean="0">
                            <a:latin typeface="Cambria Math" charset="0"/>
                          </a:rPr>
                          <m:t>r</m:t>
                        </m:r>
                      </m:e>
                      <m:sub>
                        <m:r>
                          <m:rPr>
                            <m:sty m:val="p"/>
                          </m:rPr>
                          <a:rPr lang="en-US" b="0" i="0" smtClean="0">
                            <a:latin typeface="Cambria Math" charset="0"/>
                          </a:rPr>
                          <m:t>t</m:t>
                        </m:r>
                      </m:sub>
                    </m:sSub>
                    <m:r>
                      <a:rPr lang="en-US" b="0" i="0" smtClean="0">
                        <a:latin typeface="Cambria Math" charset="0"/>
                      </a:rPr>
                      <m:t>𝛻</m:t>
                    </m:r>
                    <m:r>
                      <a:rPr lang="en-US" b="0" i="1" smtClean="0">
                        <a:latin typeface="Cambria Math" charset="0"/>
                      </a:rPr>
                      <m:t>𝐿</m:t>
                    </m:r>
                    <m:r>
                      <a:rPr lang="en-US" b="0" i="1" smtClean="0">
                        <a:latin typeface="Cambria Math" charset="0"/>
                      </a:rPr>
                      <m:t>(</m:t>
                    </m:r>
                    <m:r>
                      <a:rPr lang="en-US" b="1" i="1" smtClean="0">
                        <a:latin typeface="Cambria Math" charset="0"/>
                      </a:rPr>
                      <m:t>𝒘</m:t>
                    </m:r>
                    <m:r>
                      <a:rPr lang="en-US" b="1" i="1" smtClean="0">
                        <a:latin typeface="Cambria Math" charset="0"/>
                      </a:rPr>
                      <m:t>,</m:t>
                    </m:r>
                    <m:r>
                      <a:rPr lang="en-US" b="0" i="1" smtClean="0">
                        <a:latin typeface="Cambria Math" charset="0"/>
                      </a:rPr>
                      <m:t> </m:t>
                    </m:r>
                    <m:sSub>
                      <m:sSubPr>
                        <m:ctrlPr>
                          <a:rPr lang="en-US" i="1" smtClean="0">
                            <a:latin typeface="Cambria Math" charset="0"/>
                          </a:rPr>
                        </m:ctrlPr>
                      </m:sSubPr>
                      <m:e>
                        <m:r>
                          <a:rPr lang="en-US" b="1" i="1" smtClean="0">
                            <a:latin typeface="Cambria Math" charset="0"/>
                          </a:rPr>
                          <m:t>𝒙</m:t>
                        </m:r>
                      </m:e>
                      <m:sub>
                        <m:r>
                          <a:rPr lang="en-US" b="0" i="1" smtClean="0">
                            <a:latin typeface="Cambria Math" charset="0"/>
                          </a:rPr>
                          <m:t>𝑖</m:t>
                        </m:r>
                      </m:sub>
                    </m:sSub>
                    <m:r>
                      <a:rPr lang="en-US" b="0" i="1" smtClean="0">
                        <a:latin typeface="Cambria Math" charset="0"/>
                      </a:rPr>
                      <m:t>, </m:t>
                    </m:r>
                    <m:sSub>
                      <m:sSubPr>
                        <m:ctrlPr>
                          <a:rPr lang="en-US" b="1" i="1" smtClean="0">
                            <a:latin typeface="Cambria Math" charset="0"/>
                          </a:rPr>
                        </m:ctrlPr>
                      </m:sSubPr>
                      <m:e>
                        <m:r>
                          <a:rPr lang="en-US" b="1" i="1" smtClean="0">
                            <a:latin typeface="Cambria Math" charset="0"/>
                          </a:rPr>
                          <m:t>𝒚</m:t>
                        </m:r>
                      </m:e>
                      <m:sub>
                        <m:r>
                          <a:rPr lang="en-US" b="0" i="1" smtClean="0">
                            <a:latin typeface="Cambria Math" charset="0"/>
                          </a:rPr>
                          <m:t>𝑖</m:t>
                        </m:r>
                      </m:sub>
                    </m:sSub>
                    <m:r>
                      <a:rPr lang="en-US" b="0" i="1" smtClean="0">
                        <a:latin typeface="Cambria Math" charset="0"/>
                      </a:rPr>
                      <m:t>)</m:t>
                    </m:r>
                  </m:oMath>
                </a14:m>
                <a:endParaRPr lang="en-US" dirty="0" smtClean="0"/>
              </a:p>
              <a:p>
                <a:pPr lvl="1"/>
                <a:r>
                  <a:rPr lang="en-US" dirty="0" smtClean="0"/>
                  <a:t>Return </a:t>
                </a:r>
                <a14:m>
                  <m:oMath xmlns:m="http://schemas.openxmlformats.org/officeDocument/2006/math">
                    <m:r>
                      <a:rPr lang="en-US" b="1" i="1" smtClean="0">
                        <a:latin typeface="Cambria Math" charset="0"/>
                      </a:rPr>
                      <m:t>𝒘</m:t>
                    </m:r>
                  </m:oMath>
                </a14:m>
                <a:endParaRPr lang="en-US"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42F4FC8-095A-E041-AA53-AAE5A7787260}" type="slidenum">
              <a:rPr lang="en-US" smtClean="0"/>
              <a:t>60</a:t>
            </a:fld>
            <a:endParaRPr lang="en-US"/>
          </a:p>
        </p:txBody>
      </p:sp>
      <p:pic>
        <p:nvPicPr>
          <p:cNvPr id="7" name="Picture 6" descr="Screen Region 2014-09-18 at 09.33.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428" y="1822494"/>
            <a:ext cx="3040340" cy="764582"/>
          </a:xfrm>
          <a:prstGeom prst="rect">
            <a:avLst/>
          </a:prstGeom>
        </p:spPr>
      </p:pic>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00446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next-state model</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400" dirty="0" smtClean="0"/>
              <a:t>This assumption lets us write the conditional probability of the output as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42F4FC8-095A-E041-AA53-AAE5A7787260}" type="slidenum">
              <a:rPr lang="en-US" smtClean="0"/>
              <a:t>61</a:t>
            </a:fld>
            <a:endParaRPr lang="en-US"/>
          </a:p>
        </p:txBody>
      </p:sp>
      <p:pic>
        <p:nvPicPr>
          <p:cNvPr id="6" name="Picture 5" descr="Screen Region 2014-09-18 at 07.3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360" y="1682062"/>
            <a:ext cx="6309360" cy="753002"/>
          </a:xfrm>
          <a:prstGeom prst="rect">
            <a:avLst/>
          </a:prstGeom>
        </p:spPr>
      </p:pic>
      <p:pic>
        <p:nvPicPr>
          <p:cNvPr id="7" name="Picture 6" descr="Screen Region 2014-09-18 at 07.38.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110" y="5110359"/>
            <a:ext cx="2853690" cy="645402"/>
          </a:xfrm>
          <a:prstGeom prst="rect">
            <a:avLst/>
          </a:prstGeom>
        </p:spPr>
      </p:pic>
      <p:grpSp>
        <p:nvGrpSpPr>
          <p:cNvPr id="24" name="Group 23"/>
          <p:cNvGrpSpPr/>
          <p:nvPr/>
        </p:nvGrpSpPr>
        <p:grpSpPr>
          <a:xfrm>
            <a:off x="1483360" y="2496272"/>
            <a:ext cx="1960880" cy="1660064"/>
            <a:chOff x="1483360" y="2496272"/>
            <a:chExt cx="1960880" cy="1660064"/>
          </a:xfrm>
        </p:grpSpPr>
        <p:sp>
          <p:nvSpPr>
            <p:cNvPr id="10" name="Oval 9"/>
            <p:cNvSpPr/>
            <p:nvPr/>
          </p:nvSpPr>
          <p:spPr>
            <a:xfrm>
              <a:off x="1483360" y="2496272"/>
              <a:ext cx="66040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11" name="Oval 10"/>
            <p:cNvSpPr/>
            <p:nvPr/>
          </p:nvSpPr>
          <p:spPr>
            <a:xfrm>
              <a:off x="2824480" y="2496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12" name="Oval 11"/>
            <p:cNvSpPr/>
            <p:nvPr/>
          </p:nvSpPr>
          <p:spPr>
            <a:xfrm>
              <a:off x="2824480" y="3512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18" name="Straight Arrow Connector 17"/>
            <p:cNvCxnSpPr>
              <a:stCxn id="10" idx="6"/>
              <a:endCxn id="11" idx="2"/>
            </p:cNvCxnSpPr>
            <p:nvPr/>
          </p:nvCxnSpPr>
          <p:spPr>
            <a:xfrm>
              <a:off x="2143760" y="2818304"/>
              <a:ext cx="6807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4"/>
              <a:endCxn id="12" idx="0"/>
            </p:cNvCxnSpPr>
            <p:nvPr/>
          </p:nvCxnSpPr>
          <p:spPr>
            <a:xfrm>
              <a:off x="3134360" y="3140336"/>
              <a:ext cx="0" cy="371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592320" y="2496272"/>
            <a:ext cx="1991360" cy="1660064"/>
            <a:chOff x="1452880" y="2496272"/>
            <a:chExt cx="1991360" cy="1660064"/>
          </a:xfrm>
        </p:grpSpPr>
        <p:sp>
          <p:nvSpPr>
            <p:cNvPr id="26" name="Oval 25"/>
            <p:cNvSpPr/>
            <p:nvPr/>
          </p:nvSpPr>
          <p:spPr>
            <a:xfrm>
              <a:off x="1452880" y="2496272"/>
              <a:ext cx="69088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27" name="Oval 26"/>
            <p:cNvSpPr/>
            <p:nvPr/>
          </p:nvSpPr>
          <p:spPr>
            <a:xfrm>
              <a:off x="2824480" y="2496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28" name="Oval 27"/>
            <p:cNvSpPr/>
            <p:nvPr/>
          </p:nvSpPr>
          <p:spPr>
            <a:xfrm>
              <a:off x="2824480" y="3512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29" name="Straight Arrow Connector 28"/>
            <p:cNvCxnSpPr>
              <a:stCxn id="26" idx="6"/>
              <a:endCxn id="27" idx="2"/>
            </p:cNvCxnSpPr>
            <p:nvPr/>
          </p:nvCxnSpPr>
          <p:spPr>
            <a:xfrm>
              <a:off x="2143760" y="2818304"/>
              <a:ext cx="6807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0"/>
              <a:endCxn id="27" idx="4"/>
            </p:cNvCxnSpPr>
            <p:nvPr/>
          </p:nvCxnSpPr>
          <p:spPr>
            <a:xfrm flipV="1">
              <a:off x="3134360" y="3140336"/>
              <a:ext cx="0" cy="371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1899920" y="3403600"/>
            <a:ext cx="723200" cy="369332"/>
          </a:xfrm>
          <a:prstGeom prst="rect">
            <a:avLst/>
          </a:prstGeom>
          <a:noFill/>
        </p:spPr>
        <p:txBody>
          <a:bodyPr wrap="none" rtlCol="0">
            <a:spAutoFit/>
          </a:bodyPr>
          <a:lstStyle/>
          <a:p>
            <a:r>
              <a:rPr lang="en-US" dirty="0" smtClean="0"/>
              <a:t>HMM</a:t>
            </a:r>
            <a:endParaRPr lang="en-US" dirty="0"/>
          </a:p>
        </p:txBody>
      </p:sp>
      <p:sp>
        <p:nvSpPr>
          <p:cNvPr id="36" name="TextBox 35"/>
          <p:cNvSpPr txBox="1"/>
          <p:nvPr/>
        </p:nvSpPr>
        <p:spPr>
          <a:xfrm>
            <a:off x="4754722" y="3371334"/>
            <a:ext cx="1260156" cy="646331"/>
          </a:xfrm>
          <a:prstGeom prst="rect">
            <a:avLst/>
          </a:prstGeom>
          <a:noFill/>
        </p:spPr>
        <p:txBody>
          <a:bodyPr wrap="none" rtlCol="0">
            <a:spAutoFit/>
          </a:bodyPr>
          <a:lstStyle/>
          <a:p>
            <a:r>
              <a:rPr lang="en-US" dirty="0" smtClean="0"/>
              <a:t>Conditional</a:t>
            </a:r>
          </a:p>
          <a:p>
            <a:r>
              <a:rPr lang="en-US" dirty="0" smtClean="0"/>
              <a:t>model</a:t>
            </a:r>
            <a:endParaRPr lang="en-US" dirty="0"/>
          </a:p>
        </p:txBody>
      </p:sp>
      <p:grpSp>
        <p:nvGrpSpPr>
          <p:cNvPr id="43" name="Group 42"/>
          <p:cNvGrpSpPr/>
          <p:nvPr/>
        </p:nvGrpSpPr>
        <p:grpSpPr>
          <a:xfrm>
            <a:off x="3901440" y="5039360"/>
            <a:ext cx="3041330" cy="1086804"/>
            <a:chOff x="3901440" y="5039360"/>
            <a:chExt cx="3041330" cy="1086804"/>
          </a:xfrm>
        </p:grpSpPr>
        <p:sp>
          <p:nvSpPr>
            <p:cNvPr id="40" name="Rectangle 39"/>
            <p:cNvSpPr/>
            <p:nvPr/>
          </p:nvSpPr>
          <p:spPr>
            <a:xfrm>
              <a:off x="3901440" y="5039360"/>
              <a:ext cx="1381760" cy="61976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Box 41"/>
            <p:cNvSpPr txBox="1"/>
            <p:nvPr/>
          </p:nvSpPr>
          <p:spPr>
            <a:xfrm>
              <a:off x="3901440" y="5756832"/>
              <a:ext cx="3041330" cy="369332"/>
            </a:xfrm>
            <a:prstGeom prst="rect">
              <a:avLst/>
            </a:prstGeom>
            <a:noFill/>
          </p:spPr>
          <p:txBody>
            <a:bodyPr wrap="none" rtlCol="0">
              <a:spAutoFit/>
            </a:bodyPr>
            <a:lstStyle/>
            <a:p>
              <a:r>
                <a:rPr lang="en-US" dirty="0" smtClean="0"/>
                <a:t>We need to learn this function</a:t>
              </a:r>
              <a:endParaRPr lang="en-US" dirty="0"/>
            </a:p>
          </p:txBody>
        </p:sp>
      </p:grpSp>
      <p:sp>
        <p:nvSpPr>
          <p:cNvPr id="5" name="TextBox 4"/>
          <p:cNvSpPr txBox="1"/>
          <p:nvPr/>
        </p:nvSpPr>
        <p:spPr>
          <a:xfrm>
            <a:off x="3519306" y="13305"/>
            <a:ext cx="2143836" cy="400110"/>
          </a:xfrm>
          <a:prstGeom prst="rect">
            <a:avLst/>
          </a:prstGeom>
          <a:noFill/>
        </p:spPr>
        <p:txBody>
          <a:bodyPr wrap="none" rtlCol="0">
            <a:spAutoFit/>
          </a:bodyPr>
          <a:lstStyle/>
          <a:p>
            <a:r>
              <a:rPr lang="en-US" sz="2000" i="1" dirty="0" smtClean="0"/>
              <a:t>Back to sequences</a:t>
            </a:r>
            <a:endParaRPr lang="en-US" sz="2000" i="1" dirty="0"/>
          </a:p>
        </p:txBody>
      </p:sp>
      <p:sp>
        <p:nvSpPr>
          <p:cNvPr id="8" name="Footer Placeholder 7"/>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606249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Entropy Markov Model</a:t>
            </a:r>
          </a:p>
        </p:txBody>
      </p:sp>
      <p:pic>
        <p:nvPicPr>
          <p:cNvPr id="5" name="Picture 4" descr="Screen Region 2014-09-18 at 10.37.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705" y="1067766"/>
            <a:ext cx="4296565" cy="484673"/>
          </a:xfrm>
          <a:prstGeom prst="rect">
            <a:avLst/>
          </a:prstGeom>
        </p:spPr>
      </p:pic>
      <p:grpSp>
        <p:nvGrpSpPr>
          <p:cNvPr id="135" name="Group 134"/>
          <p:cNvGrpSpPr/>
          <p:nvPr/>
        </p:nvGrpSpPr>
        <p:grpSpPr>
          <a:xfrm>
            <a:off x="655425" y="1813793"/>
            <a:ext cx="7528668" cy="1220468"/>
            <a:chOff x="512780" y="1784913"/>
            <a:chExt cx="7528668" cy="1220468"/>
          </a:xfrm>
        </p:grpSpPr>
        <p:sp>
          <p:nvSpPr>
            <p:cNvPr id="33" name="TextBox 32"/>
            <p:cNvSpPr txBox="1"/>
            <p:nvPr/>
          </p:nvSpPr>
          <p:spPr>
            <a:xfrm>
              <a:off x="1584872" y="1784913"/>
              <a:ext cx="139012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Determiner</a:t>
              </a:r>
              <a:endParaRPr lang="en-US" sz="2000" dirty="0"/>
            </a:p>
          </p:txBody>
        </p:sp>
        <p:sp>
          <p:nvSpPr>
            <p:cNvPr id="35" name="TextBox 34"/>
            <p:cNvSpPr txBox="1"/>
            <p:nvPr/>
          </p:nvSpPr>
          <p:spPr>
            <a:xfrm>
              <a:off x="3252776"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sp>
          <p:nvSpPr>
            <p:cNvPr id="37" name="TextBox 36"/>
            <p:cNvSpPr txBox="1"/>
            <p:nvPr/>
          </p:nvSpPr>
          <p:spPr>
            <a:xfrm>
              <a:off x="4691892" y="1784913"/>
              <a:ext cx="681973"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Verb</a:t>
              </a:r>
              <a:endParaRPr lang="en-US" sz="2000" dirty="0"/>
            </a:p>
          </p:txBody>
        </p:sp>
        <p:sp>
          <p:nvSpPr>
            <p:cNvPr id="39" name="TextBox 38"/>
            <p:cNvSpPr txBox="1"/>
            <p:nvPr/>
          </p:nvSpPr>
          <p:spPr>
            <a:xfrm>
              <a:off x="5896988"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grpSp>
          <p:nvGrpSpPr>
            <p:cNvPr id="128" name="Group 127"/>
            <p:cNvGrpSpPr/>
            <p:nvPr/>
          </p:nvGrpSpPr>
          <p:grpSpPr>
            <a:xfrm>
              <a:off x="1440623" y="2595952"/>
              <a:ext cx="6011691" cy="409429"/>
              <a:chOff x="1440623" y="2595952"/>
              <a:chExt cx="6011691" cy="409429"/>
            </a:xfrm>
          </p:grpSpPr>
          <p:sp>
            <p:nvSpPr>
              <p:cNvPr id="32" name="TextBox 31"/>
              <p:cNvSpPr txBox="1"/>
              <p:nvPr/>
            </p:nvSpPr>
            <p:spPr>
              <a:xfrm>
                <a:off x="1440623" y="2605271"/>
                <a:ext cx="572017" cy="400110"/>
              </a:xfrm>
              <a:prstGeom prst="rect">
                <a:avLst/>
              </a:prstGeom>
              <a:noFill/>
              <a:ln w="28575">
                <a:solidFill>
                  <a:schemeClr val="tx1"/>
                </a:solidFill>
              </a:ln>
            </p:spPr>
            <p:txBody>
              <a:bodyPr wrap="none" rtlCol="0">
                <a:spAutoFit/>
              </a:bodyPr>
              <a:lstStyle/>
              <a:p>
                <a:r>
                  <a:rPr lang="en-US" sz="2000" dirty="0" smtClean="0"/>
                  <a:t>The</a:t>
                </a:r>
                <a:endParaRPr lang="en-US" sz="2000" dirty="0"/>
              </a:p>
            </p:txBody>
          </p:sp>
          <p:sp>
            <p:nvSpPr>
              <p:cNvPr id="34" name="TextBox 33"/>
              <p:cNvSpPr txBox="1"/>
              <p:nvPr/>
            </p:nvSpPr>
            <p:spPr>
              <a:xfrm>
                <a:off x="2805367" y="2605271"/>
                <a:ext cx="564878" cy="400110"/>
              </a:xfrm>
              <a:prstGeom prst="rect">
                <a:avLst/>
              </a:prstGeom>
              <a:noFill/>
              <a:ln w="28575">
                <a:solidFill>
                  <a:schemeClr val="tx1"/>
                </a:solidFill>
              </a:ln>
            </p:spPr>
            <p:txBody>
              <a:bodyPr wrap="none" rtlCol="0">
                <a:spAutoFit/>
              </a:bodyPr>
              <a:lstStyle/>
              <a:p>
                <a:r>
                  <a:rPr lang="en-US" sz="2000" dirty="0" smtClean="0"/>
                  <a:t>Fed</a:t>
                </a:r>
                <a:endParaRPr lang="en-US" sz="2000" dirty="0"/>
              </a:p>
            </p:txBody>
          </p:sp>
          <p:sp>
            <p:nvSpPr>
              <p:cNvPr id="36" name="TextBox 35"/>
              <p:cNvSpPr txBox="1"/>
              <p:nvPr/>
            </p:nvSpPr>
            <p:spPr>
              <a:xfrm>
                <a:off x="4100124" y="2595952"/>
                <a:ext cx="784039" cy="400110"/>
              </a:xfrm>
              <a:prstGeom prst="rect">
                <a:avLst/>
              </a:prstGeom>
              <a:noFill/>
              <a:ln w="28575">
                <a:solidFill>
                  <a:schemeClr val="tx1"/>
                </a:solidFill>
              </a:ln>
            </p:spPr>
            <p:txBody>
              <a:bodyPr wrap="none" rtlCol="0">
                <a:spAutoFit/>
              </a:bodyPr>
              <a:lstStyle/>
              <a:p>
                <a:r>
                  <a:rPr lang="en-US" sz="2000" dirty="0" smtClean="0"/>
                  <a:t>raises</a:t>
                </a:r>
                <a:endParaRPr lang="en-US" sz="2000" dirty="0"/>
              </a:p>
            </p:txBody>
          </p:sp>
          <p:sp>
            <p:nvSpPr>
              <p:cNvPr id="38" name="TextBox 37"/>
              <p:cNvSpPr txBox="1"/>
              <p:nvPr/>
            </p:nvSpPr>
            <p:spPr>
              <a:xfrm>
                <a:off x="5295393" y="2605271"/>
                <a:ext cx="995059" cy="400110"/>
              </a:xfrm>
              <a:prstGeom prst="rect">
                <a:avLst/>
              </a:prstGeom>
              <a:noFill/>
              <a:ln w="28575">
                <a:solidFill>
                  <a:schemeClr val="tx1"/>
                </a:solidFill>
              </a:ln>
            </p:spPr>
            <p:txBody>
              <a:bodyPr wrap="none" rtlCol="0">
                <a:spAutoFit/>
              </a:bodyPr>
              <a:lstStyle/>
              <a:p>
                <a:r>
                  <a:rPr lang="en-US" sz="2000" dirty="0" smtClean="0"/>
                  <a:t>interest</a:t>
                </a:r>
                <a:endParaRPr lang="en-US" sz="2000" dirty="0"/>
              </a:p>
            </p:txBody>
          </p:sp>
          <p:sp>
            <p:nvSpPr>
              <p:cNvPr id="40" name="TextBox 39"/>
              <p:cNvSpPr txBox="1"/>
              <p:nvPr/>
            </p:nvSpPr>
            <p:spPr>
              <a:xfrm>
                <a:off x="6741537" y="2605271"/>
                <a:ext cx="710777" cy="400110"/>
              </a:xfrm>
              <a:prstGeom prst="rect">
                <a:avLst/>
              </a:prstGeom>
              <a:noFill/>
              <a:ln w="28575">
                <a:solidFill>
                  <a:schemeClr val="tx1"/>
                </a:solidFill>
              </a:ln>
            </p:spPr>
            <p:txBody>
              <a:bodyPr wrap="none" rtlCol="0">
                <a:spAutoFit/>
              </a:bodyPr>
              <a:lstStyle/>
              <a:p>
                <a:r>
                  <a:rPr lang="en-US" sz="2000" dirty="0" smtClean="0"/>
                  <a:t>rates</a:t>
                </a:r>
                <a:endParaRPr lang="en-US" sz="2000" dirty="0"/>
              </a:p>
            </p:txBody>
          </p:sp>
        </p:grpSp>
        <p:sp>
          <p:nvSpPr>
            <p:cNvPr id="41" name="TextBox 40"/>
            <p:cNvSpPr txBox="1"/>
            <p:nvPr/>
          </p:nvSpPr>
          <p:spPr>
            <a:xfrm>
              <a:off x="7286464"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cxnSp>
          <p:nvCxnSpPr>
            <p:cNvPr id="42" name="Straight Arrow Connector 41"/>
            <p:cNvCxnSpPr>
              <a:stCxn id="33" idx="2"/>
              <a:endCxn id="32" idx="0"/>
            </p:cNvCxnSpPr>
            <p:nvPr/>
          </p:nvCxnSpPr>
          <p:spPr>
            <a:xfrm flipH="1">
              <a:off x="1726632" y="2185023"/>
              <a:ext cx="55330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2"/>
              <a:endCxn id="34" idx="0"/>
            </p:cNvCxnSpPr>
            <p:nvPr/>
          </p:nvCxnSpPr>
          <p:spPr>
            <a:xfrm flipH="1">
              <a:off x="3087806" y="2185023"/>
              <a:ext cx="54246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7" idx="2"/>
              <a:endCxn id="36" idx="0"/>
            </p:cNvCxnSpPr>
            <p:nvPr/>
          </p:nvCxnSpPr>
          <p:spPr>
            <a:xfrm flipH="1">
              <a:off x="4492144" y="2185023"/>
              <a:ext cx="540735" cy="410929"/>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9" idx="2"/>
              <a:endCxn id="38" idx="0"/>
            </p:cNvCxnSpPr>
            <p:nvPr/>
          </p:nvCxnSpPr>
          <p:spPr>
            <a:xfrm flipH="1">
              <a:off x="5792923" y="2185023"/>
              <a:ext cx="481557"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2"/>
              <a:endCxn id="40" idx="0"/>
            </p:cNvCxnSpPr>
            <p:nvPr/>
          </p:nvCxnSpPr>
          <p:spPr>
            <a:xfrm flipH="1">
              <a:off x="7096926" y="2185023"/>
              <a:ext cx="567030"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8" idx="3"/>
              <a:endCxn id="33" idx="1"/>
            </p:cNvCxnSpPr>
            <p:nvPr/>
          </p:nvCxnSpPr>
          <p:spPr>
            <a:xfrm flipV="1">
              <a:off x="1133463" y="1984968"/>
              <a:ext cx="451409" cy="37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12780" y="1804025"/>
              <a:ext cx="620683" cy="369332"/>
            </a:xfrm>
            <a:prstGeom prst="rect">
              <a:avLst/>
            </a:prstGeom>
            <a:noFill/>
            <a:ln w="28575">
              <a:solidFill>
                <a:schemeClr val="tx1"/>
              </a:solidFill>
            </a:ln>
          </p:spPr>
          <p:txBody>
            <a:bodyPr wrap="none" rtlCol="0">
              <a:spAutoFit/>
            </a:bodyPr>
            <a:lstStyle/>
            <a:p>
              <a:r>
                <a:rPr lang="en-US" dirty="0" smtClean="0">
                  <a:solidFill>
                    <a:schemeClr val="accent3">
                      <a:lumMod val="50000"/>
                    </a:schemeClr>
                  </a:solidFill>
                </a:rPr>
                <a:t>start</a:t>
              </a:r>
              <a:endParaRPr lang="en-US" dirty="0">
                <a:solidFill>
                  <a:schemeClr val="accent3">
                    <a:lumMod val="50000"/>
                  </a:schemeClr>
                </a:solidFill>
              </a:endParaRPr>
            </a:p>
          </p:txBody>
        </p:sp>
        <p:cxnSp>
          <p:nvCxnSpPr>
            <p:cNvPr id="49" name="Straight Arrow Connector 48"/>
            <p:cNvCxnSpPr>
              <a:stCxn id="33" idx="3"/>
              <a:endCxn id="35" idx="1"/>
            </p:cNvCxnSpPr>
            <p:nvPr/>
          </p:nvCxnSpPr>
          <p:spPr>
            <a:xfrm>
              <a:off x="2974996" y="1984968"/>
              <a:ext cx="27778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5" idx="3"/>
              <a:endCxn id="37" idx="1"/>
            </p:cNvCxnSpPr>
            <p:nvPr/>
          </p:nvCxnSpPr>
          <p:spPr>
            <a:xfrm>
              <a:off x="4007760" y="1984968"/>
              <a:ext cx="68413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7" idx="3"/>
              <a:endCxn id="39" idx="1"/>
            </p:cNvCxnSpPr>
            <p:nvPr/>
          </p:nvCxnSpPr>
          <p:spPr>
            <a:xfrm>
              <a:off x="5373865" y="1984968"/>
              <a:ext cx="523123"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3"/>
              <a:endCxn id="41" idx="1"/>
            </p:cNvCxnSpPr>
            <p:nvPr/>
          </p:nvCxnSpPr>
          <p:spPr>
            <a:xfrm>
              <a:off x="6651972" y="1984968"/>
              <a:ext cx="63449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sp>
        <p:nvSpPr>
          <p:cNvPr id="136" name="TextBox 135"/>
          <p:cNvSpPr txBox="1"/>
          <p:nvPr/>
        </p:nvSpPr>
        <p:spPr>
          <a:xfrm>
            <a:off x="73137" y="1092167"/>
            <a:ext cx="3036537" cy="461665"/>
          </a:xfrm>
          <a:prstGeom prst="rect">
            <a:avLst/>
          </a:prstGeom>
          <a:noFill/>
        </p:spPr>
        <p:txBody>
          <a:bodyPr wrap="none" rtlCol="0">
            <a:spAutoFit/>
          </a:bodyPr>
          <a:lstStyle/>
          <a:p>
            <a:r>
              <a:rPr lang="en-US" sz="2400" dirty="0" smtClean="0"/>
              <a:t>Goal: Compute P(</a:t>
            </a:r>
            <a:r>
              <a:rPr lang="en-US" sz="2400" b="1" dirty="0" smtClean="0"/>
              <a:t>y</a:t>
            </a:r>
            <a:r>
              <a:rPr lang="en-US" sz="2400" dirty="0" smtClean="0"/>
              <a:t> | </a:t>
            </a:r>
            <a:r>
              <a:rPr lang="en-US" sz="2400" b="1" dirty="0" smtClean="0"/>
              <a:t>x</a:t>
            </a:r>
            <a:r>
              <a:rPr lang="en-US" sz="2400" dirty="0" smtClean="0"/>
              <a:t>)</a:t>
            </a:r>
            <a:endParaRPr lang="en-US" sz="2400" dirty="0"/>
          </a:p>
        </p:txBody>
      </p:sp>
      <p:sp>
        <p:nvSpPr>
          <p:cNvPr id="10" name="TextBox 9"/>
          <p:cNvSpPr txBox="1"/>
          <p:nvPr/>
        </p:nvSpPr>
        <p:spPr>
          <a:xfrm>
            <a:off x="182460" y="3635925"/>
            <a:ext cx="9083512" cy="892552"/>
          </a:xfrm>
          <a:prstGeom prst="rect">
            <a:avLst/>
          </a:prstGeom>
          <a:noFill/>
        </p:spPr>
        <p:txBody>
          <a:bodyPr wrap="none" rtlCol="0">
            <a:spAutoFit/>
          </a:bodyPr>
          <a:lstStyle/>
          <a:p>
            <a:r>
              <a:rPr lang="en-US" sz="2600" dirty="0" smtClean="0">
                <a:solidFill>
                  <a:srgbClr val="3C58AD"/>
                </a:solidFill>
              </a:rPr>
              <a:t>The prediction task</a:t>
            </a:r>
            <a:r>
              <a:rPr lang="en-US" sz="2600" smtClean="0">
                <a:solidFill>
                  <a:srgbClr val="3C58AD"/>
                </a:solidFill>
              </a:rPr>
              <a:t>: </a:t>
            </a:r>
            <a:br>
              <a:rPr lang="en-US" sz="2600" smtClean="0">
                <a:solidFill>
                  <a:srgbClr val="3C58AD"/>
                </a:solidFill>
              </a:rPr>
            </a:br>
            <a:r>
              <a:rPr lang="en-US" sz="2600" smtClean="0"/>
              <a:t>Using </a:t>
            </a:r>
            <a:r>
              <a:rPr lang="en-US" sz="2600" dirty="0" smtClean="0"/>
              <a:t>the entire input and the current label, predict the next label</a:t>
            </a:r>
            <a:endParaRPr lang="en-US" sz="2600" dirty="0"/>
          </a:p>
        </p:txBody>
      </p:sp>
      <p:sp>
        <p:nvSpPr>
          <p:cNvPr id="3" name="Footer Placeholder 2"/>
          <p:cNvSpPr>
            <a:spLocks noGrp="1"/>
          </p:cNvSpPr>
          <p:nvPr>
            <p:ph type="ftr" sz="quarter" idx="11"/>
          </p:nvPr>
        </p:nvSpPr>
        <p:spPr/>
        <p:txBody>
          <a:bodyPr/>
          <a:lstStyle/>
          <a:p>
            <a:r>
              <a:rPr lang="en-US" smtClean="0"/>
              <a:t>ML in NLP</a:t>
            </a:r>
            <a:endParaRPr lang="en-US" dirty="0"/>
          </a:p>
        </p:txBody>
      </p:sp>
      <p:sp>
        <p:nvSpPr>
          <p:cNvPr id="4" name="Slide Number Placeholder 3"/>
          <p:cNvSpPr>
            <a:spLocks noGrp="1"/>
          </p:cNvSpPr>
          <p:nvPr>
            <p:ph type="sldNum" sz="quarter" idx="12"/>
          </p:nvPr>
        </p:nvSpPr>
        <p:spPr/>
        <p:txBody>
          <a:bodyPr/>
          <a:lstStyle/>
          <a:p>
            <a:fld id="{5E6A3C3A-A029-4573-BC04-5DA27903A743}" type="slidenum">
              <a:rPr lang="en-US" smtClean="0"/>
              <a:t>62</a:t>
            </a:fld>
            <a:endParaRPr lang="en-US" dirty="0"/>
          </a:p>
        </p:txBody>
      </p:sp>
    </p:spTree>
    <p:extLst>
      <p:ext uri="{BB962C8B-B14F-4D97-AF65-F5344CB8AC3E}">
        <p14:creationId xmlns:p14="http://schemas.microsoft.com/office/powerpoint/2010/main" val="5401920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t>
            </a:r>
            <a:r>
              <a:rPr lang="en-US" dirty="0"/>
              <a:t>aximum </a:t>
            </a:r>
            <a:r>
              <a:rPr lang="en-US" dirty="0">
                <a:solidFill>
                  <a:schemeClr val="accent1"/>
                </a:solidFill>
              </a:rPr>
              <a:t>E</a:t>
            </a:r>
            <a:r>
              <a:rPr lang="en-US" dirty="0"/>
              <a:t>ntropy </a:t>
            </a:r>
            <a:r>
              <a:rPr lang="en-US" dirty="0">
                <a:solidFill>
                  <a:schemeClr val="accent1"/>
                </a:solidFill>
              </a:rPr>
              <a:t>M</a:t>
            </a:r>
            <a:r>
              <a:rPr lang="en-US" dirty="0"/>
              <a:t>arkov </a:t>
            </a:r>
            <a:r>
              <a:rPr lang="en-US" dirty="0">
                <a:solidFill>
                  <a:schemeClr val="accent1"/>
                </a:solidFill>
              </a:rPr>
              <a:t>M</a:t>
            </a:r>
            <a:r>
              <a:rPr lang="en-US" dirty="0"/>
              <a:t>odel</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42F4FC8-095A-E041-AA53-AAE5A7787260}" type="slidenum">
              <a:rPr lang="en-US" smtClean="0"/>
              <a:t>63</a:t>
            </a:fld>
            <a:endParaRPr lang="en-US"/>
          </a:p>
        </p:txBody>
      </p:sp>
      <p:pic>
        <p:nvPicPr>
          <p:cNvPr id="5" name="Picture 4" descr="Screen Region 2014-09-18 at 10.37.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134" y="1092167"/>
            <a:ext cx="4296565" cy="484673"/>
          </a:xfrm>
          <a:prstGeom prst="rect">
            <a:avLst/>
          </a:prstGeom>
        </p:spPr>
      </p:pic>
      <p:grpSp>
        <p:nvGrpSpPr>
          <p:cNvPr id="135" name="Group 134"/>
          <p:cNvGrpSpPr/>
          <p:nvPr/>
        </p:nvGrpSpPr>
        <p:grpSpPr>
          <a:xfrm>
            <a:off x="536141" y="1805933"/>
            <a:ext cx="7528668" cy="1220468"/>
            <a:chOff x="512780" y="1784913"/>
            <a:chExt cx="7528668" cy="1220468"/>
          </a:xfrm>
        </p:grpSpPr>
        <p:sp>
          <p:nvSpPr>
            <p:cNvPr id="33" name="TextBox 32"/>
            <p:cNvSpPr txBox="1"/>
            <p:nvPr/>
          </p:nvSpPr>
          <p:spPr>
            <a:xfrm>
              <a:off x="1584872" y="1784913"/>
              <a:ext cx="1390124" cy="400110"/>
            </a:xfrm>
            <a:prstGeom prst="rect">
              <a:avLst/>
            </a:prstGeom>
            <a:solidFill>
              <a:schemeClr val="tx1">
                <a:lumMod val="25000"/>
                <a:lumOff val="75000"/>
              </a:schemeClr>
            </a:solidFill>
            <a:ln w="28575">
              <a:solidFill>
                <a:srgbClr val="3C58AD"/>
              </a:solidFill>
            </a:ln>
          </p:spPr>
          <p:txBody>
            <a:bodyPr wrap="none" rtlCol="0">
              <a:spAutoFit/>
            </a:bodyPr>
            <a:lstStyle/>
            <a:p>
              <a:r>
                <a:rPr lang="en-US" sz="2000" dirty="0" smtClean="0"/>
                <a:t>Determiner</a:t>
              </a:r>
              <a:endParaRPr lang="en-US" sz="2000" dirty="0"/>
            </a:p>
          </p:txBody>
        </p:sp>
        <p:sp>
          <p:nvSpPr>
            <p:cNvPr id="35" name="TextBox 34"/>
            <p:cNvSpPr txBox="1"/>
            <p:nvPr/>
          </p:nvSpPr>
          <p:spPr>
            <a:xfrm>
              <a:off x="3252776" y="1784913"/>
              <a:ext cx="754984" cy="400110"/>
            </a:xfrm>
            <a:prstGeom prst="rect">
              <a:avLst/>
            </a:prstGeom>
            <a:solidFill>
              <a:schemeClr val="tx1">
                <a:lumMod val="25000"/>
                <a:lumOff val="75000"/>
              </a:schemeClr>
            </a:solidFill>
            <a:ln w="28575">
              <a:solidFill>
                <a:srgbClr val="3C58AD"/>
              </a:solidFill>
            </a:ln>
          </p:spPr>
          <p:txBody>
            <a:bodyPr wrap="none" rtlCol="0">
              <a:spAutoFit/>
            </a:bodyPr>
            <a:lstStyle/>
            <a:p>
              <a:r>
                <a:rPr lang="en-US" sz="2000" dirty="0" smtClean="0"/>
                <a:t>Noun</a:t>
              </a:r>
              <a:endParaRPr lang="en-US" sz="2000" dirty="0"/>
            </a:p>
          </p:txBody>
        </p:sp>
        <p:sp>
          <p:nvSpPr>
            <p:cNvPr id="37" name="TextBox 36"/>
            <p:cNvSpPr txBox="1"/>
            <p:nvPr/>
          </p:nvSpPr>
          <p:spPr>
            <a:xfrm>
              <a:off x="4691892" y="1784913"/>
              <a:ext cx="681973" cy="400110"/>
            </a:xfrm>
            <a:prstGeom prst="rect">
              <a:avLst/>
            </a:prstGeom>
            <a:solidFill>
              <a:schemeClr val="tx1">
                <a:lumMod val="25000"/>
                <a:lumOff val="75000"/>
              </a:schemeClr>
            </a:solidFill>
            <a:ln w="28575">
              <a:solidFill>
                <a:srgbClr val="3C58AD"/>
              </a:solidFill>
            </a:ln>
          </p:spPr>
          <p:txBody>
            <a:bodyPr wrap="none" rtlCol="0">
              <a:spAutoFit/>
            </a:bodyPr>
            <a:lstStyle/>
            <a:p>
              <a:r>
                <a:rPr lang="en-US" sz="2000" dirty="0" smtClean="0"/>
                <a:t>Verb</a:t>
              </a:r>
              <a:endParaRPr lang="en-US" sz="2000" dirty="0"/>
            </a:p>
          </p:txBody>
        </p:sp>
        <p:sp>
          <p:nvSpPr>
            <p:cNvPr id="39" name="TextBox 38"/>
            <p:cNvSpPr txBox="1"/>
            <p:nvPr/>
          </p:nvSpPr>
          <p:spPr>
            <a:xfrm>
              <a:off x="5896988" y="1784913"/>
              <a:ext cx="754984" cy="400110"/>
            </a:xfrm>
            <a:prstGeom prst="rect">
              <a:avLst/>
            </a:prstGeom>
            <a:solidFill>
              <a:schemeClr val="tx1">
                <a:lumMod val="25000"/>
                <a:lumOff val="75000"/>
              </a:schemeClr>
            </a:solidFill>
            <a:ln w="28575">
              <a:solidFill>
                <a:srgbClr val="3C58AD"/>
              </a:solidFill>
            </a:ln>
          </p:spPr>
          <p:txBody>
            <a:bodyPr wrap="none" rtlCol="0">
              <a:spAutoFit/>
            </a:bodyPr>
            <a:lstStyle/>
            <a:p>
              <a:r>
                <a:rPr lang="en-US" sz="2000" dirty="0" smtClean="0"/>
                <a:t>Noun</a:t>
              </a:r>
              <a:endParaRPr lang="en-US" sz="2000" dirty="0"/>
            </a:p>
          </p:txBody>
        </p:sp>
        <p:grpSp>
          <p:nvGrpSpPr>
            <p:cNvPr id="128" name="Group 127"/>
            <p:cNvGrpSpPr/>
            <p:nvPr/>
          </p:nvGrpSpPr>
          <p:grpSpPr>
            <a:xfrm>
              <a:off x="1440623" y="2595952"/>
              <a:ext cx="6011691" cy="409429"/>
              <a:chOff x="1440623" y="2595952"/>
              <a:chExt cx="6011691" cy="409429"/>
            </a:xfrm>
          </p:grpSpPr>
          <p:sp>
            <p:nvSpPr>
              <p:cNvPr id="32" name="TextBox 31"/>
              <p:cNvSpPr txBox="1"/>
              <p:nvPr/>
            </p:nvSpPr>
            <p:spPr>
              <a:xfrm>
                <a:off x="1440623" y="2605271"/>
                <a:ext cx="572017" cy="400110"/>
              </a:xfrm>
              <a:prstGeom prst="rect">
                <a:avLst/>
              </a:prstGeom>
              <a:noFill/>
              <a:ln w="28575">
                <a:solidFill>
                  <a:srgbClr val="3C58AD"/>
                </a:solidFill>
              </a:ln>
            </p:spPr>
            <p:txBody>
              <a:bodyPr wrap="none" rtlCol="0">
                <a:spAutoFit/>
              </a:bodyPr>
              <a:lstStyle/>
              <a:p>
                <a:r>
                  <a:rPr lang="en-US" sz="2000" dirty="0" smtClean="0"/>
                  <a:t>The</a:t>
                </a:r>
                <a:endParaRPr lang="en-US" sz="2000" dirty="0"/>
              </a:p>
            </p:txBody>
          </p:sp>
          <p:sp>
            <p:nvSpPr>
              <p:cNvPr id="34" name="TextBox 33"/>
              <p:cNvSpPr txBox="1"/>
              <p:nvPr/>
            </p:nvSpPr>
            <p:spPr>
              <a:xfrm>
                <a:off x="2805367" y="2605271"/>
                <a:ext cx="564878" cy="400110"/>
              </a:xfrm>
              <a:prstGeom prst="rect">
                <a:avLst/>
              </a:prstGeom>
              <a:noFill/>
              <a:ln w="28575">
                <a:solidFill>
                  <a:srgbClr val="3C58AD"/>
                </a:solidFill>
              </a:ln>
            </p:spPr>
            <p:txBody>
              <a:bodyPr wrap="none" rtlCol="0">
                <a:spAutoFit/>
              </a:bodyPr>
              <a:lstStyle/>
              <a:p>
                <a:r>
                  <a:rPr lang="en-US" sz="2000" dirty="0" smtClean="0"/>
                  <a:t>Fed</a:t>
                </a:r>
                <a:endParaRPr lang="en-US" sz="2000" dirty="0"/>
              </a:p>
            </p:txBody>
          </p:sp>
          <p:sp>
            <p:nvSpPr>
              <p:cNvPr id="36" name="TextBox 35"/>
              <p:cNvSpPr txBox="1"/>
              <p:nvPr/>
            </p:nvSpPr>
            <p:spPr>
              <a:xfrm>
                <a:off x="4100124" y="2595952"/>
                <a:ext cx="784039" cy="400110"/>
              </a:xfrm>
              <a:prstGeom prst="rect">
                <a:avLst/>
              </a:prstGeom>
              <a:noFill/>
              <a:ln w="28575">
                <a:solidFill>
                  <a:srgbClr val="3C58AD"/>
                </a:solidFill>
              </a:ln>
            </p:spPr>
            <p:txBody>
              <a:bodyPr wrap="none" rtlCol="0">
                <a:spAutoFit/>
              </a:bodyPr>
              <a:lstStyle/>
              <a:p>
                <a:r>
                  <a:rPr lang="en-US" sz="2000" dirty="0" smtClean="0"/>
                  <a:t>raises</a:t>
                </a:r>
                <a:endParaRPr lang="en-US" sz="2000" dirty="0"/>
              </a:p>
            </p:txBody>
          </p:sp>
          <p:sp>
            <p:nvSpPr>
              <p:cNvPr id="38" name="TextBox 37"/>
              <p:cNvSpPr txBox="1"/>
              <p:nvPr/>
            </p:nvSpPr>
            <p:spPr>
              <a:xfrm>
                <a:off x="5295393" y="2605271"/>
                <a:ext cx="995059" cy="400110"/>
              </a:xfrm>
              <a:prstGeom prst="rect">
                <a:avLst/>
              </a:prstGeom>
              <a:noFill/>
              <a:ln w="28575">
                <a:solidFill>
                  <a:srgbClr val="3C58AD"/>
                </a:solidFill>
              </a:ln>
            </p:spPr>
            <p:txBody>
              <a:bodyPr wrap="none" rtlCol="0">
                <a:spAutoFit/>
              </a:bodyPr>
              <a:lstStyle/>
              <a:p>
                <a:r>
                  <a:rPr lang="en-US" sz="2000" dirty="0" smtClean="0"/>
                  <a:t>interest</a:t>
                </a:r>
                <a:endParaRPr lang="en-US" sz="2000" dirty="0"/>
              </a:p>
            </p:txBody>
          </p:sp>
          <p:sp>
            <p:nvSpPr>
              <p:cNvPr id="40" name="TextBox 39"/>
              <p:cNvSpPr txBox="1"/>
              <p:nvPr/>
            </p:nvSpPr>
            <p:spPr>
              <a:xfrm>
                <a:off x="6741537" y="2605271"/>
                <a:ext cx="710777" cy="400110"/>
              </a:xfrm>
              <a:prstGeom prst="rect">
                <a:avLst/>
              </a:prstGeom>
              <a:noFill/>
              <a:ln w="28575">
                <a:solidFill>
                  <a:srgbClr val="3C58AD"/>
                </a:solidFill>
              </a:ln>
            </p:spPr>
            <p:txBody>
              <a:bodyPr wrap="none" rtlCol="0">
                <a:spAutoFit/>
              </a:bodyPr>
              <a:lstStyle/>
              <a:p>
                <a:r>
                  <a:rPr lang="en-US" sz="2000" dirty="0" smtClean="0"/>
                  <a:t>rates</a:t>
                </a:r>
                <a:endParaRPr lang="en-US" sz="2000" dirty="0"/>
              </a:p>
            </p:txBody>
          </p:sp>
        </p:grpSp>
        <p:sp>
          <p:nvSpPr>
            <p:cNvPr id="41" name="TextBox 40"/>
            <p:cNvSpPr txBox="1"/>
            <p:nvPr/>
          </p:nvSpPr>
          <p:spPr>
            <a:xfrm>
              <a:off x="7286464" y="1784913"/>
              <a:ext cx="754984" cy="400110"/>
            </a:xfrm>
            <a:prstGeom prst="rect">
              <a:avLst/>
            </a:prstGeom>
            <a:solidFill>
              <a:schemeClr val="tx1">
                <a:lumMod val="25000"/>
                <a:lumOff val="75000"/>
              </a:schemeClr>
            </a:solidFill>
            <a:ln w="28575">
              <a:solidFill>
                <a:srgbClr val="3C58AD"/>
              </a:solidFill>
            </a:ln>
          </p:spPr>
          <p:txBody>
            <a:bodyPr wrap="none" rtlCol="0">
              <a:spAutoFit/>
            </a:bodyPr>
            <a:lstStyle/>
            <a:p>
              <a:r>
                <a:rPr lang="en-US" sz="2000" dirty="0" smtClean="0"/>
                <a:t>Noun</a:t>
              </a:r>
              <a:endParaRPr lang="en-US" sz="2000" dirty="0"/>
            </a:p>
          </p:txBody>
        </p:sp>
        <p:cxnSp>
          <p:nvCxnSpPr>
            <p:cNvPr id="42" name="Straight Arrow Connector 41"/>
            <p:cNvCxnSpPr>
              <a:stCxn id="33" idx="2"/>
              <a:endCxn id="32" idx="0"/>
            </p:cNvCxnSpPr>
            <p:nvPr/>
          </p:nvCxnSpPr>
          <p:spPr>
            <a:xfrm flipH="1">
              <a:off x="1726632" y="2185023"/>
              <a:ext cx="553302" cy="420248"/>
            </a:xfrm>
            <a:prstGeom prst="straightConnector1">
              <a:avLst/>
            </a:prstGeom>
            <a:ln w="28575">
              <a:solidFill>
                <a:srgbClr val="3C58AD"/>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2"/>
              <a:endCxn id="34" idx="0"/>
            </p:cNvCxnSpPr>
            <p:nvPr/>
          </p:nvCxnSpPr>
          <p:spPr>
            <a:xfrm flipH="1">
              <a:off x="3087806" y="2185023"/>
              <a:ext cx="542462" cy="420248"/>
            </a:xfrm>
            <a:prstGeom prst="straightConnector1">
              <a:avLst/>
            </a:prstGeom>
            <a:ln w="28575">
              <a:solidFill>
                <a:srgbClr val="3C58AD"/>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7" idx="2"/>
              <a:endCxn id="36" idx="0"/>
            </p:cNvCxnSpPr>
            <p:nvPr/>
          </p:nvCxnSpPr>
          <p:spPr>
            <a:xfrm flipH="1">
              <a:off x="4492144" y="2185023"/>
              <a:ext cx="540735" cy="410929"/>
            </a:xfrm>
            <a:prstGeom prst="straightConnector1">
              <a:avLst/>
            </a:prstGeom>
            <a:ln w="28575">
              <a:solidFill>
                <a:srgbClr val="3C58AD"/>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9" idx="2"/>
              <a:endCxn id="38" idx="0"/>
            </p:cNvCxnSpPr>
            <p:nvPr/>
          </p:nvCxnSpPr>
          <p:spPr>
            <a:xfrm flipH="1">
              <a:off x="5792923" y="2185023"/>
              <a:ext cx="481557" cy="420248"/>
            </a:xfrm>
            <a:prstGeom prst="straightConnector1">
              <a:avLst/>
            </a:prstGeom>
            <a:ln w="28575">
              <a:solidFill>
                <a:srgbClr val="3C58AD"/>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2"/>
              <a:endCxn id="40" idx="0"/>
            </p:cNvCxnSpPr>
            <p:nvPr/>
          </p:nvCxnSpPr>
          <p:spPr>
            <a:xfrm flipH="1">
              <a:off x="7096926" y="2185023"/>
              <a:ext cx="567030" cy="420248"/>
            </a:xfrm>
            <a:prstGeom prst="straightConnector1">
              <a:avLst/>
            </a:prstGeom>
            <a:ln w="28575">
              <a:solidFill>
                <a:srgbClr val="3C58AD"/>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8" idx="3"/>
              <a:endCxn id="33" idx="1"/>
            </p:cNvCxnSpPr>
            <p:nvPr/>
          </p:nvCxnSpPr>
          <p:spPr>
            <a:xfrm flipV="1">
              <a:off x="1133463" y="1984968"/>
              <a:ext cx="451409" cy="3723"/>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12780" y="1804025"/>
              <a:ext cx="620683" cy="369332"/>
            </a:xfrm>
            <a:prstGeom prst="rect">
              <a:avLst/>
            </a:prstGeom>
            <a:noFill/>
            <a:ln w="28575">
              <a:solidFill>
                <a:srgbClr val="3C58AD"/>
              </a:solidFill>
            </a:ln>
          </p:spPr>
          <p:txBody>
            <a:bodyPr wrap="none" rtlCol="0">
              <a:spAutoFit/>
            </a:bodyPr>
            <a:lstStyle/>
            <a:p>
              <a:r>
                <a:rPr lang="en-US" dirty="0" smtClean="0">
                  <a:solidFill>
                    <a:schemeClr val="accent3">
                      <a:lumMod val="50000"/>
                    </a:schemeClr>
                  </a:solidFill>
                </a:rPr>
                <a:t>start</a:t>
              </a:r>
              <a:endParaRPr lang="en-US" dirty="0">
                <a:solidFill>
                  <a:schemeClr val="accent3">
                    <a:lumMod val="50000"/>
                  </a:schemeClr>
                </a:solidFill>
              </a:endParaRPr>
            </a:p>
          </p:txBody>
        </p:sp>
        <p:cxnSp>
          <p:nvCxnSpPr>
            <p:cNvPr id="49" name="Straight Arrow Connector 48"/>
            <p:cNvCxnSpPr>
              <a:stCxn id="33" idx="3"/>
              <a:endCxn id="35" idx="1"/>
            </p:cNvCxnSpPr>
            <p:nvPr/>
          </p:nvCxnSpPr>
          <p:spPr>
            <a:xfrm>
              <a:off x="2974996" y="1984968"/>
              <a:ext cx="277780" cy="0"/>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5" idx="3"/>
              <a:endCxn id="37" idx="1"/>
            </p:cNvCxnSpPr>
            <p:nvPr/>
          </p:nvCxnSpPr>
          <p:spPr>
            <a:xfrm>
              <a:off x="4007760" y="1984968"/>
              <a:ext cx="684132" cy="0"/>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7" idx="3"/>
              <a:endCxn id="39" idx="1"/>
            </p:cNvCxnSpPr>
            <p:nvPr/>
          </p:nvCxnSpPr>
          <p:spPr>
            <a:xfrm>
              <a:off x="5373865" y="1984968"/>
              <a:ext cx="523123" cy="0"/>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3"/>
              <a:endCxn id="41" idx="1"/>
            </p:cNvCxnSpPr>
            <p:nvPr/>
          </p:nvCxnSpPr>
          <p:spPr>
            <a:xfrm>
              <a:off x="6651972" y="1984968"/>
              <a:ext cx="634492" cy="0"/>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grpSp>
      <p:grpSp>
        <p:nvGrpSpPr>
          <p:cNvPr id="129" name="Group 128"/>
          <p:cNvGrpSpPr/>
          <p:nvPr/>
        </p:nvGrpSpPr>
        <p:grpSpPr>
          <a:xfrm>
            <a:off x="15416" y="3125767"/>
            <a:ext cx="976299" cy="1426756"/>
            <a:chOff x="15416" y="3125767"/>
            <a:chExt cx="976299" cy="1426756"/>
          </a:xfrm>
        </p:grpSpPr>
        <p:sp>
          <p:nvSpPr>
            <p:cNvPr id="67" name="TextBox 66"/>
            <p:cNvSpPr txBox="1"/>
            <p:nvPr/>
          </p:nvSpPr>
          <p:spPr>
            <a:xfrm>
              <a:off x="359072" y="3478855"/>
              <a:ext cx="631007" cy="369332"/>
            </a:xfrm>
            <a:prstGeom prst="rect">
              <a:avLst/>
            </a:prstGeom>
            <a:noFill/>
          </p:spPr>
          <p:txBody>
            <a:bodyPr wrap="none" rtlCol="0">
              <a:spAutoFit/>
            </a:bodyPr>
            <a:lstStyle/>
            <a:p>
              <a:r>
                <a:rPr lang="en-US" i="1" dirty="0" smtClean="0">
                  <a:solidFill>
                    <a:srgbClr val="3C58AD"/>
                  </a:solidFill>
                </a:rPr>
                <a:t>Caps</a:t>
              </a:r>
              <a:endParaRPr lang="en-US" i="1" dirty="0">
                <a:solidFill>
                  <a:srgbClr val="3C58AD"/>
                </a:solidFill>
              </a:endParaRPr>
            </a:p>
          </p:txBody>
        </p:sp>
        <p:sp>
          <p:nvSpPr>
            <p:cNvPr id="68" name="TextBox 67"/>
            <p:cNvSpPr txBox="1"/>
            <p:nvPr/>
          </p:nvSpPr>
          <p:spPr>
            <a:xfrm>
              <a:off x="536141" y="3859704"/>
              <a:ext cx="455574" cy="369332"/>
            </a:xfrm>
            <a:prstGeom prst="rect">
              <a:avLst/>
            </a:prstGeom>
            <a:noFill/>
          </p:spPr>
          <p:txBody>
            <a:bodyPr wrap="none" rtlCol="0">
              <a:spAutoFit/>
            </a:bodyPr>
            <a:lstStyle/>
            <a:p>
              <a:r>
                <a:rPr lang="en-US" i="1" dirty="0" smtClean="0">
                  <a:solidFill>
                    <a:srgbClr val="3C58AD"/>
                  </a:solidFill>
                </a:rPr>
                <a:t>-</a:t>
              </a:r>
              <a:r>
                <a:rPr lang="en-US" i="1" dirty="0" err="1" smtClean="0">
                  <a:solidFill>
                    <a:srgbClr val="3C58AD"/>
                  </a:solidFill>
                </a:rPr>
                <a:t>es</a:t>
              </a:r>
              <a:endParaRPr lang="en-US" i="1" dirty="0">
                <a:solidFill>
                  <a:srgbClr val="3C58AD"/>
                </a:solidFill>
              </a:endParaRPr>
            </a:p>
          </p:txBody>
        </p:sp>
        <p:sp>
          <p:nvSpPr>
            <p:cNvPr id="99" name="TextBox 98"/>
            <p:cNvSpPr txBox="1"/>
            <p:nvPr/>
          </p:nvSpPr>
          <p:spPr>
            <a:xfrm>
              <a:off x="15416" y="4183191"/>
              <a:ext cx="973536" cy="369332"/>
            </a:xfrm>
            <a:prstGeom prst="rect">
              <a:avLst/>
            </a:prstGeom>
            <a:noFill/>
          </p:spPr>
          <p:txBody>
            <a:bodyPr wrap="none" rtlCol="0">
              <a:spAutoFit/>
            </a:bodyPr>
            <a:lstStyle/>
            <a:p>
              <a:r>
                <a:rPr lang="en-US" i="1" dirty="0" smtClean="0">
                  <a:solidFill>
                    <a:srgbClr val="3C58AD"/>
                  </a:solidFill>
                </a:rPr>
                <a:t>Previous</a:t>
              </a:r>
              <a:endParaRPr lang="en-US" i="1" dirty="0">
                <a:solidFill>
                  <a:srgbClr val="3C58AD"/>
                </a:solidFill>
              </a:endParaRPr>
            </a:p>
          </p:txBody>
        </p:sp>
        <p:sp>
          <p:nvSpPr>
            <p:cNvPr id="127" name="TextBox 126"/>
            <p:cNvSpPr txBox="1"/>
            <p:nvPr/>
          </p:nvSpPr>
          <p:spPr>
            <a:xfrm>
              <a:off x="325597" y="3125767"/>
              <a:ext cx="665567" cy="369332"/>
            </a:xfrm>
            <a:prstGeom prst="rect">
              <a:avLst/>
            </a:prstGeom>
            <a:noFill/>
          </p:spPr>
          <p:txBody>
            <a:bodyPr wrap="none" rtlCol="0">
              <a:spAutoFit/>
            </a:bodyPr>
            <a:lstStyle/>
            <a:p>
              <a:r>
                <a:rPr lang="en-US" i="1" dirty="0" smtClean="0">
                  <a:solidFill>
                    <a:srgbClr val="3C58AD"/>
                  </a:solidFill>
                </a:rPr>
                <a:t>word</a:t>
              </a:r>
              <a:endParaRPr lang="en-US" i="1" dirty="0">
                <a:solidFill>
                  <a:srgbClr val="3C58AD"/>
                </a:solidFill>
              </a:endParaRPr>
            </a:p>
          </p:txBody>
        </p:sp>
      </p:grpSp>
      <p:sp>
        <p:nvSpPr>
          <p:cNvPr id="136" name="TextBox 135"/>
          <p:cNvSpPr txBox="1"/>
          <p:nvPr/>
        </p:nvSpPr>
        <p:spPr>
          <a:xfrm>
            <a:off x="73137" y="1092167"/>
            <a:ext cx="2804357" cy="430887"/>
          </a:xfrm>
          <a:prstGeom prst="rect">
            <a:avLst/>
          </a:prstGeom>
          <a:noFill/>
        </p:spPr>
        <p:txBody>
          <a:bodyPr wrap="none" rtlCol="0">
            <a:spAutoFit/>
          </a:bodyPr>
          <a:lstStyle/>
          <a:p>
            <a:r>
              <a:rPr lang="en-US" sz="2200" dirty="0" smtClean="0"/>
              <a:t>Goal: Compute P(</a:t>
            </a:r>
            <a:r>
              <a:rPr lang="en-US" sz="2200" b="1" dirty="0" smtClean="0"/>
              <a:t>y</a:t>
            </a:r>
            <a:r>
              <a:rPr lang="en-US" sz="2200" dirty="0" smtClean="0"/>
              <a:t> | </a:t>
            </a:r>
            <a:r>
              <a:rPr lang="en-US" sz="2200" b="1" dirty="0" smtClean="0"/>
              <a:t>x</a:t>
            </a:r>
            <a:r>
              <a:rPr lang="en-US" sz="2200" dirty="0" smtClean="0"/>
              <a:t>)</a:t>
            </a:r>
            <a:endParaRPr lang="en-US" sz="2200" dirty="0"/>
          </a:p>
        </p:txBody>
      </p:sp>
      <p:sp>
        <p:nvSpPr>
          <p:cNvPr id="7" name="TextBox 6"/>
          <p:cNvSpPr txBox="1"/>
          <p:nvPr/>
        </p:nvSpPr>
        <p:spPr>
          <a:xfrm>
            <a:off x="2386606" y="3587088"/>
            <a:ext cx="4789093" cy="646331"/>
          </a:xfrm>
          <a:prstGeom prst="rect">
            <a:avLst/>
          </a:prstGeom>
          <a:noFill/>
        </p:spPr>
        <p:txBody>
          <a:bodyPr wrap="square" rtlCol="0">
            <a:spAutoFit/>
          </a:bodyPr>
          <a:lstStyle/>
          <a:p>
            <a:r>
              <a:rPr lang="en-US" dirty="0" smtClean="0"/>
              <a:t>To model the probability, first, </a:t>
            </a:r>
            <a:r>
              <a:rPr lang="en-US" smtClean="0"/>
              <a:t>we need to define </a:t>
            </a:r>
            <a:r>
              <a:rPr lang="en-US" dirty="0" smtClean="0"/>
              <a:t>features for the current classification problem</a:t>
            </a:r>
            <a:endParaRPr lang="en-US" dirty="0"/>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59390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t>
            </a:r>
            <a:r>
              <a:rPr lang="en-US" dirty="0"/>
              <a:t>aximum </a:t>
            </a:r>
            <a:r>
              <a:rPr lang="en-US" dirty="0">
                <a:solidFill>
                  <a:schemeClr val="accent1"/>
                </a:solidFill>
              </a:rPr>
              <a:t>E</a:t>
            </a:r>
            <a:r>
              <a:rPr lang="en-US" dirty="0"/>
              <a:t>ntropy </a:t>
            </a:r>
            <a:r>
              <a:rPr lang="en-US" dirty="0">
                <a:solidFill>
                  <a:schemeClr val="accent1"/>
                </a:solidFill>
              </a:rPr>
              <a:t>M</a:t>
            </a:r>
            <a:r>
              <a:rPr lang="en-US" dirty="0"/>
              <a:t>arkov </a:t>
            </a:r>
            <a:r>
              <a:rPr lang="en-US" dirty="0">
                <a:solidFill>
                  <a:schemeClr val="accent1"/>
                </a:solidFill>
              </a:rPr>
              <a:t>M</a:t>
            </a:r>
            <a:r>
              <a:rPr lang="en-US" dirty="0"/>
              <a:t>odel</a:t>
            </a:r>
          </a:p>
        </p:txBody>
      </p:sp>
      <p:sp>
        <p:nvSpPr>
          <p:cNvPr id="7" name="Content Placeholder 6"/>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42F4FC8-095A-E041-AA53-AAE5A7787260}" type="slidenum">
              <a:rPr lang="en-US" smtClean="0"/>
              <a:t>64</a:t>
            </a:fld>
            <a:endParaRPr lang="en-US"/>
          </a:p>
        </p:txBody>
      </p:sp>
      <p:pic>
        <p:nvPicPr>
          <p:cNvPr id="5" name="Picture 4" descr="Screen Region 2014-09-18 at 10.37.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134" y="1092167"/>
            <a:ext cx="4296565" cy="484673"/>
          </a:xfrm>
          <a:prstGeom prst="rect">
            <a:avLst/>
          </a:prstGeom>
        </p:spPr>
      </p:pic>
      <p:grpSp>
        <p:nvGrpSpPr>
          <p:cNvPr id="135" name="Group 134"/>
          <p:cNvGrpSpPr/>
          <p:nvPr/>
        </p:nvGrpSpPr>
        <p:grpSpPr>
          <a:xfrm>
            <a:off x="512780" y="1784913"/>
            <a:ext cx="7528668" cy="1220468"/>
            <a:chOff x="512780" y="1784913"/>
            <a:chExt cx="7528668" cy="1220468"/>
          </a:xfrm>
        </p:grpSpPr>
        <p:sp>
          <p:nvSpPr>
            <p:cNvPr id="33" name="TextBox 32"/>
            <p:cNvSpPr txBox="1"/>
            <p:nvPr/>
          </p:nvSpPr>
          <p:spPr>
            <a:xfrm>
              <a:off x="1584872" y="1784913"/>
              <a:ext cx="139012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Determiner</a:t>
              </a:r>
              <a:endParaRPr lang="en-US" sz="2000" dirty="0"/>
            </a:p>
          </p:txBody>
        </p:sp>
        <p:sp>
          <p:nvSpPr>
            <p:cNvPr id="35" name="TextBox 34"/>
            <p:cNvSpPr txBox="1"/>
            <p:nvPr/>
          </p:nvSpPr>
          <p:spPr>
            <a:xfrm>
              <a:off x="3252776"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sp>
          <p:nvSpPr>
            <p:cNvPr id="37" name="TextBox 36"/>
            <p:cNvSpPr txBox="1"/>
            <p:nvPr/>
          </p:nvSpPr>
          <p:spPr>
            <a:xfrm>
              <a:off x="4691892" y="1784913"/>
              <a:ext cx="681973"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Verb</a:t>
              </a:r>
              <a:endParaRPr lang="en-US" sz="2000" dirty="0"/>
            </a:p>
          </p:txBody>
        </p:sp>
        <p:sp>
          <p:nvSpPr>
            <p:cNvPr id="39" name="TextBox 38"/>
            <p:cNvSpPr txBox="1"/>
            <p:nvPr/>
          </p:nvSpPr>
          <p:spPr>
            <a:xfrm>
              <a:off x="5896988"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grpSp>
          <p:nvGrpSpPr>
            <p:cNvPr id="128" name="Group 127"/>
            <p:cNvGrpSpPr/>
            <p:nvPr/>
          </p:nvGrpSpPr>
          <p:grpSpPr>
            <a:xfrm>
              <a:off x="1440623" y="2595952"/>
              <a:ext cx="6011691" cy="409429"/>
              <a:chOff x="1440623" y="2595952"/>
              <a:chExt cx="6011691" cy="409429"/>
            </a:xfrm>
          </p:grpSpPr>
          <p:sp>
            <p:nvSpPr>
              <p:cNvPr id="32" name="TextBox 31"/>
              <p:cNvSpPr txBox="1"/>
              <p:nvPr/>
            </p:nvSpPr>
            <p:spPr>
              <a:xfrm>
                <a:off x="1440623" y="2605271"/>
                <a:ext cx="572017" cy="400110"/>
              </a:xfrm>
              <a:prstGeom prst="rect">
                <a:avLst/>
              </a:prstGeom>
              <a:noFill/>
              <a:ln w="28575">
                <a:solidFill>
                  <a:schemeClr val="tx1"/>
                </a:solidFill>
              </a:ln>
            </p:spPr>
            <p:txBody>
              <a:bodyPr wrap="none" rtlCol="0">
                <a:spAutoFit/>
              </a:bodyPr>
              <a:lstStyle/>
              <a:p>
                <a:r>
                  <a:rPr lang="en-US" sz="2000" dirty="0" smtClean="0"/>
                  <a:t>The</a:t>
                </a:r>
                <a:endParaRPr lang="en-US" sz="2000" dirty="0"/>
              </a:p>
            </p:txBody>
          </p:sp>
          <p:sp>
            <p:nvSpPr>
              <p:cNvPr id="34" name="TextBox 33"/>
              <p:cNvSpPr txBox="1"/>
              <p:nvPr/>
            </p:nvSpPr>
            <p:spPr>
              <a:xfrm>
                <a:off x="2805367" y="2605271"/>
                <a:ext cx="564878" cy="400110"/>
              </a:xfrm>
              <a:prstGeom prst="rect">
                <a:avLst/>
              </a:prstGeom>
              <a:noFill/>
              <a:ln w="28575">
                <a:solidFill>
                  <a:schemeClr val="tx1"/>
                </a:solidFill>
              </a:ln>
            </p:spPr>
            <p:txBody>
              <a:bodyPr wrap="none" rtlCol="0">
                <a:spAutoFit/>
              </a:bodyPr>
              <a:lstStyle/>
              <a:p>
                <a:r>
                  <a:rPr lang="en-US" sz="2000" dirty="0" smtClean="0"/>
                  <a:t>Fed</a:t>
                </a:r>
                <a:endParaRPr lang="en-US" sz="2000" dirty="0"/>
              </a:p>
            </p:txBody>
          </p:sp>
          <p:sp>
            <p:nvSpPr>
              <p:cNvPr id="36" name="TextBox 35"/>
              <p:cNvSpPr txBox="1"/>
              <p:nvPr/>
            </p:nvSpPr>
            <p:spPr>
              <a:xfrm>
                <a:off x="4100124" y="2595952"/>
                <a:ext cx="784039" cy="400110"/>
              </a:xfrm>
              <a:prstGeom prst="rect">
                <a:avLst/>
              </a:prstGeom>
              <a:noFill/>
              <a:ln w="28575">
                <a:solidFill>
                  <a:schemeClr val="tx1"/>
                </a:solidFill>
              </a:ln>
            </p:spPr>
            <p:txBody>
              <a:bodyPr wrap="none" rtlCol="0">
                <a:spAutoFit/>
              </a:bodyPr>
              <a:lstStyle/>
              <a:p>
                <a:r>
                  <a:rPr lang="en-US" sz="2000" dirty="0" smtClean="0"/>
                  <a:t>raises</a:t>
                </a:r>
                <a:endParaRPr lang="en-US" sz="2000" dirty="0"/>
              </a:p>
            </p:txBody>
          </p:sp>
          <p:sp>
            <p:nvSpPr>
              <p:cNvPr id="38" name="TextBox 37"/>
              <p:cNvSpPr txBox="1"/>
              <p:nvPr/>
            </p:nvSpPr>
            <p:spPr>
              <a:xfrm>
                <a:off x="5295393" y="2605271"/>
                <a:ext cx="995059" cy="400110"/>
              </a:xfrm>
              <a:prstGeom prst="rect">
                <a:avLst/>
              </a:prstGeom>
              <a:noFill/>
              <a:ln w="28575">
                <a:solidFill>
                  <a:schemeClr val="tx1"/>
                </a:solidFill>
              </a:ln>
            </p:spPr>
            <p:txBody>
              <a:bodyPr wrap="none" rtlCol="0">
                <a:spAutoFit/>
              </a:bodyPr>
              <a:lstStyle/>
              <a:p>
                <a:r>
                  <a:rPr lang="en-US" sz="2000" dirty="0" smtClean="0"/>
                  <a:t>interest</a:t>
                </a:r>
                <a:endParaRPr lang="en-US" sz="2000" dirty="0"/>
              </a:p>
            </p:txBody>
          </p:sp>
          <p:sp>
            <p:nvSpPr>
              <p:cNvPr id="40" name="TextBox 39"/>
              <p:cNvSpPr txBox="1"/>
              <p:nvPr/>
            </p:nvSpPr>
            <p:spPr>
              <a:xfrm>
                <a:off x="6741537" y="2605271"/>
                <a:ext cx="710777" cy="400110"/>
              </a:xfrm>
              <a:prstGeom prst="rect">
                <a:avLst/>
              </a:prstGeom>
              <a:noFill/>
              <a:ln w="28575">
                <a:solidFill>
                  <a:schemeClr val="tx1"/>
                </a:solidFill>
              </a:ln>
            </p:spPr>
            <p:txBody>
              <a:bodyPr wrap="none" rtlCol="0">
                <a:spAutoFit/>
              </a:bodyPr>
              <a:lstStyle/>
              <a:p>
                <a:r>
                  <a:rPr lang="en-US" sz="2000" dirty="0" smtClean="0"/>
                  <a:t>rates</a:t>
                </a:r>
                <a:endParaRPr lang="en-US" sz="2000" dirty="0"/>
              </a:p>
            </p:txBody>
          </p:sp>
        </p:grpSp>
        <p:sp>
          <p:nvSpPr>
            <p:cNvPr id="41" name="TextBox 40"/>
            <p:cNvSpPr txBox="1"/>
            <p:nvPr/>
          </p:nvSpPr>
          <p:spPr>
            <a:xfrm>
              <a:off x="7286464"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cxnSp>
          <p:nvCxnSpPr>
            <p:cNvPr id="42" name="Straight Arrow Connector 41"/>
            <p:cNvCxnSpPr>
              <a:stCxn id="33" idx="2"/>
              <a:endCxn id="32" idx="0"/>
            </p:cNvCxnSpPr>
            <p:nvPr/>
          </p:nvCxnSpPr>
          <p:spPr>
            <a:xfrm flipH="1">
              <a:off x="1726632" y="2185023"/>
              <a:ext cx="55330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2"/>
              <a:endCxn id="34" idx="0"/>
            </p:cNvCxnSpPr>
            <p:nvPr/>
          </p:nvCxnSpPr>
          <p:spPr>
            <a:xfrm flipH="1">
              <a:off x="3087806" y="2185023"/>
              <a:ext cx="54246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7" idx="2"/>
              <a:endCxn id="36" idx="0"/>
            </p:cNvCxnSpPr>
            <p:nvPr/>
          </p:nvCxnSpPr>
          <p:spPr>
            <a:xfrm flipH="1">
              <a:off x="4492144" y="2185023"/>
              <a:ext cx="540735" cy="410929"/>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9" idx="2"/>
              <a:endCxn id="38" idx="0"/>
            </p:cNvCxnSpPr>
            <p:nvPr/>
          </p:nvCxnSpPr>
          <p:spPr>
            <a:xfrm flipH="1">
              <a:off x="5792923" y="2185023"/>
              <a:ext cx="481557"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2"/>
              <a:endCxn id="40" idx="0"/>
            </p:cNvCxnSpPr>
            <p:nvPr/>
          </p:nvCxnSpPr>
          <p:spPr>
            <a:xfrm flipH="1">
              <a:off x="7096926" y="2185023"/>
              <a:ext cx="567030"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8" idx="3"/>
              <a:endCxn id="33" idx="1"/>
            </p:cNvCxnSpPr>
            <p:nvPr/>
          </p:nvCxnSpPr>
          <p:spPr>
            <a:xfrm flipV="1">
              <a:off x="1133463" y="1984968"/>
              <a:ext cx="451409" cy="37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12780" y="1804025"/>
              <a:ext cx="620683" cy="369332"/>
            </a:xfrm>
            <a:prstGeom prst="rect">
              <a:avLst/>
            </a:prstGeom>
            <a:noFill/>
            <a:ln w="28575">
              <a:solidFill>
                <a:schemeClr val="tx1"/>
              </a:solidFill>
            </a:ln>
          </p:spPr>
          <p:txBody>
            <a:bodyPr wrap="none" rtlCol="0">
              <a:spAutoFit/>
            </a:bodyPr>
            <a:lstStyle/>
            <a:p>
              <a:r>
                <a:rPr lang="en-US" dirty="0" smtClean="0">
                  <a:solidFill>
                    <a:schemeClr val="accent3">
                      <a:lumMod val="50000"/>
                    </a:schemeClr>
                  </a:solidFill>
                </a:rPr>
                <a:t>start</a:t>
              </a:r>
              <a:endParaRPr lang="en-US" dirty="0">
                <a:solidFill>
                  <a:schemeClr val="accent3">
                    <a:lumMod val="50000"/>
                  </a:schemeClr>
                </a:solidFill>
              </a:endParaRPr>
            </a:p>
          </p:txBody>
        </p:sp>
        <p:cxnSp>
          <p:nvCxnSpPr>
            <p:cNvPr id="49" name="Straight Arrow Connector 48"/>
            <p:cNvCxnSpPr>
              <a:stCxn id="33" idx="3"/>
              <a:endCxn id="35" idx="1"/>
            </p:cNvCxnSpPr>
            <p:nvPr/>
          </p:nvCxnSpPr>
          <p:spPr>
            <a:xfrm>
              <a:off x="2974996" y="1984968"/>
              <a:ext cx="27778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5" idx="3"/>
              <a:endCxn id="37" idx="1"/>
            </p:cNvCxnSpPr>
            <p:nvPr/>
          </p:nvCxnSpPr>
          <p:spPr>
            <a:xfrm>
              <a:off x="4007760" y="1984968"/>
              <a:ext cx="68413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7" idx="3"/>
              <a:endCxn id="39" idx="1"/>
            </p:cNvCxnSpPr>
            <p:nvPr/>
          </p:nvCxnSpPr>
          <p:spPr>
            <a:xfrm>
              <a:off x="5373865" y="1984968"/>
              <a:ext cx="523123"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3"/>
              <a:endCxn id="41" idx="1"/>
            </p:cNvCxnSpPr>
            <p:nvPr/>
          </p:nvCxnSpPr>
          <p:spPr>
            <a:xfrm>
              <a:off x="6651972" y="1984968"/>
              <a:ext cx="63449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grpSp>
        <p:nvGrpSpPr>
          <p:cNvPr id="130" name="Group 129"/>
          <p:cNvGrpSpPr/>
          <p:nvPr/>
        </p:nvGrpSpPr>
        <p:grpSpPr>
          <a:xfrm>
            <a:off x="1380319" y="3110378"/>
            <a:ext cx="669073" cy="1457534"/>
            <a:chOff x="1380319" y="3110378"/>
            <a:chExt cx="669073" cy="1457534"/>
          </a:xfrm>
        </p:grpSpPr>
        <p:sp>
          <p:nvSpPr>
            <p:cNvPr id="75" name="TextBox 74"/>
            <p:cNvSpPr txBox="1"/>
            <p:nvPr/>
          </p:nvSpPr>
          <p:spPr>
            <a:xfrm>
              <a:off x="1557526" y="3467513"/>
              <a:ext cx="314659" cy="400110"/>
            </a:xfrm>
            <a:prstGeom prst="rect">
              <a:avLst/>
            </a:prstGeom>
            <a:noFill/>
          </p:spPr>
          <p:txBody>
            <a:bodyPr wrap="none" rtlCol="0">
              <a:spAutoFit/>
            </a:bodyPr>
            <a:lstStyle/>
            <a:p>
              <a:r>
                <a:rPr lang="en-US" sz="2000" dirty="0" smtClean="0"/>
                <a:t>Y</a:t>
              </a:r>
              <a:endParaRPr lang="en-US" sz="2000" dirty="0"/>
            </a:p>
          </p:txBody>
        </p:sp>
        <p:sp>
          <p:nvSpPr>
            <p:cNvPr id="80" name="TextBox 79"/>
            <p:cNvSpPr txBox="1"/>
            <p:nvPr/>
          </p:nvSpPr>
          <p:spPr>
            <a:xfrm>
              <a:off x="1539742" y="3819988"/>
              <a:ext cx="350226" cy="400110"/>
            </a:xfrm>
            <a:prstGeom prst="rect">
              <a:avLst/>
            </a:prstGeom>
            <a:noFill/>
          </p:spPr>
          <p:txBody>
            <a:bodyPr wrap="none" rtlCol="0">
              <a:spAutoFit/>
            </a:bodyPr>
            <a:lstStyle/>
            <a:p>
              <a:r>
                <a:rPr lang="en-US" sz="2000" dirty="0" smtClean="0"/>
                <a:t>N</a:t>
              </a:r>
              <a:endParaRPr lang="en-US" sz="2000" dirty="0"/>
            </a:p>
          </p:txBody>
        </p:sp>
        <p:sp>
          <p:nvSpPr>
            <p:cNvPr id="100" name="TextBox 99"/>
            <p:cNvSpPr txBox="1"/>
            <p:nvPr/>
          </p:nvSpPr>
          <p:spPr>
            <a:xfrm>
              <a:off x="1380319" y="4167802"/>
              <a:ext cx="669073" cy="400110"/>
            </a:xfrm>
            <a:prstGeom prst="rect">
              <a:avLst/>
            </a:prstGeom>
            <a:noFill/>
          </p:spPr>
          <p:txBody>
            <a:bodyPr wrap="none" rtlCol="0">
              <a:spAutoFit/>
            </a:bodyPr>
            <a:lstStyle/>
            <a:p>
              <a:r>
                <a:rPr lang="en-US" sz="2000" dirty="0" smtClean="0"/>
                <a:t>start</a:t>
              </a:r>
              <a:endParaRPr lang="en-US" sz="2000" dirty="0"/>
            </a:p>
          </p:txBody>
        </p:sp>
        <p:sp>
          <p:nvSpPr>
            <p:cNvPr id="122" name="TextBox 121"/>
            <p:cNvSpPr txBox="1"/>
            <p:nvPr/>
          </p:nvSpPr>
          <p:spPr>
            <a:xfrm>
              <a:off x="1428847" y="3110378"/>
              <a:ext cx="572017" cy="400110"/>
            </a:xfrm>
            <a:prstGeom prst="rect">
              <a:avLst/>
            </a:prstGeom>
            <a:noFill/>
          </p:spPr>
          <p:txBody>
            <a:bodyPr wrap="none" rtlCol="0">
              <a:spAutoFit/>
            </a:bodyPr>
            <a:lstStyle/>
            <a:p>
              <a:r>
                <a:rPr lang="en-US" sz="2000" dirty="0" smtClean="0"/>
                <a:t>The</a:t>
              </a:r>
              <a:endParaRPr lang="en-US" sz="2000" dirty="0"/>
            </a:p>
          </p:txBody>
        </p:sp>
      </p:grpSp>
      <p:grpSp>
        <p:nvGrpSpPr>
          <p:cNvPr id="129" name="Group 128"/>
          <p:cNvGrpSpPr/>
          <p:nvPr/>
        </p:nvGrpSpPr>
        <p:grpSpPr>
          <a:xfrm>
            <a:off x="15416" y="3125767"/>
            <a:ext cx="976299" cy="1426756"/>
            <a:chOff x="15416" y="3125767"/>
            <a:chExt cx="976299" cy="1426756"/>
          </a:xfrm>
        </p:grpSpPr>
        <p:sp>
          <p:nvSpPr>
            <p:cNvPr id="67" name="TextBox 66"/>
            <p:cNvSpPr txBox="1"/>
            <p:nvPr/>
          </p:nvSpPr>
          <p:spPr>
            <a:xfrm>
              <a:off x="359072" y="3478855"/>
              <a:ext cx="631007" cy="369332"/>
            </a:xfrm>
            <a:prstGeom prst="rect">
              <a:avLst/>
            </a:prstGeom>
            <a:noFill/>
          </p:spPr>
          <p:txBody>
            <a:bodyPr wrap="none" rtlCol="0">
              <a:spAutoFit/>
            </a:bodyPr>
            <a:lstStyle/>
            <a:p>
              <a:r>
                <a:rPr lang="en-US" i="1" dirty="0" smtClean="0">
                  <a:solidFill>
                    <a:srgbClr val="3C58AD"/>
                  </a:solidFill>
                </a:rPr>
                <a:t>Caps</a:t>
              </a:r>
              <a:endParaRPr lang="en-US" i="1" dirty="0">
                <a:solidFill>
                  <a:srgbClr val="3C58AD"/>
                </a:solidFill>
              </a:endParaRPr>
            </a:p>
          </p:txBody>
        </p:sp>
        <p:sp>
          <p:nvSpPr>
            <p:cNvPr id="68" name="TextBox 67"/>
            <p:cNvSpPr txBox="1"/>
            <p:nvPr/>
          </p:nvSpPr>
          <p:spPr>
            <a:xfrm>
              <a:off x="536141" y="3859704"/>
              <a:ext cx="455574" cy="369332"/>
            </a:xfrm>
            <a:prstGeom prst="rect">
              <a:avLst/>
            </a:prstGeom>
            <a:noFill/>
          </p:spPr>
          <p:txBody>
            <a:bodyPr wrap="none" rtlCol="0">
              <a:spAutoFit/>
            </a:bodyPr>
            <a:lstStyle/>
            <a:p>
              <a:r>
                <a:rPr lang="en-US" i="1" dirty="0" smtClean="0">
                  <a:solidFill>
                    <a:srgbClr val="3C58AD"/>
                  </a:solidFill>
                </a:rPr>
                <a:t>-</a:t>
              </a:r>
              <a:r>
                <a:rPr lang="en-US" i="1" dirty="0" err="1" smtClean="0">
                  <a:solidFill>
                    <a:srgbClr val="3C58AD"/>
                  </a:solidFill>
                </a:rPr>
                <a:t>es</a:t>
              </a:r>
              <a:endParaRPr lang="en-US" i="1" dirty="0">
                <a:solidFill>
                  <a:srgbClr val="3C58AD"/>
                </a:solidFill>
              </a:endParaRPr>
            </a:p>
          </p:txBody>
        </p:sp>
        <p:sp>
          <p:nvSpPr>
            <p:cNvPr id="99" name="TextBox 98"/>
            <p:cNvSpPr txBox="1"/>
            <p:nvPr/>
          </p:nvSpPr>
          <p:spPr>
            <a:xfrm>
              <a:off x="15416" y="4183191"/>
              <a:ext cx="973536" cy="369332"/>
            </a:xfrm>
            <a:prstGeom prst="rect">
              <a:avLst/>
            </a:prstGeom>
            <a:noFill/>
          </p:spPr>
          <p:txBody>
            <a:bodyPr wrap="none" rtlCol="0">
              <a:spAutoFit/>
            </a:bodyPr>
            <a:lstStyle/>
            <a:p>
              <a:r>
                <a:rPr lang="en-US" i="1" dirty="0" smtClean="0">
                  <a:solidFill>
                    <a:srgbClr val="3C58AD"/>
                  </a:solidFill>
                </a:rPr>
                <a:t>Previous</a:t>
              </a:r>
              <a:endParaRPr lang="en-US" i="1" dirty="0">
                <a:solidFill>
                  <a:srgbClr val="3C58AD"/>
                </a:solidFill>
              </a:endParaRPr>
            </a:p>
          </p:txBody>
        </p:sp>
        <p:sp>
          <p:nvSpPr>
            <p:cNvPr id="127" name="TextBox 126"/>
            <p:cNvSpPr txBox="1"/>
            <p:nvPr/>
          </p:nvSpPr>
          <p:spPr>
            <a:xfrm>
              <a:off x="325597" y="3125767"/>
              <a:ext cx="665567" cy="369332"/>
            </a:xfrm>
            <a:prstGeom prst="rect">
              <a:avLst/>
            </a:prstGeom>
            <a:noFill/>
          </p:spPr>
          <p:txBody>
            <a:bodyPr wrap="none" rtlCol="0">
              <a:spAutoFit/>
            </a:bodyPr>
            <a:lstStyle/>
            <a:p>
              <a:r>
                <a:rPr lang="en-US" i="1" dirty="0" smtClean="0">
                  <a:solidFill>
                    <a:srgbClr val="3C58AD"/>
                  </a:solidFill>
                </a:rPr>
                <a:t>word</a:t>
              </a:r>
              <a:endParaRPr lang="en-US" i="1" dirty="0">
                <a:solidFill>
                  <a:srgbClr val="3C58AD"/>
                </a:solidFill>
              </a:endParaRPr>
            </a:p>
          </p:txBody>
        </p:sp>
      </p:grpSp>
      <p:sp>
        <p:nvSpPr>
          <p:cNvPr id="136" name="TextBox 135"/>
          <p:cNvSpPr txBox="1"/>
          <p:nvPr/>
        </p:nvSpPr>
        <p:spPr>
          <a:xfrm>
            <a:off x="73137" y="1092167"/>
            <a:ext cx="2319978" cy="369332"/>
          </a:xfrm>
          <a:prstGeom prst="rect">
            <a:avLst/>
          </a:prstGeom>
          <a:noFill/>
        </p:spPr>
        <p:txBody>
          <a:bodyPr wrap="none" rtlCol="0">
            <a:spAutoFit/>
          </a:bodyPr>
          <a:lstStyle/>
          <a:p>
            <a:r>
              <a:rPr lang="en-US" dirty="0" smtClean="0"/>
              <a:t>Goal: Compute P(</a:t>
            </a:r>
            <a:r>
              <a:rPr lang="en-US" b="1" dirty="0" smtClean="0"/>
              <a:t>y</a:t>
            </a:r>
            <a:r>
              <a:rPr lang="en-US" dirty="0" smtClean="0"/>
              <a:t> | </a:t>
            </a:r>
            <a:r>
              <a:rPr lang="en-US" b="1" dirty="0" smtClean="0"/>
              <a:t>x</a:t>
            </a:r>
            <a:r>
              <a:rPr lang="en-US" dirty="0" smtClean="0"/>
              <a: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04361" y="4706881"/>
                <a:ext cx="2130199" cy="461665"/>
              </a:xfrm>
              <a:prstGeom prst="rect">
                <a:avLst/>
              </a:prstGeom>
              <a:noFill/>
            </p:spPr>
            <p:txBody>
              <a:bodyPr wrap="none" rtlCol="0">
                <a:spAutoFit/>
              </a:bodyPr>
              <a:lstStyle/>
              <a:p>
                <a14:m>
                  <m:oMath xmlns:m="http://schemas.openxmlformats.org/officeDocument/2006/math">
                    <m:r>
                      <a:rPr lang="en-US" sz="2400" b="0" i="1" smtClean="0">
                        <a:latin typeface="Cambria Math" charset="0"/>
                      </a:rPr>
                      <m:t>𝜙</m:t>
                    </m:r>
                  </m:oMath>
                </a14:m>
                <a:r>
                  <a:rPr lang="en-US" sz="2400" dirty="0" smtClean="0"/>
                  <a:t>(x, 0, start, </a:t>
                </a:r>
                <a:r>
                  <a:rPr lang="en-US" sz="2400" dirty="0" smtClean="0">
                    <a:latin typeface="Calibri"/>
                  </a:rPr>
                  <a:t>y</a:t>
                </a:r>
                <a:r>
                  <a:rPr lang="en-US" sz="2400" baseline="-25000" dirty="0" smtClean="0">
                    <a:latin typeface="Calibri"/>
                  </a:rPr>
                  <a:t>0</a:t>
                </a:r>
                <a:r>
                  <a:rPr lang="en-US" sz="2400" dirty="0" smtClean="0"/>
                  <a:t>)</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904361" y="4706881"/>
                <a:ext cx="2130199" cy="461665"/>
              </a:xfrm>
              <a:prstGeom prst="rect">
                <a:avLst/>
              </a:prstGeom>
              <a:blipFill rotWithShape="0">
                <a:blip r:embed="rId3"/>
                <a:stretch>
                  <a:fillRect l="-2286" t="-10526" r="-3429" b="-28947"/>
                </a:stretch>
              </a:blipFill>
            </p:spPr>
            <p:txBody>
              <a:bodyPr/>
              <a:lstStyle/>
              <a:p>
                <a:r>
                  <a:rPr lang="en-US">
                    <a:noFill/>
                  </a:rPr>
                  <a:t> </a:t>
                </a:r>
              </a:p>
            </p:txBody>
          </p:sp>
        </mc:Fallback>
      </mc:AlternateContent>
      <p:grpSp>
        <p:nvGrpSpPr>
          <p:cNvPr id="17" name="Group 16"/>
          <p:cNvGrpSpPr/>
          <p:nvPr/>
        </p:nvGrpSpPr>
        <p:grpSpPr>
          <a:xfrm>
            <a:off x="1394910" y="3063350"/>
            <a:ext cx="602184" cy="1561480"/>
            <a:chOff x="1394910" y="3063350"/>
            <a:chExt cx="602184" cy="1561480"/>
          </a:xfrm>
        </p:grpSpPr>
        <p:grpSp>
          <p:nvGrpSpPr>
            <p:cNvPr id="15" name="Group 14"/>
            <p:cNvGrpSpPr/>
            <p:nvPr/>
          </p:nvGrpSpPr>
          <p:grpSpPr>
            <a:xfrm>
              <a:off x="1394910" y="3063350"/>
              <a:ext cx="135030" cy="1561480"/>
              <a:chOff x="-362966" y="1784913"/>
              <a:chExt cx="135030" cy="1561480"/>
            </a:xfrm>
          </p:grpSpPr>
          <p:cxnSp>
            <p:nvCxnSpPr>
              <p:cNvPr id="12" name="Straight Connector 11"/>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6" name="Group 85"/>
            <p:cNvGrpSpPr/>
            <p:nvPr/>
          </p:nvGrpSpPr>
          <p:grpSpPr>
            <a:xfrm>
              <a:off x="1865583" y="3066525"/>
              <a:ext cx="131511" cy="1558305"/>
              <a:chOff x="-372147" y="1788088"/>
              <a:chExt cx="131511" cy="1558305"/>
            </a:xfrm>
          </p:grpSpPr>
          <p:cxnSp>
            <p:nvCxnSpPr>
              <p:cNvPr id="87" name="Straight Connector 86"/>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0380700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Entropy Markov Model</a:t>
            </a:r>
          </a:p>
        </p:txBody>
      </p:sp>
      <p:sp>
        <p:nvSpPr>
          <p:cNvPr id="9" name="Content Placeholder 8"/>
          <p:cNvSpPr>
            <a:spLocks noGrp="1"/>
          </p:cNvSpPr>
          <p:nvPr>
            <p:ph idx="1"/>
          </p:nvPr>
        </p:nvSpPr>
        <p:spPr>
          <a:xfrm>
            <a:off x="639160" y="1270861"/>
            <a:ext cx="7886700" cy="4906102"/>
          </a:xfrm>
        </p:spPr>
        <p:txBody>
          <a:bodyPr/>
          <a:lstStyle/>
          <a:p>
            <a:endParaRPr lang="en-US"/>
          </a:p>
        </p:txBody>
      </p:sp>
      <p:sp>
        <p:nvSpPr>
          <p:cNvPr id="4" name="Slide Number Placeholder 3"/>
          <p:cNvSpPr>
            <a:spLocks noGrp="1"/>
          </p:cNvSpPr>
          <p:nvPr>
            <p:ph type="sldNum" sz="quarter" idx="12"/>
          </p:nvPr>
        </p:nvSpPr>
        <p:spPr/>
        <p:txBody>
          <a:bodyPr/>
          <a:lstStyle/>
          <a:p>
            <a:fld id="{E42F4FC8-095A-E041-AA53-AAE5A7787260}" type="slidenum">
              <a:rPr lang="en-US" smtClean="0"/>
              <a:t>65</a:t>
            </a:fld>
            <a:endParaRPr lang="en-US"/>
          </a:p>
        </p:txBody>
      </p:sp>
      <p:pic>
        <p:nvPicPr>
          <p:cNvPr id="5" name="Picture 4" descr="Screen Region 2014-09-18 at 10.37.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134" y="1092167"/>
            <a:ext cx="4296565" cy="484673"/>
          </a:xfrm>
          <a:prstGeom prst="rect">
            <a:avLst/>
          </a:prstGeom>
        </p:spPr>
      </p:pic>
      <p:sp>
        <p:nvSpPr>
          <p:cNvPr id="31" name="TextBox 30"/>
          <p:cNvSpPr txBox="1"/>
          <p:nvPr/>
        </p:nvSpPr>
        <p:spPr>
          <a:xfrm>
            <a:off x="401469" y="5115110"/>
            <a:ext cx="6466284" cy="369332"/>
          </a:xfrm>
          <a:prstGeom prst="rect">
            <a:avLst/>
          </a:prstGeom>
          <a:noFill/>
        </p:spPr>
        <p:txBody>
          <a:bodyPr wrap="none" rtlCol="0">
            <a:spAutoFit/>
          </a:bodyPr>
          <a:lstStyle/>
          <a:p>
            <a:r>
              <a:rPr lang="en-US" dirty="0" smtClean="0"/>
              <a:t>Compare to HMM: Only depends on the word and the previous tag</a:t>
            </a:r>
            <a:endParaRPr lang="en-US" dirty="0"/>
          </a:p>
        </p:txBody>
      </p:sp>
      <p:grpSp>
        <p:nvGrpSpPr>
          <p:cNvPr id="135" name="Group 134"/>
          <p:cNvGrpSpPr/>
          <p:nvPr/>
        </p:nvGrpSpPr>
        <p:grpSpPr>
          <a:xfrm>
            <a:off x="541530" y="1648004"/>
            <a:ext cx="7528668" cy="1220468"/>
            <a:chOff x="512780" y="1784913"/>
            <a:chExt cx="7528668" cy="1220468"/>
          </a:xfrm>
        </p:grpSpPr>
        <p:sp>
          <p:nvSpPr>
            <p:cNvPr id="33" name="TextBox 32"/>
            <p:cNvSpPr txBox="1"/>
            <p:nvPr/>
          </p:nvSpPr>
          <p:spPr>
            <a:xfrm>
              <a:off x="1584872" y="1784913"/>
              <a:ext cx="139012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Determiner</a:t>
              </a:r>
              <a:endParaRPr lang="en-US" sz="2000" dirty="0"/>
            </a:p>
          </p:txBody>
        </p:sp>
        <p:sp>
          <p:nvSpPr>
            <p:cNvPr id="35" name="TextBox 34"/>
            <p:cNvSpPr txBox="1"/>
            <p:nvPr/>
          </p:nvSpPr>
          <p:spPr>
            <a:xfrm>
              <a:off x="3252776"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sp>
          <p:nvSpPr>
            <p:cNvPr id="37" name="TextBox 36"/>
            <p:cNvSpPr txBox="1"/>
            <p:nvPr/>
          </p:nvSpPr>
          <p:spPr>
            <a:xfrm>
              <a:off x="4691892" y="1784913"/>
              <a:ext cx="681973"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Verb</a:t>
              </a:r>
              <a:endParaRPr lang="en-US" sz="2000" dirty="0"/>
            </a:p>
          </p:txBody>
        </p:sp>
        <p:sp>
          <p:nvSpPr>
            <p:cNvPr id="39" name="TextBox 38"/>
            <p:cNvSpPr txBox="1"/>
            <p:nvPr/>
          </p:nvSpPr>
          <p:spPr>
            <a:xfrm>
              <a:off x="5896988"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grpSp>
          <p:nvGrpSpPr>
            <p:cNvPr id="128" name="Group 127"/>
            <p:cNvGrpSpPr/>
            <p:nvPr/>
          </p:nvGrpSpPr>
          <p:grpSpPr>
            <a:xfrm>
              <a:off x="1440623" y="2595952"/>
              <a:ext cx="6011691" cy="409429"/>
              <a:chOff x="1440623" y="2595952"/>
              <a:chExt cx="6011691" cy="409429"/>
            </a:xfrm>
          </p:grpSpPr>
          <p:sp>
            <p:nvSpPr>
              <p:cNvPr id="32" name="TextBox 31"/>
              <p:cNvSpPr txBox="1"/>
              <p:nvPr/>
            </p:nvSpPr>
            <p:spPr>
              <a:xfrm>
                <a:off x="1440623" y="2605271"/>
                <a:ext cx="572017" cy="400110"/>
              </a:xfrm>
              <a:prstGeom prst="rect">
                <a:avLst/>
              </a:prstGeom>
              <a:noFill/>
              <a:ln w="28575">
                <a:solidFill>
                  <a:schemeClr val="tx1"/>
                </a:solidFill>
              </a:ln>
            </p:spPr>
            <p:txBody>
              <a:bodyPr wrap="none" rtlCol="0">
                <a:spAutoFit/>
              </a:bodyPr>
              <a:lstStyle/>
              <a:p>
                <a:r>
                  <a:rPr lang="en-US" sz="2000" dirty="0" smtClean="0"/>
                  <a:t>The</a:t>
                </a:r>
                <a:endParaRPr lang="en-US" sz="2000" dirty="0"/>
              </a:p>
            </p:txBody>
          </p:sp>
          <p:sp>
            <p:nvSpPr>
              <p:cNvPr id="34" name="TextBox 33"/>
              <p:cNvSpPr txBox="1"/>
              <p:nvPr/>
            </p:nvSpPr>
            <p:spPr>
              <a:xfrm>
                <a:off x="2805367" y="2605271"/>
                <a:ext cx="564878" cy="400110"/>
              </a:xfrm>
              <a:prstGeom prst="rect">
                <a:avLst/>
              </a:prstGeom>
              <a:noFill/>
              <a:ln w="28575">
                <a:solidFill>
                  <a:schemeClr val="tx1"/>
                </a:solidFill>
              </a:ln>
            </p:spPr>
            <p:txBody>
              <a:bodyPr wrap="none" rtlCol="0">
                <a:spAutoFit/>
              </a:bodyPr>
              <a:lstStyle/>
              <a:p>
                <a:r>
                  <a:rPr lang="en-US" sz="2000" dirty="0" smtClean="0"/>
                  <a:t>Fed</a:t>
                </a:r>
                <a:endParaRPr lang="en-US" sz="2000" dirty="0"/>
              </a:p>
            </p:txBody>
          </p:sp>
          <p:sp>
            <p:nvSpPr>
              <p:cNvPr id="36" name="TextBox 35"/>
              <p:cNvSpPr txBox="1"/>
              <p:nvPr/>
            </p:nvSpPr>
            <p:spPr>
              <a:xfrm>
                <a:off x="4100124" y="2595952"/>
                <a:ext cx="784039" cy="400110"/>
              </a:xfrm>
              <a:prstGeom prst="rect">
                <a:avLst/>
              </a:prstGeom>
              <a:noFill/>
              <a:ln w="28575">
                <a:solidFill>
                  <a:schemeClr val="tx1"/>
                </a:solidFill>
              </a:ln>
            </p:spPr>
            <p:txBody>
              <a:bodyPr wrap="none" rtlCol="0">
                <a:spAutoFit/>
              </a:bodyPr>
              <a:lstStyle/>
              <a:p>
                <a:r>
                  <a:rPr lang="en-US" sz="2000" dirty="0" smtClean="0"/>
                  <a:t>raises</a:t>
                </a:r>
                <a:endParaRPr lang="en-US" sz="2000" dirty="0"/>
              </a:p>
            </p:txBody>
          </p:sp>
          <p:sp>
            <p:nvSpPr>
              <p:cNvPr id="38" name="TextBox 37"/>
              <p:cNvSpPr txBox="1"/>
              <p:nvPr/>
            </p:nvSpPr>
            <p:spPr>
              <a:xfrm>
                <a:off x="5295393" y="2605271"/>
                <a:ext cx="995059" cy="400110"/>
              </a:xfrm>
              <a:prstGeom prst="rect">
                <a:avLst/>
              </a:prstGeom>
              <a:noFill/>
              <a:ln w="28575">
                <a:solidFill>
                  <a:schemeClr val="tx1"/>
                </a:solidFill>
              </a:ln>
            </p:spPr>
            <p:txBody>
              <a:bodyPr wrap="none" rtlCol="0">
                <a:spAutoFit/>
              </a:bodyPr>
              <a:lstStyle/>
              <a:p>
                <a:r>
                  <a:rPr lang="en-US" sz="2000" dirty="0" smtClean="0"/>
                  <a:t>interest</a:t>
                </a:r>
                <a:endParaRPr lang="en-US" sz="2000" dirty="0"/>
              </a:p>
            </p:txBody>
          </p:sp>
          <p:sp>
            <p:nvSpPr>
              <p:cNvPr id="40" name="TextBox 39"/>
              <p:cNvSpPr txBox="1"/>
              <p:nvPr/>
            </p:nvSpPr>
            <p:spPr>
              <a:xfrm>
                <a:off x="6741537" y="2605271"/>
                <a:ext cx="710777" cy="400110"/>
              </a:xfrm>
              <a:prstGeom prst="rect">
                <a:avLst/>
              </a:prstGeom>
              <a:noFill/>
              <a:ln w="28575">
                <a:solidFill>
                  <a:schemeClr val="tx1"/>
                </a:solidFill>
              </a:ln>
            </p:spPr>
            <p:txBody>
              <a:bodyPr wrap="none" rtlCol="0">
                <a:spAutoFit/>
              </a:bodyPr>
              <a:lstStyle/>
              <a:p>
                <a:r>
                  <a:rPr lang="en-US" sz="2000" dirty="0" smtClean="0"/>
                  <a:t>rates</a:t>
                </a:r>
                <a:endParaRPr lang="en-US" sz="2000" dirty="0"/>
              </a:p>
            </p:txBody>
          </p:sp>
        </p:grpSp>
        <p:sp>
          <p:nvSpPr>
            <p:cNvPr id="41" name="TextBox 40"/>
            <p:cNvSpPr txBox="1"/>
            <p:nvPr/>
          </p:nvSpPr>
          <p:spPr>
            <a:xfrm>
              <a:off x="7286464"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cxnSp>
          <p:nvCxnSpPr>
            <p:cNvPr id="42" name="Straight Arrow Connector 41"/>
            <p:cNvCxnSpPr>
              <a:stCxn id="33" idx="2"/>
              <a:endCxn id="32" idx="0"/>
            </p:cNvCxnSpPr>
            <p:nvPr/>
          </p:nvCxnSpPr>
          <p:spPr>
            <a:xfrm flipH="1">
              <a:off x="1726632" y="2185023"/>
              <a:ext cx="55330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2"/>
              <a:endCxn id="34" idx="0"/>
            </p:cNvCxnSpPr>
            <p:nvPr/>
          </p:nvCxnSpPr>
          <p:spPr>
            <a:xfrm flipH="1">
              <a:off x="3087806" y="2185023"/>
              <a:ext cx="54246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7" idx="2"/>
              <a:endCxn id="36" idx="0"/>
            </p:cNvCxnSpPr>
            <p:nvPr/>
          </p:nvCxnSpPr>
          <p:spPr>
            <a:xfrm flipH="1">
              <a:off x="4492144" y="2185023"/>
              <a:ext cx="540735" cy="410929"/>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9" idx="2"/>
              <a:endCxn id="38" idx="0"/>
            </p:cNvCxnSpPr>
            <p:nvPr/>
          </p:nvCxnSpPr>
          <p:spPr>
            <a:xfrm flipH="1">
              <a:off x="5792923" y="2185023"/>
              <a:ext cx="481557"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2"/>
              <a:endCxn id="40" idx="0"/>
            </p:cNvCxnSpPr>
            <p:nvPr/>
          </p:nvCxnSpPr>
          <p:spPr>
            <a:xfrm flipH="1">
              <a:off x="7096926" y="2185023"/>
              <a:ext cx="567030"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8" idx="3"/>
              <a:endCxn id="33" idx="1"/>
            </p:cNvCxnSpPr>
            <p:nvPr/>
          </p:nvCxnSpPr>
          <p:spPr>
            <a:xfrm flipV="1">
              <a:off x="1133463" y="1984968"/>
              <a:ext cx="451409" cy="37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12780" y="1804025"/>
              <a:ext cx="620683" cy="369332"/>
            </a:xfrm>
            <a:prstGeom prst="rect">
              <a:avLst/>
            </a:prstGeom>
            <a:noFill/>
            <a:ln w="28575">
              <a:solidFill>
                <a:schemeClr val="tx1"/>
              </a:solidFill>
            </a:ln>
          </p:spPr>
          <p:txBody>
            <a:bodyPr wrap="none" rtlCol="0">
              <a:spAutoFit/>
            </a:bodyPr>
            <a:lstStyle/>
            <a:p>
              <a:r>
                <a:rPr lang="en-US" dirty="0" smtClean="0">
                  <a:solidFill>
                    <a:schemeClr val="accent3">
                      <a:lumMod val="50000"/>
                    </a:schemeClr>
                  </a:solidFill>
                </a:rPr>
                <a:t>start</a:t>
              </a:r>
              <a:endParaRPr lang="en-US" dirty="0">
                <a:solidFill>
                  <a:schemeClr val="accent3">
                    <a:lumMod val="50000"/>
                  </a:schemeClr>
                </a:solidFill>
              </a:endParaRPr>
            </a:p>
          </p:txBody>
        </p:sp>
        <p:cxnSp>
          <p:nvCxnSpPr>
            <p:cNvPr id="49" name="Straight Arrow Connector 48"/>
            <p:cNvCxnSpPr>
              <a:stCxn id="33" idx="3"/>
              <a:endCxn id="35" idx="1"/>
            </p:cNvCxnSpPr>
            <p:nvPr/>
          </p:nvCxnSpPr>
          <p:spPr>
            <a:xfrm>
              <a:off x="2974996" y="1984968"/>
              <a:ext cx="27778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5" idx="3"/>
              <a:endCxn id="37" idx="1"/>
            </p:cNvCxnSpPr>
            <p:nvPr/>
          </p:nvCxnSpPr>
          <p:spPr>
            <a:xfrm>
              <a:off x="4007760" y="1984968"/>
              <a:ext cx="68413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7" idx="3"/>
              <a:endCxn id="39" idx="1"/>
            </p:cNvCxnSpPr>
            <p:nvPr/>
          </p:nvCxnSpPr>
          <p:spPr>
            <a:xfrm>
              <a:off x="5373865" y="1984968"/>
              <a:ext cx="523123"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3"/>
              <a:endCxn id="41" idx="1"/>
            </p:cNvCxnSpPr>
            <p:nvPr/>
          </p:nvCxnSpPr>
          <p:spPr>
            <a:xfrm>
              <a:off x="6651972" y="1984968"/>
              <a:ext cx="63449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pic>
        <p:nvPicPr>
          <p:cNvPr id="98" name="Picture 97"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71" y="5616241"/>
            <a:ext cx="5079570" cy="920569"/>
          </a:xfrm>
          <a:prstGeom prst="rect">
            <a:avLst/>
          </a:prstGeom>
        </p:spPr>
      </p:pic>
      <p:sp>
        <p:nvSpPr>
          <p:cNvPr id="110" name="TextBox 109"/>
          <p:cNvSpPr txBox="1"/>
          <p:nvPr/>
        </p:nvSpPr>
        <p:spPr>
          <a:xfrm>
            <a:off x="7071334" y="6389280"/>
            <a:ext cx="1236236" cy="369332"/>
          </a:xfrm>
          <a:prstGeom prst="rect">
            <a:avLst/>
          </a:prstGeom>
          <a:noFill/>
        </p:spPr>
        <p:txBody>
          <a:bodyPr wrap="none" rtlCol="0">
            <a:spAutoFit/>
          </a:bodyPr>
          <a:lstStyle/>
          <a:p>
            <a:r>
              <a:rPr lang="en-US" dirty="0" smtClean="0">
                <a:solidFill>
                  <a:srgbClr val="CC3333"/>
                </a:solidFill>
              </a:rPr>
              <a:t>Questions?</a:t>
            </a:r>
            <a:endParaRPr lang="en-US" dirty="0">
              <a:solidFill>
                <a:srgbClr val="CC3333"/>
              </a:solidFill>
            </a:endParaRPr>
          </a:p>
        </p:txBody>
      </p:sp>
      <p:grpSp>
        <p:nvGrpSpPr>
          <p:cNvPr id="130" name="Group 129"/>
          <p:cNvGrpSpPr/>
          <p:nvPr/>
        </p:nvGrpSpPr>
        <p:grpSpPr>
          <a:xfrm>
            <a:off x="1380319" y="3110378"/>
            <a:ext cx="669073" cy="1457534"/>
            <a:chOff x="1380319" y="3110378"/>
            <a:chExt cx="669073" cy="1457534"/>
          </a:xfrm>
        </p:grpSpPr>
        <p:sp>
          <p:nvSpPr>
            <p:cNvPr id="75" name="TextBox 74"/>
            <p:cNvSpPr txBox="1"/>
            <p:nvPr/>
          </p:nvSpPr>
          <p:spPr>
            <a:xfrm>
              <a:off x="1557526" y="3467513"/>
              <a:ext cx="314659" cy="400110"/>
            </a:xfrm>
            <a:prstGeom prst="rect">
              <a:avLst/>
            </a:prstGeom>
            <a:noFill/>
          </p:spPr>
          <p:txBody>
            <a:bodyPr wrap="none" rtlCol="0">
              <a:spAutoFit/>
            </a:bodyPr>
            <a:lstStyle/>
            <a:p>
              <a:r>
                <a:rPr lang="en-US" sz="2000" dirty="0" smtClean="0"/>
                <a:t>Y</a:t>
              </a:r>
              <a:endParaRPr lang="en-US" sz="2000" dirty="0"/>
            </a:p>
          </p:txBody>
        </p:sp>
        <p:sp>
          <p:nvSpPr>
            <p:cNvPr id="80" name="TextBox 79"/>
            <p:cNvSpPr txBox="1"/>
            <p:nvPr/>
          </p:nvSpPr>
          <p:spPr>
            <a:xfrm>
              <a:off x="1539742" y="3819988"/>
              <a:ext cx="350226" cy="400110"/>
            </a:xfrm>
            <a:prstGeom prst="rect">
              <a:avLst/>
            </a:prstGeom>
            <a:noFill/>
          </p:spPr>
          <p:txBody>
            <a:bodyPr wrap="none" rtlCol="0">
              <a:spAutoFit/>
            </a:bodyPr>
            <a:lstStyle/>
            <a:p>
              <a:r>
                <a:rPr lang="en-US" sz="2000" dirty="0" smtClean="0"/>
                <a:t>N</a:t>
              </a:r>
              <a:endParaRPr lang="en-US" sz="2000" dirty="0"/>
            </a:p>
          </p:txBody>
        </p:sp>
        <p:sp>
          <p:nvSpPr>
            <p:cNvPr id="100" name="TextBox 99"/>
            <p:cNvSpPr txBox="1"/>
            <p:nvPr/>
          </p:nvSpPr>
          <p:spPr>
            <a:xfrm>
              <a:off x="1380319" y="4167802"/>
              <a:ext cx="669073" cy="400110"/>
            </a:xfrm>
            <a:prstGeom prst="rect">
              <a:avLst/>
            </a:prstGeom>
            <a:noFill/>
          </p:spPr>
          <p:txBody>
            <a:bodyPr wrap="none" rtlCol="0">
              <a:spAutoFit/>
            </a:bodyPr>
            <a:lstStyle/>
            <a:p>
              <a:r>
                <a:rPr lang="en-US" sz="2000" dirty="0" smtClean="0"/>
                <a:t>start</a:t>
              </a:r>
              <a:endParaRPr lang="en-US" sz="2000" dirty="0"/>
            </a:p>
          </p:txBody>
        </p:sp>
        <p:sp>
          <p:nvSpPr>
            <p:cNvPr id="122" name="TextBox 121"/>
            <p:cNvSpPr txBox="1"/>
            <p:nvPr/>
          </p:nvSpPr>
          <p:spPr>
            <a:xfrm>
              <a:off x="1428847" y="3110378"/>
              <a:ext cx="572017" cy="400110"/>
            </a:xfrm>
            <a:prstGeom prst="rect">
              <a:avLst/>
            </a:prstGeom>
            <a:noFill/>
          </p:spPr>
          <p:txBody>
            <a:bodyPr wrap="none" rtlCol="0">
              <a:spAutoFit/>
            </a:bodyPr>
            <a:lstStyle/>
            <a:p>
              <a:r>
                <a:rPr lang="en-US" sz="2000" dirty="0" smtClean="0"/>
                <a:t>The</a:t>
              </a:r>
              <a:endParaRPr lang="en-US" sz="2000" dirty="0"/>
            </a:p>
          </p:txBody>
        </p:sp>
      </p:grpSp>
      <p:grpSp>
        <p:nvGrpSpPr>
          <p:cNvPr id="131" name="Group 130"/>
          <p:cNvGrpSpPr/>
          <p:nvPr/>
        </p:nvGrpSpPr>
        <p:grpSpPr>
          <a:xfrm>
            <a:off x="2392744" y="3110378"/>
            <a:ext cx="1390124" cy="1457534"/>
            <a:chOff x="2392744" y="3110378"/>
            <a:chExt cx="1390124" cy="1457534"/>
          </a:xfrm>
        </p:grpSpPr>
        <p:sp>
          <p:nvSpPr>
            <p:cNvPr id="76" name="TextBox 75"/>
            <p:cNvSpPr txBox="1"/>
            <p:nvPr/>
          </p:nvSpPr>
          <p:spPr>
            <a:xfrm>
              <a:off x="2913569" y="3464486"/>
              <a:ext cx="312906" cy="400110"/>
            </a:xfrm>
            <a:prstGeom prst="rect">
              <a:avLst/>
            </a:prstGeom>
            <a:noFill/>
          </p:spPr>
          <p:txBody>
            <a:bodyPr wrap="none" rtlCol="0">
              <a:spAutoFit/>
            </a:bodyPr>
            <a:lstStyle/>
            <a:p>
              <a:r>
                <a:rPr lang="en-US" sz="2000" dirty="0"/>
                <a:t>Y</a:t>
              </a:r>
            </a:p>
          </p:txBody>
        </p:sp>
        <p:sp>
          <p:nvSpPr>
            <p:cNvPr id="81" name="TextBox 80"/>
            <p:cNvSpPr txBox="1"/>
            <p:nvPr/>
          </p:nvSpPr>
          <p:spPr>
            <a:xfrm>
              <a:off x="2879134" y="3844315"/>
              <a:ext cx="350226" cy="400110"/>
            </a:xfrm>
            <a:prstGeom prst="rect">
              <a:avLst/>
            </a:prstGeom>
            <a:noFill/>
          </p:spPr>
          <p:txBody>
            <a:bodyPr wrap="none" rtlCol="0">
              <a:spAutoFit/>
            </a:bodyPr>
            <a:lstStyle/>
            <a:p>
              <a:r>
                <a:rPr lang="en-US" sz="2000" dirty="0" smtClean="0"/>
                <a:t>N</a:t>
              </a:r>
              <a:endParaRPr lang="en-US" sz="2000" dirty="0"/>
            </a:p>
          </p:txBody>
        </p:sp>
        <p:sp>
          <p:nvSpPr>
            <p:cNvPr id="101" name="TextBox 100"/>
            <p:cNvSpPr txBox="1"/>
            <p:nvPr/>
          </p:nvSpPr>
          <p:spPr>
            <a:xfrm>
              <a:off x="2392744" y="4167802"/>
              <a:ext cx="1390124" cy="400110"/>
            </a:xfrm>
            <a:prstGeom prst="rect">
              <a:avLst/>
            </a:prstGeom>
            <a:noFill/>
          </p:spPr>
          <p:txBody>
            <a:bodyPr wrap="none" rtlCol="0">
              <a:spAutoFit/>
            </a:bodyPr>
            <a:lstStyle/>
            <a:p>
              <a:r>
                <a:rPr lang="en-US" sz="2000" dirty="0" smtClean="0"/>
                <a:t>Determiner</a:t>
              </a:r>
              <a:endParaRPr lang="en-US" sz="2000" dirty="0"/>
            </a:p>
          </p:txBody>
        </p:sp>
        <p:sp>
          <p:nvSpPr>
            <p:cNvPr id="123" name="TextBox 122"/>
            <p:cNvSpPr txBox="1"/>
            <p:nvPr/>
          </p:nvSpPr>
          <p:spPr>
            <a:xfrm>
              <a:off x="2733287" y="3110378"/>
              <a:ext cx="564878" cy="400110"/>
            </a:xfrm>
            <a:prstGeom prst="rect">
              <a:avLst/>
            </a:prstGeom>
            <a:noFill/>
          </p:spPr>
          <p:txBody>
            <a:bodyPr wrap="none" rtlCol="0">
              <a:spAutoFit/>
            </a:bodyPr>
            <a:lstStyle/>
            <a:p>
              <a:r>
                <a:rPr lang="en-US" sz="2000" dirty="0" smtClean="0"/>
                <a:t>Fed</a:t>
              </a:r>
              <a:endParaRPr lang="en-US" sz="2000" dirty="0"/>
            </a:p>
          </p:txBody>
        </p:sp>
      </p:grpSp>
      <p:grpSp>
        <p:nvGrpSpPr>
          <p:cNvPr id="132" name="Group 131"/>
          <p:cNvGrpSpPr/>
          <p:nvPr/>
        </p:nvGrpSpPr>
        <p:grpSpPr>
          <a:xfrm>
            <a:off x="4028044" y="3110378"/>
            <a:ext cx="841591" cy="1457534"/>
            <a:chOff x="4028044" y="3110378"/>
            <a:chExt cx="841591" cy="1457534"/>
          </a:xfrm>
        </p:grpSpPr>
        <p:sp>
          <p:nvSpPr>
            <p:cNvPr id="77" name="TextBox 76"/>
            <p:cNvSpPr txBox="1"/>
            <p:nvPr/>
          </p:nvSpPr>
          <p:spPr>
            <a:xfrm>
              <a:off x="4299246" y="3455167"/>
              <a:ext cx="350226" cy="400110"/>
            </a:xfrm>
            <a:prstGeom prst="rect">
              <a:avLst/>
            </a:prstGeom>
            <a:noFill/>
          </p:spPr>
          <p:txBody>
            <a:bodyPr wrap="none" rtlCol="0">
              <a:spAutoFit/>
            </a:bodyPr>
            <a:lstStyle/>
            <a:p>
              <a:r>
                <a:rPr lang="en-US" sz="2000" dirty="0" smtClean="0"/>
                <a:t>N</a:t>
              </a:r>
              <a:endParaRPr lang="en-US" sz="2000" dirty="0"/>
            </a:p>
          </p:txBody>
        </p:sp>
        <p:sp>
          <p:nvSpPr>
            <p:cNvPr id="82" name="TextBox 81"/>
            <p:cNvSpPr txBox="1"/>
            <p:nvPr/>
          </p:nvSpPr>
          <p:spPr>
            <a:xfrm>
              <a:off x="4301255" y="3844315"/>
              <a:ext cx="314659" cy="400110"/>
            </a:xfrm>
            <a:prstGeom prst="rect">
              <a:avLst/>
            </a:prstGeom>
            <a:noFill/>
          </p:spPr>
          <p:txBody>
            <a:bodyPr wrap="none" rtlCol="0">
              <a:spAutoFit/>
            </a:bodyPr>
            <a:lstStyle/>
            <a:p>
              <a:r>
                <a:rPr lang="en-US" sz="2000" dirty="0" smtClean="0"/>
                <a:t>Y</a:t>
              </a:r>
              <a:endParaRPr lang="en-US" sz="2000" dirty="0"/>
            </a:p>
          </p:txBody>
        </p:sp>
        <p:sp>
          <p:nvSpPr>
            <p:cNvPr id="102" name="TextBox 101"/>
            <p:cNvSpPr txBox="1"/>
            <p:nvPr/>
          </p:nvSpPr>
          <p:spPr>
            <a:xfrm>
              <a:off x="4114651" y="4167802"/>
              <a:ext cx="754984" cy="400110"/>
            </a:xfrm>
            <a:prstGeom prst="rect">
              <a:avLst/>
            </a:prstGeom>
            <a:noFill/>
          </p:spPr>
          <p:txBody>
            <a:bodyPr wrap="none" rtlCol="0">
              <a:spAutoFit/>
            </a:bodyPr>
            <a:lstStyle/>
            <a:p>
              <a:r>
                <a:rPr lang="en-US" sz="2000" dirty="0" smtClean="0"/>
                <a:t>Noun</a:t>
              </a:r>
              <a:endParaRPr lang="en-US" sz="2000" dirty="0"/>
            </a:p>
          </p:txBody>
        </p:sp>
        <p:sp>
          <p:nvSpPr>
            <p:cNvPr id="124" name="TextBox 123"/>
            <p:cNvSpPr txBox="1"/>
            <p:nvPr/>
          </p:nvSpPr>
          <p:spPr>
            <a:xfrm>
              <a:off x="4028044" y="3110378"/>
              <a:ext cx="784039" cy="400110"/>
            </a:xfrm>
            <a:prstGeom prst="rect">
              <a:avLst/>
            </a:prstGeom>
            <a:noFill/>
          </p:spPr>
          <p:txBody>
            <a:bodyPr wrap="none" rtlCol="0">
              <a:spAutoFit/>
            </a:bodyPr>
            <a:lstStyle/>
            <a:p>
              <a:r>
                <a:rPr lang="en-US" sz="2000" dirty="0" smtClean="0"/>
                <a:t>raises</a:t>
              </a:r>
              <a:endParaRPr lang="en-US" sz="2000" dirty="0"/>
            </a:p>
          </p:txBody>
        </p:sp>
      </p:grpSp>
      <p:grpSp>
        <p:nvGrpSpPr>
          <p:cNvPr id="133" name="Group 132"/>
          <p:cNvGrpSpPr/>
          <p:nvPr/>
        </p:nvGrpSpPr>
        <p:grpSpPr>
          <a:xfrm>
            <a:off x="5223313" y="3110378"/>
            <a:ext cx="995059" cy="1457534"/>
            <a:chOff x="5223313" y="3110378"/>
            <a:chExt cx="995059" cy="1457534"/>
          </a:xfrm>
        </p:grpSpPr>
        <p:sp>
          <p:nvSpPr>
            <p:cNvPr id="78" name="TextBox 77"/>
            <p:cNvSpPr txBox="1"/>
            <p:nvPr/>
          </p:nvSpPr>
          <p:spPr>
            <a:xfrm>
              <a:off x="5600025" y="3464486"/>
              <a:ext cx="350226" cy="400110"/>
            </a:xfrm>
            <a:prstGeom prst="rect">
              <a:avLst/>
            </a:prstGeom>
            <a:noFill/>
          </p:spPr>
          <p:txBody>
            <a:bodyPr wrap="none" rtlCol="0">
              <a:spAutoFit/>
            </a:bodyPr>
            <a:lstStyle/>
            <a:p>
              <a:r>
                <a:rPr lang="en-US" sz="2000" dirty="0"/>
                <a:t>N</a:t>
              </a:r>
            </a:p>
          </p:txBody>
        </p:sp>
        <p:sp>
          <p:nvSpPr>
            <p:cNvPr id="83" name="TextBox 82"/>
            <p:cNvSpPr txBox="1"/>
            <p:nvPr/>
          </p:nvSpPr>
          <p:spPr>
            <a:xfrm>
              <a:off x="5584250" y="3844315"/>
              <a:ext cx="350226" cy="400110"/>
            </a:xfrm>
            <a:prstGeom prst="rect">
              <a:avLst/>
            </a:prstGeom>
            <a:noFill/>
          </p:spPr>
          <p:txBody>
            <a:bodyPr wrap="none" rtlCol="0">
              <a:spAutoFit/>
            </a:bodyPr>
            <a:lstStyle/>
            <a:p>
              <a:r>
                <a:rPr lang="en-US" sz="2000" dirty="0"/>
                <a:t>N</a:t>
              </a:r>
            </a:p>
          </p:txBody>
        </p:sp>
        <p:sp>
          <p:nvSpPr>
            <p:cNvPr id="103" name="TextBox 102"/>
            <p:cNvSpPr txBox="1"/>
            <p:nvPr/>
          </p:nvSpPr>
          <p:spPr>
            <a:xfrm>
              <a:off x="5451936" y="4167802"/>
              <a:ext cx="681973" cy="400110"/>
            </a:xfrm>
            <a:prstGeom prst="rect">
              <a:avLst/>
            </a:prstGeom>
            <a:noFill/>
          </p:spPr>
          <p:txBody>
            <a:bodyPr wrap="none" rtlCol="0">
              <a:spAutoFit/>
            </a:bodyPr>
            <a:lstStyle/>
            <a:p>
              <a:r>
                <a:rPr lang="en-US" sz="2000" dirty="0" smtClean="0"/>
                <a:t>Verb</a:t>
              </a:r>
              <a:endParaRPr lang="en-US" sz="2000" dirty="0"/>
            </a:p>
          </p:txBody>
        </p:sp>
        <p:sp>
          <p:nvSpPr>
            <p:cNvPr id="125" name="TextBox 124"/>
            <p:cNvSpPr txBox="1"/>
            <p:nvPr/>
          </p:nvSpPr>
          <p:spPr>
            <a:xfrm>
              <a:off x="5223313" y="3110378"/>
              <a:ext cx="995059" cy="400110"/>
            </a:xfrm>
            <a:prstGeom prst="rect">
              <a:avLst/>
            </a:prstGeom>
            <a:noFill/>
          </p:spPr>
          <p:txBody>
            <a:bodyPr wrap="none" rtlCol="0">
              <a:spAutoFit/>
            </a:bodyPr>
            <a:lstStyle/>
            <a:p>
              <a:r>
                <a:rPr lang="en-US" sz="2000" dirty="0" smtClean="0"/>
                <a:t>interest</a:t>
              </a:r>
              <a:endParaRPr lang="en-US" sz="2000" dirty="0"/>
            </a:p>
          </p:txBody>
        </p:sp>
      </p:grpSp>
      <p:grpSp>
        <p:nvGrpSpPr>
          <p:cNvPr id="134" name="Group 133"/>
          <p:cNvGrpSpPr/>
          <p:nvPr/>
        </p:nvGrpSpPr>
        <p:grpSpPr>
          <a:xfrm>
            <a:off x="6669457" y="3110378"/>
            <a:ext cx="804960" cy="1457534"/>
            <a:chOff x="6669457" y="3110378"/>
            <a:chExt cx="804960" cy="1457534"/>
          </a:xfrm>
        </p:grpSpPr>
        <p:sp>
          <p:nvSpPr>
            <p:cNvPr id="79" name="TextBox 78"/>
            <p:cNvSpPr txBox="1"/>
            <p:nvPr/>
          </p:nvSpPr>
          <p:spPr>
            <a:xfrm>
              <a:off x="6904028" y="3464486"/>
              <a:ext cx="350226" cy="400110"/>
            </a:xfrm>
            <a:prstGeom prst="rect">
              <a:avLst/>
            </a:prstGeom>
            <a:noFill/>
          </p:spPr>
          <p:txBody>
            <a:bodyPr wrap="none" rtlCol="0">
              <a:spAutoFit/>
            </a:bodyPr>
            <a:lstStyle/>
            <a:p>
              <a:r>
                <a:rPr lang="en-US" sz="2000" dirty="0"/>
                <a:t>N</a:t>
              </a:r>
            </a:p>
          </p:txBody>
        </p:sp>
        <p:sp>
          <p:nvSpPr>
            <p:cNvPr id="84" name="TextBox 83"/>
            <p:cNvSpPr txBox="1"/>
            <p:nvPr/>
          </p:nvSpPr>
          <p:spPr>
            <a:xfrm>
              <a:off x="6888253" y="3844315"/>
              <a:ext cx="350226" cy="400110"/>
            </a:xfrm>
            <a:prstGeom prst="rect">
              <a:avLst/>
            </a:prstGeom>
            <a:noFill/>
          </p:spPr>
          <p:txBody>
            <a:bodyPr wrap="none" rtlCol="0">
              <a:spAutoFit/>
            </a:bodyPr>
            <a:lstStyle/>
            <a:p>
              <a:r>
                <a:rPr lang="en-US" sz="2000" dirty="0" smtClean="0"/>
                <a:t>N</a:t>
              </a:r>
              <a:endParaRPr lang="en-US" sz="2000" dirty="0"/>
            </a:p>
          </p:txBody>
        </p:sp>
        <p:sp>
          <p:nvSpPr>
            <p:cNvPr id="104" name="TextBox 103"/>
            <p:cNvSpPr txBox="1"/>
            <p:nvPr/>
          </p:nvSpPr>
          <p:spPr>
            <a:xfrm>
              <a:off x="6719433" y="4167802"/>
              <a:ext cx="754984" cy="400110"/>
            </a:xfrm>
            <a:prstGeom prst="rect">
              <a:avLst/>
            </a:prstGeom>
            <a:noFill/>
          </p:spPr>
          <p:txBody>
            <a:bodyPr wrap="none" rtlCol="0">
              <a:spAutoFit/>
            </a:bodyPr>
            <a:lstStyle/>
            <a:p>
              <a:r>
                <a:rPr lang="en-US" sz="2000" dirty="0" smtClean="0"/>
                <a:t>Noun</a:t>
              </a:r>
              <a:endParaRPr lang="en-US" sz="2000" dirty="0"/>
            </a:p>
          </p:txBody>
        </p:sp>
        <p:sp>
          <p:nvSpPr>
            <p:cNvPr id="126" name="TextBox 125"/>
            <p:cNvSpPr txBox="1"/>
            <p:nvPr/>
          </p:nvSpPr>
          <p:spPr>
            <a:xfrm>
              <a:off x="6669457" y="3110378"/>
              <a:ext cx="710777" cy="400110"/>
            </a:xfrm>
            <a:prstGeom prst="rect">
              <a:avLst/>
            </a:prstGeom>
            <a:noFill/>
          </p:spPr>
          <p:txBody>
            <a:bodyPr wrap="none" rtlCol="0">
              <a:spAutoFit/>
            </a:bodyPr>
            <a:lstStyle/>
            <a:p>
              <a:r>
                <a:rPr lang="en-US" sz="2000" dirty="0" smtClean="0"/>
                <a:t>rates</a:t>
              </a:r>
              <a:endParaRPr lang="en-US" sz="2000" dirty="0"/>
            </a:p>
          </p:txBody>
        </p:sp>
      </p:grpSp>
      <p:grpSp>
        <p:nvGrpSpPr>
          <p:cNvPr id="129" name="Group 128"/>
          <p:cNvGrpSpPr/>
          <p:nvPr/>
        </p:nvGrpSpPr>
        <p:grpSpPr>
          <a:xfrm>
            <a:off x="15416" y="3125767"/>
            <a:ext cx="976299" cy="1426756"/>
            <a:chOff x="15416" y="3125767"/>
            <a:chExt cx="976299" cy="1426756"/>
          </a:xfrm>
        </p:grpSpPr>
        <p:sp>
          <p:nvSpPr>
            <p:cNvPr id="67" name="TextBox 66"/>
            <p:cNvSpPr txBox="1"/>
            <p:nvPr/>
          </p:nvSpPr>
          <p:spPr>
            <a:xfrm>
              <a:off x="359072" y="3478855"/>
              <a:ext cx="631007" cy="369332"/>
            </a:xfrm>
            <a:prstGeom prst="rect">
              <a:avLst/>
            </a:prstGeom>
            <a:noFill/>
          </p:spPr>
          <p:txBody>
            <a:bodyPr wrap="none" rtlCol="0">
              <a:spAutoFit/>
            </a:bodyPr>
            <a:lstStyle/>
            <a:p>
              <a:r>
                <a:rPr lang="en-US" i="1" dirty="0" smtClean="0">
                  <a:solidFill>
                    <a:srgbClr val="3C58AD"/>
                  </a:solidFill>
                </a:rPr>
                <a:t>Caps</a:t>
              </a:r>
              <a:endParaRPr lang="en-US" i="1" dirty="0">
                <a:solidFill>
                  <a:srgbClr val="3C58AD"/>
                </a:solidFill>
              </a:endParaRPr>
            </a:p>
          </p:txBody>
        </p:sp>
        <p:sp>
          <p:nvSpPr>
            <p:cNvPr id="68" name="TextBox 67"/>
            <p:cNvSpPr txBox="1"/>
            <p:nvPr/>
          </p:nvSpPr>
          <p:spPr>
            <a:xfrm>
              <a:off x="536141" y="3859704"/>
              <a:ext cx="455574" cy="369332"/>
            </a:xfrm>
            <a:prstGeom prst="rect">
              <a:avLst/>
            </a:prstGeom>
            <a:noFill/>
          </p:spPr>
          <p:txBody>
            <a:bodyPr wrap="none" rtlCol="0">
              <a:spAutoFit/>
            </a:bodyPr>
            <a:lstStyle/>
            <a:p>
              <a:r>
                <a:rPr lang="en-US" i="1" dirty="0" smtClean="0">
                  <a:solidFill>
                    <a:srgbClr val="3C58AD"/>
                  </a:solidFill>
                </a:rPr>
                <a:t>-</a:t>
              </a:r>
              <a:r>
                <a:rPr lang="en-US" i="1" dirty="0" err="1" smtClean="0">
                  <a:solidFill>
                    <a:srgbClr val="3C58AD"/>
                  </a:solidFill>
                </a:rPr>
                <a:t>es</a:t>
              </a:r>
              <a:endParaRPr lang="en-US" i="1" dirty="0">
                <a:solidFill>
                  <a:srgbClr val="3C58AD"/>
                </a:solidFill>
              </a:endParaRPr>
            </a:p>
          </p:txBody>
        </p:sp>
        <p:sp>
          <p:nvSpPr>
            <p:cNvPr id="99" name="TextBox 98"/>
            <p:cNvSpPr txBox="1"/>
            <p:nvPr/>
          </p:nvSpPr>
          <p:spPr>
            <a:xfrm>
              <a:off x="15416" y="4183191"/>
              <a:ext cx="973536" cy="369332"/>
            </a:xfrm>
            <a:prstGeom prst="rect">
              <a:avLst/>
            </a:prstGeom>
            <a:noFill/>
          </p:spPr>
          <p:txBody>
            <a:bodyPr wrap="none" rtlCol="0">
              <a:spAutoFit/>
            </a:bodyPr>
            <a:lstStyle/>
            <a:p>
              <a:r>
                <a:rPr lang="en-US" i="1" dirty="0" smtClean="0">
                  <a:solidFill>
                    <a:srgbClr val="3C58AD"/>
                  </a:solidFill>
                </a:rPr>
                <a:t>Previous</a:t>
              </a:r>
              <a:endParaRPr lang="en-US" i="1" dirty="0">
                <a:solidFill>
                  <a:srgbClr val="3C58AD"/>
                </a:solidFill>
              </a:endParaRPr>
            </a:p>
          </p:txBody>
        </p:sp>
        <p:sp>
          <p:nvSpPr>
            <p:cNvPr id="127" name="TextBox 126"/>
            <p:cNvSpPr txBox="1"/>
            <p:nvPr/>
          </p:nvSpPr>
          <p:spPr>
            <a:xfrm>
              <a:off x="325597" y="3125767"/>
              <a:ext cx="665567" cy="369332"/>
            </a:xfrm>
            <a:prstGeom prst="rect">
              <a:avLst/>
            </a:prstGeom>
            <a:noFill/>
          </p:spPr>
          <p:txBody>
            <a:bodyPr wrap="none" rtlCol="0">
              <a:spAutoFit/>
            </a:bodyPr>
            <a:lstStyle/>
            <a:p>
              <a:r>
                <a:rPr lang="en-US" i="1" dirty="0" smtClean="0">
                  <a:solidFill>
                    <a:srgbClr val="3C58AD"/>
                  </a:solidFill>
                </a:rPr>
                <a:t>word</a:t>
              </a:r>
              <a:endParaRPr lang="en-US" i="1" dirty="0">
                <a:solidFill>
                  <a:srgbClr val="3C58AD"/>
                </a:solidFill>
              </a:endParaRPr>
            </a:p>
          </p:txBody>
        </p:sp>
      </p:grpSp>
      <p:sp>
        <p:nvSpPr>
          <p:cNvPr id="136" name="TextBox 135"/>
          <p:cNvSpPr txBox="1"/>
          <p:nvPr/>
        </p:nvSpPr>
        <p:spPr>
          <a:xfrm>
            <a:off x="73137" y="1092167"/>
            <a:ext cx="2319978" cy="369332"/>
          </a:xfrm>
          <a:prstGeom prst="rect">
            <a:avLst/>
          </a:prstGeom>
          <a:noFill/>
        </p:spPr>
        <p:txBody>
          <a:bodyPr wrap="none" rtlCol="0">
            <a:spAutoFit/>
          </a:bodyPr>
          <a:lstStyle/>
          <a:p>
            <a:r>
              <a:rPr lang="en-US" dirty="0" smtClean="0"/>
              <a:t>Goal: Compute P(</a:t>
            </a:r>
            <a:r>
              <a:rPr lang="en-US" b="1" dirty="0" smtClean="0"/>
              <a:t>y</a:t>
            </a:r>
            <a:r>
              <a:rPr lang="en-US" dirty="0" smtClean="0"/>
              <a:t> | </a:t>
            </a:r>
            <a:r>
              <a:rPr lang="en-US" b="1" dirty="0" smtClean="0"/>
              <a:t>x</a:t>
            </a:r>
            <a:r>
              <a:rPr lang="en-US" dirty="0" smtClean="0"/>
              <a: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831485" y="4664830"/>
                <a:ext cx="3057121" cy="369332"/>
              </a:xfrm>
              <a:prstGeom prst="rect">
                <a:avLst/>
              </a:prstGeom>
              <a:noFill/>
            </p:spPr>
            <p:txBody>
              <a:bodyPr wrap="square" rtlCol="0">
                <a:spAutoFit/>
              </a:bodyPr>
              <a:lstStyle/>
              <a:p>
                <a14:m>
                  <m:oMath xmlns:m="http://schemas.openxmlformats.org/officeDocument/2006/math">
                    <m:r>
                      <m:rPr>
                        <m:sty m:val="p"/>
                      </m:rPr>
                      <a:rPr lang="en-US" b="0" i="1" smtClean="0">
                        <a:latin typeface="Cambria Math" charset="0"/>
                      </a:rPr>
                      <m:t>ϕ</m:t>
                    </m:r>
                  </m:oMath>
                </a14:m>
                <a:r>
                  <a:rPr lang="en-US" dirty="0" smtClean="0"/>
                  <a:t>(x, 0, start, </a:t>
                </a:r>
                <a:r>
                  <a:rPr lang="en-US" dirty="0" smtClean="0">
                    <a:latin typeface="Calibri"/>
                  </a:rPr>
                  <a:t>y</a:t>
                </a:r>
                <a:r>
                  <a:rPr lang="en-US" baseline="-25000" dirty="0" smtClean="0">
                    <a:latin typeface="Calibri"/>
                  </a:rPr>
                  <a:t>0</a:t>
                </a:r>
                <a:r>
                  <a:rPr lang="en-US" dirty="0" smtClean="0"/>
                  <a:t>)</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831485" y="4664830"/>
                <a:ext cx="3057121" cy="369332"/>
              </a:xfrm>
              <a:prstGeom prst="rect">
                <a:avLst/>
              </a:prstGeom>
              <a:blipFill rotWithShape="0">
                <a:blip r:embed="rId4"/>
                <a:stretch>
                  <a:fillRect l="-39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426959" y="4664830"/>
                <a:ext cx="1736200" cy="369332"/>
              </a:xfrm>
              <a:prstGeom prst="rect">
                <a:avLst/>
              </a:prstGeom>
              <a:noFill/>
            </p:spPr>
            <p:txBody>
              <a:bodyPr wrap="square" rtlCol="0">
                <a:spAutoFit/>
              </a:bodyPr>
              <a:lstStyle/>
              <a:p>
                <a14:m>
                  <m:oMath xmlns:m="http://schemas.openxmlformats.org/officeDocument/2006/math">
                    <m:r>
                      <m:rPr>
                        <m:sty m:val="p"/>
                      </m:rPr>
                      <a:rPr lang="en-US" b="0" i="1" smtClean="0">
                        <a:latin typeface="Cambria Math" charset="0"/>
                      </a:rPr>
                      <m:t>ϕ</m:t>
                    </m:r>
                  </m:oMath>
                </a14:m>
                <a:r>
                  <a:rPr lang="en-US" dirty="0" smtClean="0"/>
                  <a:t>(x, 1, </a:t>
                </a:r>
                <a:r>
                  <a:rPr lang="en-US" dirty="0" smtClean="0">
                    <a:latin typeface="Calibri"/>
                  </a:rPr>
                  <a:t>y</a:t>
                </a:r>
                <a:r>
                  <a:rPr lang="en-US" baseline="-25000" dirty="0" smtClean="0">
                    <a:latin typeface="Calibri"/>
                  </a:rPr>
                  <a:t>0,</a:t>
                </a:r>
                <a:r>
                  <a:rPr lang="en-US" dirty="0"/>
                  <a:t> </a:t>
                </a:r>
                <a:r>
                  <a:rPr lang="en-US" dirty="0" smtClean="0"/>
                  <a:t>y</a:t>
                </a:r>
                <a:r>
                  <a:rPr lang="en-US" baseline="-25000" dirty="0" smtClean="0"/>
                  <a:t>1</a:t>
                </a:r>
                <a:r>
                  <a:rPr lang="en-US" dirty="0" smtClean="0"/>
                  <a:t>)</a:t>
                </a:r>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2426959" y="4664830"/>
                <a:ext cx="1736200" cy="369332"/>
              </a:xfrm>
              <a:prstGeom prst="rect">
                <a:avLst/>
              </a:prstGeom>
              <a:blipFill rotWithShape="0">
                <a:blip r:embed="rId5"/>
                <a:stretch>
                  <a:fillRect l="-702" t="-8197" b="-24590"/>
                </a:stretch>
              </a:blipFill>
            </p:spPr>
            <p:txBody>
              <a:bodyPr/>
              <a:lstStyle/>
              <a:p>
                <a:r>
                  <a:rPr lang="en-US">
                    <a:noFill/>
                  </a:rPr>
                  <a:t> </a:t>
                </a:r>
              </a:p>
            </p:txBody>
          </p:sp>
        </mc:Fallback>
      </mc:AlternateContent>
      <p:sp>
        <p:nvSpPr>
          <p:cNvPr id="70" name="TextBox 69"/>
          <p:cNvSpPr txBox="1"/>
          <p:nvPr/>
        </p:nvSpPr>
        <p:spPr>
          <a:xfrm>
            <a:off x="4007760" y="4706881"/>
            <a:ext cx="1109172" cy="307777"/>
          </a:xfrm>
          <a:prstGeom prst="rect">
            <a:avLst/>
          </a:prstGeom>
          <a:noFill/>
        </p:spPr>
        <p:txBody>
          <a:bodyPr wrap="none" rtlCol="0">
            <a:spAutoFit/>
          </a:bodyPr>
          <a:lstStyle/>
          <a:p>
            <a:r>
              <a:rPr lang="en-US" sz="1400" dirty="0" err="1" smtClean="0">
                <a:latin typeface="cmmi10"/>
                <a:ea typeface="cmmi10"/>
                <a:cs typeface="cmmi10"/>
              </a:rPr>
              <a:t>Á</a:t>
            </a:r>
            <a:r>
              <a:rPr lang="en-US" sz="1400" dirty="0" smtClean="0"/>
              <a:t>(x, 2, y</a:t>
            </a:r>
            <a:r>
              <a:rPr lang="en-US" sz="1400" baseline="-25000" dirty="0" smtClean="0"/>
              <a:t>1</a:t>
            </a:r>
            <a:r>
              <a:rPr lang="en-US" sz="1400" dirty="0" smtClean="0"/>
              <a:t>, </a:t>
            </a:r>
            <a:r>
              <a:rPr lang="en-US" sz="1400" dirty="0" smtClean="0">
                <a:latin typeface="Calibri"/>
              </a:rPr>
              <a:t>y</a:t>
            </a:r>
            <a:r>
              <a:rPr lang="en-US" sz="1400" baseline="-25000" dirty="0">
                <a:latin typeface="Calibri"/>
              </a:rPr>
              <a:t>2</a:t>
            </a:r>
            <a:r>
              <a:rPr lang="en-US" sz="1400" dirty="0" smtClean="0"/>
              <a:t>)</a:t>
            </a:r>
            <a:endParaRPr lang="en-US" sz="1400" dirty="0"/>
          </a:p>
        </p:txBody>
      </p:sp>
      <p:sp>
        <p:nvSpPr>
          <p:cNvPr id="71" name="TextBox 70"/>
          <p:cNvSpPr txBox="1"/>
          <p:nvPr/>
        </p:nvSpPr>
        <p:spPr>
          <a:xfrm>
            <a:off x="5398242" y="4706881"/>
            <a:ext cx="1109172" cy="307777"/>
          </a:xfrm>
          <a:prstGeom prst="rect">
            <a:avLst/>
          </a:prstGeom>
          <a:noFill/>
        </p:spPr>
        <p:txBody>
          <a:bodyPr wrap="none" rtlCol="0">
            <a:spAutoFit/>
          </a:bodyPr>
          <a:lstStyle/>
          <a:p>
            <a:r>
              <a:rPr lang="en-US" sz="1400" dirty="0" err="1" smtClean="0">
                <a:latin typeface="cmmi10"/>
                <a:ea typeface="cmmi10"/>
                <a:cs typeface="cmmi10"/>
              </a:rPr>
              <a:t>Á</a:t>
            </a:r>
            <a:r>
              <a:rPr lang="en-US" sz="1400" dirty="0" smtClean="0"/>
              <a:t>(x, 3, y</a:t>
            </a:r>
            <a:r>
              <a:rPr lang="en-US" sz="1400" baseline="-25000" dirty="0" smtClean="0"/>
              <a:t>2</a:t>
            </a:r>
            <a:r>
              <a:rPr lang="en-US" sz="1400" dirty="0" smtClean="0"/>
              <a:t>, </a:t>
            </a:r>
            <a:r>
              <a:rPr lang="en-US" sz="1400" dirty="0" smtClean="0">
                <a:latin typeface="Calibri"/>
              </a:rPr>
              <a:t>y</a:t>
            </a:r>
            <a:r>
              <a:rPr lang="en-US" sz="1400" baseline="-25000" dirty="0" smtClean="0">
                <a:latin typeface="Calibri"/>
              </a:rPr>
              <a:t>3</a:t>
            </a:r>
            <a:r>
              <a:rPr lang="en-US" sz="1400" dirty="0" smtClean="0"/>
              <a:t>)</a:t>
            </a:r>
            <a:endParaRPr lang="en-US" sz="1400" dirty="0"/>
          </a:p>
        </p:txBody>
      </p:sp>
      <p:sp>
        <p:nvSpPr>
          <p:cNvPr id="72" name="TextBox 71"/>
          <p:cNvSpPr txBox="1"/>
          <p:nvPr/>
        </p:nvSpPr>
        <p:spPr>
          <a:xfrm>
            <a:off x="6856971" y="4706881"/>
            <a:ext cx="1109172" cy="307777"/>
          </a:xfrm>
          <a:prstGeom prst="rect">
            <a:avLst/>
          </a:prstGeom>
          <a:noFill/>
        </p:spPr>
        <p:txBody>
          <a:bodyPr wrap="none" rtlCol="0">
            <a:spAutoFit/>
          </a:bodyPr>
          <a:lstStyle/>
          <a:p>
            <a:r>
              <a:rPr lang="en-US" sz="1400" dirty="0" err="1" smtClean="0">
                <a:latin typeface="cmmi10"/>
                <a:ea typeface="cmmi10"/>
                <a:cs typeface="cmmi10"/>
              </a:rPr>
              <a:t>Á</a:t>
            </a:r>
            <a:r>
              <a:rPr lang="en-US" sz="1400" dirty="0" smtClean="0"/>
              <a:t>(x, 4, y</a:t>
            </a:r>
            <a:r>
              <a:rPr lang="en-US" sz="1400" baseline="-25000" dirty="0" smtClean="0"/>
              <a:t>3</a:t>
            </a:r>
            <a:r>
              <a:rPr lang="en-US" sz="1400" dirty="0" smtClean="0"/>
              <a:t>, </a:t>
            </a:r>
            <a:r>
              <a:rPr lang="en-US" sz="1400" dirty="0" smtClean="0">
                <a:latin typeface="Calibri"/>
              </a:rPr>
              <a:t>y</a:t>
            </a:r>
            <a:r>
              <a:rPr lang="en-US" sz="1400" baseline="-25000" dirty="0" smtClean="0">
                <a:latin typeface="Calibri"/>
              </a:rPr>
              <a:t>4</a:t>
            </a:r>
            <a:r>
              <a:rPr lang="en-US" sz="1400" dirty="0" smtClean="0"/>
              <a:t>)</a:t>
            </a:r>
            <a:endParaRPr lang="en-US" sz="1400" dirty="0"/>
          </a:p>
        </p:txBody>
      </p:sp>
      <p:sp>
        <p:nvSpPr>
          <p:cNvPr id="6" name="Rectangle 5"/>
          <p:cNvSpPr/>
          <p:nvPr/>
        </p:nvSpPr>
        <p:spPr>
          <a:xfrm>
            <a:off x="7663956" y="3454766"/>
            <a:ext cx="147848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Can get very creative here</a:t>
            </a:r>
          </a:p>
        </p:txBody>
      </p:sp>
      <p:grpSp>
        <p:nvGrpSpPr>
          <p:cNvPr id="17" name="Group 16"/>
          <p:cNvGrpSpPr/>
          <p:nvPr/>
        </p:nvGrpSpPr>
        <p:grpSpPr>
          <a:xfrm>
            <a:off x="1394910" y="3063350"/>
            <a:ext cx="602184" cy="1561480"/>
            <a:chOff x="1394910" y="3063350"/>
            <a:chExt cx="602184" cy="1561480"/>
          </a:xfrm>
        </p:grpSpPr>
        <p:grpSp>
          <p:nvGrpSpPr>
            <p:cNvPr id="15" name="Group 14"/>
            <p:cNvGrpSpPr/>
            <p:nvPr/>
          </p:nvGrpSpPr>
          <p:grpSpPr>
            <a:xfrm>
              <a:off x="1394910" y="3063350"/>
              <a:ext cx="135030" cy="1561480"/>
              <a:chOff x="-362966" y="1784913"/>
              <a:chExt cx="135030" cy="1561480"/>
            </a:xfrm>
          </p:grpSpPr>
          <p:cxnSp>
            <p:nvCxnSpPr>
              <p:cNvPr id="12" name="Straight Connector 11"/>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6" name="Group 85"/>
            <p:cNvGrpSpPr/>
            <p:nvPr/>
          </p:nvGrpSpPr>
          <p:grpSpPr>
            <a:xfrm>
              <a:off x="1865583" y="3066525"/>
              <a:ext cx="131511" cy="1558305"/>
              <a:chOff x="-372147" y="1788088"/>
              <a:chExt cx="131511" cy="1558305"/>
            </a:xfrm>
          </p:grpSpPr>
          <p:cxnSp>
            <p:nvCxnSpPr>
              <p:cNvPr id="87" name="Straight Connector 86"/>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8" name="Group 17"/>
          <p:cNvGrpSpPr/>
          <p:nvPr/>
        </p:nvGrpSpPr>
        <p:grpSpPr>
          <a:xfrm>
            <a:off x="2456852" y="3052619"/>
            <a:ext cx="1248097" cy="1561480"/>
            <a:chOff x="2456852" y="3052619"/>
            <a:chExt cx="1248097" cy="1561480"/>
          </a:xfrm>
        </p:grpSpPr>
        <p:grpSp>
          <p:nvGrpSpPr>
            <p:cNvPr id="107" name="Group 106"/>
            <p:cNvGrpSpPr/>
            <p:nvPr/>
          </p:nvGrpSpPr>
          <p:grpSpPr>
            <a:xfrm>
              <a:off x="2456852" y="3052619"/>
              <a:ext cx="135030" cy="1561480"/>
              <a:chOff x="-362966" y="1784913"/>
              <a:chExt cx="135030" cy="1561480"/>
            </a:xfrm>
          </p:grpSpPr>
          <p:cxnSp>
            <p:nvCxnSpPr>
              <p:cNvPr id="113" name="Straight Connector 112"/>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8" name="Group 107"/>
            <p:cNvGrpSpPr/>
            <p:nvPr/>
          </p:nvGrpSpPr>
          <p:grpSpPr>
            <a:xfrm>
              <a:off x="3573438" y="3052619"/>
              <a:ext cx="131511" cy="1558305"/>
              <a:chOff x="-372147" y="1788088"/>
              <a:chExt cx="131511" cy="1558305"/>
            </a:xfrm>
          </p:grpSpPr>
          <p:cxnSp>
            <p:nvCxnSpPr>
              <p:cNvPr id="109" name="Straight Connector 108"/>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17" name="Group 116"/>
          <p:cNvGrpSpPr/>
          <p:nvPr/>
        </p:nvGrpSpPr>
        <p:grpSpPr>
          <a:xfrm>
            <a:off x="4089513" y="3050402"/>
            <a:ext cx="135030" cy="1561480"/>
            <a:chOff x="-362966" y="1784913"/>
            <a:chExt cx="135030" cy="1561480"/>
          </a:xfrm>
        </p:grpSpPr>
        <p:cxnSp>
          <p:nvCxnSpPr>
            <p:cNvPr id="137" name="Straight Connector 136"/>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8" name="Group 117"/>
          <p:cNvGrpSpPr/>
          <p:nvPr/>
        </p:nvGrpSpPr>
        <p:grpSpPr>
          <a:xfrm>
            <a:off x="4696753" y="3053577"/>
            <a:ext cx="131511" cy="1558305"/>
            <a:chOff x="-372147" y="1788088"/>
            <a:chExt cx="131511" cy="1558305"/>
          </a:xfrm>
        </p:grpSpPr>
        <p:cxnSp>
          <p:nvCxnSpPr>
            <p:cNvPr id="119" name="Straight Connector 118"/>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0" name="Group 139"/>
          <p:cNvGrpSpPr/>
          <p:nvPr/>
        </p:nvGrpSpPr>
        <p:grpSpPr>
          <a:xfrm>
            <a:off x="5299761" y="3054232"/>
            <a:ext cx="135030" cy="1561480"/>
            <a:chOff x="-362966" y="1784913"/>
            <a:chExt cx="135030" cy="1561480"/>
          </a:xfrm>
        </p:grpSpPr>
        <p:cxnSp>
          <p:nvCxnSpPr>
            <p:cNvPr id="141" name="Straight Connector 140"/>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4" name="Group 143"/>
          <p:cNvGrpSpPr/>
          <p:nvPr/>
        </p:nvGrpSpPr>
        <p:grpSpPr>
          <a:xfrm>
            <a:off x="6019815" y="3057407"/>
            <a:ext cx="131511" cy="1558305"/>
            <a:chOff x="-372147" y="1788088"/>
            <a:chExt cx="131511" cy="1558305"/>
          </a:xfrm>
        </p:grpSpPr>
        <p:cxnSp>
          <p:nvCxnSpPr>
            <p:cNvPr id="145" name="Straight Connector 144"/>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8" name="Group 147"/>
          <p:cNvGrpSpPr/>
          <p:nvPr/>
        </p:nvGrpSpPr>
        <p:grpSpPr>
          <a:xfrm>
            <a:off x="6696219" y="3050402"/>
            <a:ext cx="135030" cy="1561480"/>
            <a:chOff x="-362966" y="1784913"/>
            <a:chExt cx="135030" cy="1561480"/>
          </a:xfrm>
        </p:grpSpPr>
        <p:cxnSp>
          <p:nvCxnSpPr>
            <p:cNvPr id="149" name="Straight Connector 148"/>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2" name="Group 151"/>
          <p:cNvGrpSpPr/>
          <p:nvPr/>
        </p:nvGrpSpPr>
        <p:grpSpPr>
          <a:xfrm>
            <a:off x="7303459" y="3053577"/>
            <a:ext cx="131511" cy="1558305"/>
            <a:chOff x="-372147" y="1788088"/>
            <a:chExt cx="131511" cy="1558305"/>
          </a:xfrm>
        </p:grpSpPr>
        <p:cxnSp>
          <p:nvCxnSpPr>
            <p:cNvPr id="153" name="Straight Connector 152"/>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7" name="Rectangle 6"/>
          <p:cNvSpPr/>
          <p:nvPr/>
        </p:nvSpPr>
        <p:spPr>
          <a:xfrm>
            <a:off x="3888606" y="2926080"/>
            <a:ext cx="5409398" cy="218903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6" name="Rectangle 115"/>
          <p:cNvSpPr/>
          <p:nvPr/>
        </p:nvSpPr>
        <p:spPr>
          <a:xfrm>
            <a:off x="229371" y="5036336"/>
            <a:ext cx="8173826" cy="19447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6856611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t>
            </a:r>
            <a:r>
              <a:rPr lang="en-US" dirty="0"/>
              <a:t>aximum </a:t>
            </a:r>
            <a:r>
              <a:rPr lang="en-US" dirty="0">
                <a:solidFill>
                  <a:schemeClr val="accent1"/>
                </a:solidFill>
              </a:rPr>
              <a:t>E</a:t>
            </a:r>
            <a:r>
              <a:rPr lang="en-US" dirty="0"/>
              <a:t>ntropy </a:t>
            </a:r>
            <a:r>
              <a:rPr lang="en-US" dirty="0">
                <a:solidFill>
                  <a:schemeClr val="accent1"/>
                </a:solidFill>
              </a:rPr>
              <a:t>M</a:t>
            </a:r>
            <a:r>
              <a:rPr lang="en-US" dirty="0"/>
              <a:t>arkov </a:t>
            </a:r>
            <a:r>
              <a:rPr lang="en-US" dirty="0">
                <a:solidFill>
                  <a:schemeClr val="accent1"/>
                </a:solidFill>
              </a:rPr>
              <a:t>M</a:t>
            </a:r>
            <a:r>
              <a:rPr lang="en-US" dirty="0"/>
              <a:t>odel</a:t>
            </a:r>
          </a:p>
        </p:txBody>
      </p:sp>
      <p:sp>
        <p:nvSpPr>
          <p:cNvPr id="8" name="Content Placeholder 7"/>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42F4FC8-095A-E041-AA53-AAE5A7787260}" type="slidenum">
              <a:rPr lang="en-US" smtClean="0"/>
              <a:t>66</a:t>
            </a:fld>
            <a:endParaRPr lang="en-US"/>
          </a:p>
        </p:txBody>
      </p:sp>
      <p:pic>
        <p:nvPicPr>
          <p:cNvPr id="5" name="Picture 4" descr="Screen Region 2014-09-18 at 10.37.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134" y="1092167"/>
            <a:ext cx="4296565" cy="484673"/>
          </a:xfrm>
          <a:prstGeom prst="rect">
            <a:avLst/>
          </a:prstGeom>
        </p:spPr>
      </p:pic>
      <p:sp>
        <p:nvSpPr>
          <p:cNvPr id="31" name="TextBox 30"/>
          <p:cNvSpPr txBox="1"/>
          <p:nvPr/>
        </p:nvSpPr>
        <p:spPr>
          <a:xfrm>
            <a:off x="401469" y="5115110"/>
            <a:ext cx="6466284" cy="369332"/>
          </a:xfrm>
          <a:prstGeom prst="rect">
            <a:avLst/>
          </a:prstGeom>
          <a:noFill/>
        </p:spPr>
        <p:txBody>
          <a:bodyPr wrap="none" rtlCol="0">
            <a:spAutoFit/>
          </a:bodyPr>
          <a:lstStyle/>
          <a:p>
            <a:r>
              <a:rPr lang="en-US" dirty="0" smtClean="0"/>
              <a:t>Compare to HMM: Only depends on the word and the previous tag</a:t>
            </a:r>
            <a:endParaRPr lang="en-US" dirty="0"/>
          </a:p>
        </p:txBody>
      </p:sp>
      <p:grpSp>
        <p:nvGrpSpPr>
          <p:cNvPr id="135" name="Group 134"/>
          <p:cNvGrpSpPr/>
          <p:nvPr/>
        </p:nvGrpSpPr>
        <p:grpSpPr>
          <a:xfrm>
            <a:off x="512780" y="1784913"/>
            <a:ext cx="7528668" cy="1220468"/>
            <a:chOff x="512780" y="1784913"/>
            <a:chExt cx="7528668" cy="1220468"/>
          </a:xfrm>
        </p:grpSpPr>
        <p:sp>
          <p:nvSpPr>
            <p:cNvPr id="33" name="TextBox 32"/>
            <p:cNvSpPr txBox="1"/>
            <p:nvPr/>
          </p:nvSpPr>
          <p:spPr>
            <a:xfrm>
              <a:off x="1584872" y="1784913"/>
              <a:ext cx="1390124" cy="400110"/>
            </a:xfrm>
            <a:prstGeom prst="rect">
              <a:avLst/>
            </a:prstGeom>
            <a:solidFill>
              <a:schemeClr val="tx1">
                <a:lumMod val="25000"/>
                <a:lumOff val="75000"/>
              </a:schemeClr>
            </a:solidFill>
            <a:ln w="28575">
              <a:solidFill>
                <a:srgbClr val="3C58AD"/>
              </a:solidFill>
            </a:ln>
          </p:spPr>
          <p:txBody>
            <a:bodyPr wrap="none" rtlCol="0">
              <a:spAutoFit/>
            </a:bodyPr>
            <a:lstStyle/>
            <a:p>
              <a:r>
                <a:rPr lang="en-US" sz="2000" dirty="0" smtClean="0"/>
                <a:t>Determiner</a:t>
              </a:r>
              <a:endParaRPr lang="en-US" sz="2000" dirty="0"/>
            </a:p>
          </p:txBody>
        </p:sp>
        <p:sp>
          <p:nvSpPr>
            <p:cNvPr id="35" name="TextBox 34"/>
            <p:cNvSpPr txBox="1"/>
            <p:nvPr/>
          </p:nvSpPr>
          <p:spPr>
            <a:xfrm>
              <a:off x="3252776"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sp>
          <p:nvSpPr>
            <p:cNvPr id="37" name="TextBox 36"/>
            <p:cNvSpPr txBox="1"/>
            <p:nvPr/>
          </p:nvSpPr>
          <p:spPr>
            <a:xfrm>
              <a:off x="4691892" y="1784913"/>
              <a:ext cx="681973"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Verb</a:t>
              </a:r>
              <a:endParaRPr lang="en-US" sz="2000" dirty="0"/>
            </a:p>
          </p:txBody>
        </p:sp>
        <p:sp>
          <p:nvSpPr>
            <p:cNvPr id="39" name="TextBox 38"/>
            <p:cNvSpPr txBox="1"/>
            <p:nvPr/>
          </p:nvSpPr>
          <p:spPr>
            <a:xfrm>
              <a:off x="5896988"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grpSp>
          <p:nvGrpSpPr>
            <p:cNvPr id="128" name="Group 127"/>
            <p:cNvGrpSpPr/>
            <p:nvPr/>
          </p:nvGrpSpPr>
          <p:grpSpPr>
            <a:xfrm>
              <a:off x="1440623" y="2595952"/>
              <a:ext cx="6011691" cy="409429"/>
              <a:chOff x="1440623" y="2595952"/>
              <a:chExt cx="6011691" cy="409429"/>
            </a:xfrm>
          </p:grpSpPr>
          <p:sp>
            <p:nvSpPr>
              <p:cNvPr id="32" name="TextBox 31"/>
              <p:cNvSpPr txBox="1"/>
              <p:nvPr/>
            </p:nvSpPr>
            <p:spPr>
              <a:xfrm>
                <a:off x="1440623" y="2605271"/>
                <a:ext cx="572017" cy="400110"/>
              </a:xfrm>
              <a:prstGeom prst="rect">
                <a:avLst/>
              </a:prstGeom>
              <a:noFill/>
              <a:ln w="28575">
                <a:solidFill>
                  <a:schemeClr val="tx1"/>
                </a:solidFill>
              </a:ln>
            </p:spPr>
            <p:txBody>
              <a:bodyPr wrap="none" rtlCol="0">
                <a:spAutoFit/>
              </a:bodyPr>
              <a:lstStyle/>
              <a:p>
                <a:r>
                  <a:rPr lang="en-US" sz="2000" dirty="0" smtClean="0"/>
                  <a:t>The</a:t>
                </a:r>
                <a:endParaRPr lang="en-US" sz="2000" dirty="0"/>
              </a:p>
            </p:txBody>
          </p:sp>
          <p:sp>
            <p:nvSpPr>
              <p:cNvPr id="34" name="TextBox 33"/>
              <p:cNvSpPr txBox="1"/>
              <p:nvPr/>
            </p:nvSpPr>
            <p:spPr>
              <a:xfrm>
                <a:off x="2805367" y="2605271"/>
                <a:ext cx="564878" cy="400110"/>
              </a:xfrm>
              <a:prstGeom prst="rect">
                <a:avLst/>
              </a:prstGeom>
              <a:noFill/>
              <a:ln w="28575">
                <a:solidFill>
                  <a:schemeClr val="tx1"/>
                </a:solidFill>
              </a:ln>
            </p:spPr>
            <p:txBody>
              <a:bodyPr wrap="none" rtlCol="0">
                <a:spAutoFit/>
              </a:bodyPr>
              <a:lstStyle/>
              <a:p>
                <a:r>
                  <a:rPr lang="en-US" sz="2000" dirty="0" smtClean="0"/>
                  <a:t>Fed</a:t>
                </a:r>
                <a:endParaRPr lang="en-US" sz="2000" dirty="0"/>
              </a:p>
            </p:txBody>
          </p:sp>
          <p:sp>
            <p:nvSpPr>
              <p:cNvPr id="36" name="TextBox 35"/>
              <p:cNvSpPr txBox="1"/>
              <p:nvPr/>
            </p:nvSpPr>
            <p:spPr>
              <a:xfrm>
                <a:off x="4100124" y="2595952"/>
                <a:ext cx="784039" cy="400110"/>
              </a:xfrm>
              <a:prstGeom prst="rect">
                <a:avLst/>
              </a:prstGeom>
              <a:noFill/>
              <a:ln w="28575">
                <a:solidFill>
                  <a:schemeClr val="tx1"/>
                </a:solidFill>
              </a:ln>
            </p:spPr>
            <p:txBody>
              <a:bodyPr wrap="none" rtlCol="0">
                <a:spAutoFit/>
              </a:bodyPr>
              <a:lstStyle/>
              <a:p>
                <a:r>
                  <a:rPr lang="en-US" sz="2000" dirty="0" smtClean="0"/>
                  <a:t>raises</a:t>
                </a:r>
                <a:endParaRPr lang="en-US" sz="2000" dirty="0"/>
              </a:p>
            </p:txBody>
          </p:sp>
          <p:sp>
            <p:nvSpPr>
              <p:cNvPr id="38" name="TextBox 37"/>
              <p:cNvSpPr txBox="1"/>
              <p:nvPr/>
            </p:nvSpPr>
            <p:spPr>
              <a:xfrm>
                <a:off x="5295393" y="2605271"/>
                <a:ext cx="995059" cy="400110"/>
              </a:xfrm>
              <a:prstGeom prst="rect">
                <a:avLst/>
              </a:prstGeom>
              <a:noFill/>
              <a:ln w="28575">
                <a:solidFill>
                  <a:schemeClr val="tx1"/>
                </a:solidFill>
              </a:ln>
            </p:spPr>
            <p:txBody>
              <a:bodyPr wrap="none" rtlCol="0">
                <a:spAutoFit/>
              </a:bodyPr>
              <a:lstStyle/>
              <a:p>
                <a:r>
                  <a:rPr lang="en-US" sz="2000" dirty="0" smtClean="0"/>
                  <a:t>interest</a:t>
                </a:r>
                <a:endParaRPr lang="en-US" sz="2000" dirty="0"/>
              </a:p>
            </p:txBody>
          </p:sp>
          <p:sp>
            <p:nvSpPr>
              <p:cNvPr id="40" name="TextBox 39"/>
              <p:cNvSpPr txBox="1"/>
              <p:nvPr/>
            </p:nvSpPr>
            <p:spPr>
              <a:xfrm>
                <a:off x="6741537" y="2605271"/>
                <a:ext cx="710777" cy="400110"/>
              </a:xfrm>
              <a:prstGeom prst="rect">
                <a:avLst/>
              </a:prstGeom>
              <a:noFill/>
              <a:ln w="28575">
                <a:solidFill>
                  <a:schemeClr val="tx1"/>
                </a:solidFill>
              </a:ln>
            </p:spPr>
            <p:txBody>
              <a:bodyPr wrap="none" rtlCol="0">
                <a:spAutoFit/>
              </a:bodyPr>
              <a:lstStyle/>
              <a:p>
                <a:r>
                  <a:rPr lang="en-US" sz="2000" dirty="0" smtClean="0"/>
                  <a:t>rates</a:t>
                </a:r>
                <a:endParaRPr lang="en-US" sz="2000" dirty="0"/>
              </a:p>
            </p:txBody>
          </p:sp>
        </p:grpSp>
        <p:sp>
          <p:nvSpPr>
            <p:cNvPr id="41" name="TextBox 40"/>
            <p:cNvSpPr txBox="1"/>
            <p:nvPr/>
          </p:nvSpPr>
          <p:spPr>
            <a:xfrm>
              <a:off x="7286464"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cxnSp>
          <p:nvCxnSpPr>
            <p:cNvPr id="42" name="Straight Arrow Connector 41"/>
            <p:cNvCxnSpPr>
              <a:stCxn id="33" idx="2"/>
              <a:endCxn id="32" idx="0"/>
            </p:cNvCxnSpPr>
            <p:nvPr/>
          </p:nvCxnSpPr>
          <p:spPr>
            <a:xfrm flipH="1">
              <a:off x="1726632" y="2185023"/>
              <a:ext cx="55330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2"/>
              <a:endCxn id="34" idx="0"/>
            </p:cNvCxnSpPr>
            <p:nvPr/>
          </p:nvCxnSpPr>
          <p:spPr>
            <a:xfrm flipH="1">
              <a:off x="3087806" y="2185023"/>
              <a:ext cx="54246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7" idx="2"/>
              <a:endCxn id="36" idx="0"/>
            </p:cNvCxnSpPr>
            <p:nvPr/>
          </p:nvCxnSpPr>
          <p:spPr>
            <a:xfrm flipH="1">
              <a:off x="4492144" y="2185023"/>
              <a:ext cx="540735" cy="410929"/>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9" idx="2"/>
              <a:endCxn id="38" idx="0"/>
            </p:cNvCxnSpPr>
            <p:nvPr/>
          </p:nvCxnSpPr>
          <p:spPr>
            <a:xfrm flipH="1">
              <a:off x="5792923" y="2185023"/>
              <a:ext cx="481557"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2"/>
              <a:endCxn id="40" idx="0"/>
            </p:cNvCxnSpPr>
            <p:nvPr/>
          </p:nvCxnSpPr>
          <p:spPr>
            <a:xfrm flipH="1">
              <a:off x="7096926" y="2185023"/>
              <a:ext cx="567030"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8" idx="3"/>
              <a:endCxn id="33" idx="1"/>
            </p:cNvCxnSpPr>
            <p:nvPr/>
          </p:nvCxnSpPr>
          <p:spPr>
            <a:xfrm flipV="1">
              <a:off x="1133463" y="1984968"/>
              <a:ext cx="451409" cy="37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12780" y="1804025"/>
              <a:ext cx="620683" cy="369332"/>
            </a:xfrm>
            <a:prstGeom prst="rect">
              <a:avLst/>
            </a:prstGeom>
            <a:noFill/>
            <a:ln w="28575">
              <a:solidFill>
                <a:schemeClr val="tx1"/>
              </a:solidFill>
            </a:ln>
          </p:spPr>
          <p:txBody>
            <a:bodyPr wrap="none" rtlCol="0">
              <a:spAutoFit/>
            </a:bodyPr>
            <a:lstStyle/>
            <a:p>
              <a:r>
                <a:rPr lang="en-US" dirty="0" smtClean="0">
                  <a:solidFill>
                    <a:schemeClr val="accent3">
                      <a:lumMod val="50000"/>
                    </a:schemeClr>
                  </a:solidFill>
                </a:rPr>
                <a:t>start</a:t>
              </a:r>
              <a:endParaRPr lang="en-US" dirty="0">
                <a:solidFill>
                  <a:schemeClr val="accent3">
                    <a:lumMod val="50000"/>
                  </a:schemeClr>
                </a:solidFill>
              </a:endParaRPr>
            </a:p>
          </p:txBody>
        </p:sp>
        <p:cxnSp>
          <p:nvCxnSpPr>
            <p:cNvPr id="49" name="Straight Arrow Connector 48"/>
            <p:cNvCxnSpPr>
              <a:stCxn id="33" idx="3"/>
              <a:endCxn id="35" idx="1"/>
            </p:cNvCxnSpPr>
            <p:nvPr/>
          </p:nvCxnSpPr>
          <p:spPr>
            <a:xfrm>
              <a:off x="2974996" y="1984968"/>
              <a:ext cx="27778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5" idx="3"/>
              <a:endCxn id="37" idx="1"/>
            </p:cNvCxnSpPr>
            <p:nvPr/>
          </p:nvCxnSpPr>
          <p:spPr>
            <a:xfrm>
              <a:off x="4007760" y="1984968"/>
              <a:ext cx="68413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7" idx="3"/>
              <a:endCxn id="39" idx="1"/>
            </p:cNvCxnSpPr>
            <p:nvPr/>
          </p:nvCxnSpPr>
          <p:spPr>
            <a:xfrm>
              <a:off x="5373865" y="1984968"/>
              <a:ext cx="523123"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3"/>
              <a:endCxn id="41" idx="1"/>
            </p:cNvCxnSpPr>
            <p:nvPr/>
          </p:nvCxnSpPr>
          <p:spPr>
            <a:xfrm>
              <a:off x="6651972" y="1984968"/>
              <a:ext cx="63449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pic>
        <p:nvPicPr>
          <p:cNvPr id="98" name="Picture 97"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71" y="5616241"/>
            <a:ext cx="5079570" cy="920569"/>
          </a:xfrm>
          <a:prstGeom prst="rect">
            <a:avLst/>
          </a:prstGeom>
        </p:spPr>
      </p:pic>
      <p:sp>
        <p:nvSpPr>
          <p:cNvPr id="110" name="TextBox 109"/>
          <p:cNvSpPr txBox="1"/>
          <p:nvPr/>
        </p:nvSpPr>
        <p:spPr>
          <a:xfrm>
            <a:off x="7071334" y="6389280"/>
            <a:ext cx="1236236" cy="369332"/>
          </a:xfrm>
          <a:prstGeom prst="rect">
            <a:avLst/>
          </a:prstGeom>
          <a:noFill/>
        </p:spPr>
        <p:txBody>
          <a:bodyPr wrap="none" rtlCol="0">
            <a:spAutoFit/>
          </a:bodyPr>
          <a:lstStyle/>
          <a:p>
            <a:r>
              <a:rPr lang="en-US" dirty="0" smtClean="0">
                <a:solidFill>
                  <a:srgbClr val="CC3333"/>
                </a:solidFill>
              </a:rPr>
              <a:t>Questions?</a:t>
            </a:r>
            <a:endParaRPr lang="en-US" dirty="0">
              <a:solidFill>
                <a:srgbClr val="CC3333"/>
              </a:solidFill>
            </a:endParaRPr>
          </a:p>
        </p:txBody>
      </p:sp>
      <p:grpSp>
        <p:nvGrpSpPr>
          <p:cNvPr id="130" name="Group 129"/>
          <p:cNvGrpSpPr/>
          <p:nvPr/>
        </p:nvGrpSpPr>
        <p:grpSpPr>
          <a:xfrm>
            <a:off x="1380319" y="3110378"/>
            <a:ext cx="669073" cy="1457534"/>
            <a:chOff x="1380319" y="3110378"/>
            <a:chExt cx="669073" cy="1457534"/>
          </a:xfrm>
        </p:grpSpPr>
        <p:sp>
          <p:nvSpPr>
            <p:cNvPr id="75" name="TextBox 74"/>
            <p:cNvSpPr txBox="1"/>
            <p:nvPr/>
          </p:nvSpPr>
          <p:spPr>
            <a:xfrm>
              <a:off x="1557526" y="3467513"/>
              <a:ext cx="314659" cy="400110"/>
            </a:xfrm>
            <a:prstGeom prst="rect">
              <a:avLst/>
            </a:prstGeom>
            <a:noFill/>
          </p:spPr>
          <p:txBody>
            <a:bodyPr wrap="none" rtlCol="0">
              <a:spAutoFit/>
            </a:bodyPr>
            <a:lstStyle/>
            <a:p>
              <a:r>
                <a:rPr lang="en-US" sz="2000" dirty="0" smtClean="0"/>
                <a:t>Y</a:t>
              </a:r>
              <a:endParaRPr lang="en-US" sz="2000" dirty="0"/>
            </a:p>
          </p:txBody>
        </p:sp>
        <p:sp>
          <p:nvSpPr>
            <p:cNvPr id="80" name="TextBox 79"/>
            <p:cNvSpPr txBox="1"/>
            <p:nvPr/>
          </p:nvSpPr>
          <p:spPr>
            <a:xfrm>
              <a:off x="1539742" y="3819988"/>
              <a:ext cx="350226" cy="400110"/>
            </a:xfrm>
            <a:prstGeom prst="rect">
              <a:avLst/>
            </a:prstGeom>
            <a:noFill/>
          </p:spPr>
          <p:txBody>
            <a:bodyPr wrap="none" rtlCol="0">
              <a:spAutoFit/>
            </a:bodyPr>
            <a:lstStyle/>
            <a:p>
              <a:r>
                <a:rPr lang="en-US" sz="2000" dirty="0" smtClean="0"/>
                <a:t>N</a:t>
              </a:r>
              <a:endParaRPr lang="en-US" sz="2000" dirty="0"/>
            </a:p>
          </p:txBody>
        </p:sp>
        <p:sp>
          <p:nvSpPr>
            <p:cNvPr id="100" name="TextBox 99"/>
            <p:cNvSpPr txBox="1"/>
            <p:nvPr/>
          </p:nvSpPr>
          <p:spPr>
            <a:xfrm>
              <a:off x="1380319" y="4167802"/>
              <a:ext cx="669073" cy="400110"/>
            </a:xfrm>
            <a:prstGeom prst="rect">
              <a:avLst/>
            </a:prstGeom>
            <a:noFill/>
          </p:spPr>
          <p:txBody>
            <a:bodyPr wrap="none" rtlCol="0">
              <a:spAutoFit/>
            </a:bodyPr>
            <a:lstStyle/>
            <a:p>
              <a:r>
                <a:rPr lang="en-US" sz="2000" dirty="0" smtClean="0"/>
                <a:t>start</a:t>
              </a:r>
              <a:endParaRPr lang="en-US" sz="2000" dirty="0"/>
            </a:p>
          </p:txBody>
        </p:sp>
        <p:sp>
          <p:nvSpPr>
            <p:cNvPr id="122" name="TextBox 121"/>
            <p:cNvSpPr txBox="1"/>
            <p:nvPr/>
          </p:nvSpPr>
          <p:spPr>
            <a:xfrm>
              <a:off x="1428847" y="3110378"/>
              <a:ext cx="572017" cy="400110"/>
            </a:xfrm>
            <a:prstGeom prst="rect">
              <a:avLst/>
            </a:prstGeom>
            <a:noFill/>
          </p:spPr>
          <p:txBody>
            <a:bodyPr wrap="none" rtlCol="0">
              <a:spAutoFit/>
            </a:bodyPr>
            <a:lstStyle/>
            <a:p>
              <a:r>
                <a:rPr lang="en-US" sz="2000" dirty="0" smtClean="0"/>
                <a:t>The</a:t>
              </a:r>
              <a:endParaRPr lang="en-US" sz="2000" dirty="0"/>
            </a:p>
          </p:txBody>
        </p:sp>
      </p:grpSp>
      <p:grpSp>
        <p:nvGrpSpPr>
          <p:cNvPr id="131" name="Group 130"/>
          <p:cNvGrpSpPr/>
          <p:nvPr/>
        </p:nvGrpSpPr>
        <p:grpSpPr>
          <a:xfrm>
            <a:off x="2392744" y="3110378"/>
            <a:ext cx="1390124" cy="1457534"/>
            <a:chOff x="2392744" y="3110378"/>
            <a:chExt cx="1390124" cy="1457534"/>
          </a:xfrm>
        </p:grpSpPr>
        <p:sp>
          <p:nvSpPr>
            <p:cNvPr id="76" name="TextBox 75"/>
            <p:cNvSpPr txBox="1"/>
            <p:nvPr/>
          </p:nvSpPr>
          <p:spPr>
            <a:xfrm>
              <a:off x="2913569" y="3464486"/>
              <a:ext cx="312906" cy="400110"/>
            </a:xfrm>
            <a:prstGeom prst="rect">
              <a:avLst/>
            </a:prstGeom>
            <a:noFill/>
          </p:spPr>
          <p:txBody>
            <a:bodyPr wrap="none" rtlCol="0">
              <a:spAutoFit/>
            </a:bodyPr>
            <a:lstStyle/>
            <a:p>
              <a:r>
                <a:rPr lang="en-US" sz="2000" dirty="0"/>
                <a:t>Y</a:t>
              </a:r>
            </a:p>
          </p:txBody>
        </p:sp>
        <p:sp>
          <p:nvSpPr>
            <p:cNvPr id="81" name="TextBox 80"/>
            <p:cNvSpPr txBox="1"/>
            <p:nvPr/>
          </p:nvSpPr>
          <p:spPr>
            <a:xfrm>
              <a:off x="2879134" y="3844315"/>
              <a:ext cx="350226" cy="400110"/>
            </a:xfrm>
            <a:prstGeom prst="rect">
              <a:avLst/>
            </a:prstGeom>
            <a:noFill/>
          </p:spPr>
          <p:txBody>
            <a:bodyPr wrap="none" rtlCol="0">
              <a:spAutoFit/>
            </a:bodyPr>
            <a:lstStyle/>
            <a:p>
              <a:r>
                <a:rPr lang="en-US" sz="2000" dirty="0" smtClean="0"/>
                <a:t>N</a:t>
              </a:r>
              <a:endParaRPr lang="en-US" sz="2000" dirty="0"/>
            </a:p>
          </p:txBody>
        </p:sp>
        <p:sp>
          <p:nvSpPr>
            <p:cNvPr id="101" name="TextBox 100"/>
            <p:cNvSpPr txBox="1"/>
            <p:nvPr/>
          </p:nvSpPr>
          <p:spPr>
            <a:xfrm>
              <a:off x="2392744" y="4167802"/>
              <a:ext cx="1390124" cy="400110"/>
            </a:xfrm>
            <a:prstGeom prst="rect">
              <a:avLst/>
            </a:prstGeom>
            <a:noFill/>
          </p:spPr>
          <p:txBody>
            <a:bodyPr wrap="none" rtlCol="0">
              <a:spAutoFit/>
            </a:bodyPr>
            <a:lstStyle/>
            <a:p>
              <a:r>
                <a:rPr lang="en-US" sz="2000" dirty="0" smtClean="0"/>
                <a:t>Determiner</a:t>
              </a:r>
              <a:endParaRPr lang="en-US" sz="2000" dirty="0"/>
            </a:p>
          </p:txBody>
        </p:sp>
        <p:sp>
          <p:nvSpPr>
            <p:cNvPr id="123" name="TextBox 122"/>
            <p:cNvSpPr txBox="1"/>
            <p:nvPr/>
          </p:nvSpPr>
          <p:spPr>
            <a:xfrm>
              <a:off x="2733287" y="3110378"/>
              <a:ext cx="564878" cy="400110"/>
            </a:xfrm>
            <a:prstGeom prst="rect">
              <a:avLst/>
            </a:prstGeom>
            <a:noFill/>
          </p:spPr>
          <p:txBody>
            <a:bodyPr wrap="none" rtlCol="0">
              <a:spAutoFit/>
            </a:bodyPr>
            <a:lstStyle/>
            <a:p>
              <a:r>
                <a:rPr lang="en-US" sz="2000" dirty="0" smtClean="0"/>
                <a:t>Fed</a:t>
              </a:r>
              <a:endParaRPr lang="en-US" sz="2000" dirty="0"/>
            </a:p>
          </p:txBody>
        </p:sp>
      </p:grpSp>
      <p:grpSp>
        <p:nvGrpSpPr>
          <p:cNvPr id="132" name="Group 131"/>
          <p:cNvGrpSpPr/>
          <p:nvPr/>
        </p:nvGrpSpPr>
        <p:grpSpPr>
          <a:xfrm>
            <a:off x="4028044" y="3110378"/>
            <a:ext cx="841591" cy="1457534"/>
            <a:chOff x="4028044" y="3110378"/>
            <a:chExt cx="841591" cy="1457534"/>
          </a:xfrm>
        </p:grpSpPr>
        <p:sp>
          <p:nvSpPr>
            <p:cNvPr id="77" name="TextBox 76"/>
            <p:cNvSpPr txBox="1"/>
            <p:nvPr/>
          </p:nvSpPr>
          <p:spPr>
            <a:xfrm>
              <a:off x="4299246" y="3455167"/>
              <a:ext cx="350226" cy="400110"/>
            </a:xfrm>
            <a:prstGeom prst="rect">
              <a:avLst/>
            </a:prstGeom>
            <a:noFill/>
          </p:spPr>
          <p:txBody>
            <a:bodyPr wrap="none" rtlCol="0">
              <a:spAutoFit/>
            </a:bodyPr>
            <a:lstStyle/>
            <a:p>
              <a:r>
                <a:rPr lang="en-US" sz="2000" dirty="0" smtClean="0"/>
                <a:t>N</a:t>
              </a:r>
              <a:endParaRPr lang="en-US" sz="2000" dirty="0"/>
            </a:p>
          </p:txBody>
        </p:sp>
        <p:sp>
          <p:nvSpPr>
            <p:cNvPr id="82" name="TextBox 81"/>
            <p:cNvSpPr txBox="1"/>
            <p:nvPr/>
          </p:nvSpPr>
          <p:spPr>
            <a:xfrm>
              <a:off x="4301255" y="3844315"/>
              <a:ext cx="314659" cy="400110"/>
            </a:xfrm>
            <a:prstGeom prst="rect">
              <a:avLst/>
            </a:prstGeom>
            <a:noFill/>
          </p:spPr>
          <p:txBody>
            <a:bodyPr wrap="none" rtlCol="0">
              <a:spAutoFit/>
            </a:bodyPr>
            <a:lstStyle/>
            <a:p>
              <a:r>
                <a:rPr lang="en-US" sz="2000" dirty="0" smtClean="0"/>
                <a:t>Y</a:t>
              </a:r>
              <a:endParaRPr lang="en-US" sz="2000" dirty="0"/>
            </a:p>
          </p:txBody>
        </p:sp>
        <p:sp>
          <p:nvSpPr>
            <p:cNvPr id="102" name="TextBox 101"/>
            <p:cNvSpPr txBox="1"/>
            <p:nvPr/>
          </p:nvSpPr>
          <p:spPr>
            <a:xfrm>
              <a:off x="4114651" y="4167802"/>
              <a:ext cx="754984" cy="400110"/>
            </a:xfrm>
            <a:prstGeom prst="rect">
              <a:avLst/>
            </a:prstGeom>
            <a:noFill/>
          </p:spPr>
          <p:txBody>
            <a:bodyPr wrap="none" rtlCol="0">
              <a:spAutoFit/>
            </a:bodyPr>
            <a:lstStyle/>
            <a:p>
              <a:r>
                <a:rPr lang="en-US" sz="2000" dirty="0" smtClean="0"/>
                <a:t>Noun</a:t>
              </a:r>
              <a:endParaRPr lang="en-US" sz="2000" dirty="0"/>
            </a:p>
          </p:txBody>
        </p:sp>
        <p:sp>
          <p:nvSpPr>
            <p:cNvPr id="124" name="TextBox 123"/>
            <p:cNvSpPr txBox="1"/>
            <p:nvPr/>
          </p:nvSpPr>
          <p:spPr>
            <a:xfrm>
              <a:off x="4028044" y="3110378"/>
              <a:ext cx="784039" cy="400110"/>
            </a:xfrm>
            <a:prstGeom prst="rect">
              <a:avLst/>
            </a:prstGeom>
            <a:noFill/>
          </p:spPr>
          <p:txBody>
            <a:bodyPr wrap="none" rtlCol="0">
              <a:spAutoFit/>
            </a:bodyPr>
            <a:lstStyle/>
            <a:p>
              <a:r>
                <a:rPr lang="en-US" sz="2000" dirty="0" smtClean="0"/>
                <a:t>raises</a:t>
              </a:r>
              <a:endParaRPr lang="en-US" sz="2000" dirty="0"/>
            </a:p>
          </p:txBody>
        </p:sp>
      </p:grpSp>
      <p:grpSp>
        <p:nvGrpSpPr>
          <p:cNvPr id="133" name="Group 132"/>
          <p:cNvGrpSpPr/>
          <p:nvPr/>
        </p:nvGrpSpPr>
        <p:grpSpPr>
          <a:xfrm>
            <a:off x="5223313" y="3110378"/>
            <a:ext cx="995059" cy="1457534"/>
            <a:chOff x="5223313" y="3110378"/>
            <a:chExt cx="995059" cy="1457534"/>
          </a:xfrm>
        </p:grpSpPr>
        <p:sp>
          <p:nvSpPr>
            <p:cNvPr id="78" name="TextBox 77"/>
            <p:cNvSpPr txBox="1"/>
            <p:nvPr/>
          </p:nvSpPr>
          <p:spPr>
            <a:xfrm>
              <a:off x="5600025" y="3464486"/>
              <a:ext cx="350226" cy="400110"/>
            </a:xfrm>
            <a:prstGeom prst="rect">
              <a:avLst/>
            </a:prstGeom>
            <a:noFill/>
          </p:spPr>
          <p:txBody>
            <a:bodyPr wrap="none" rtlCol="0">
              <a:spAutoFit/>
            </a:bodyPr>
            <a:lstStyle/>
            <a:p>
              <a:r>
                <a:rPr lang="en-US" sz="2000" dirty="0"/>
                <a:t>N</a:t>
              </a:r>
            </a:p>
          </p:txBody>
        </p:sp>
        <p:sp>
          <p:nvSpPr>
            <p:cNvPr id="83" name="TextBox 82"/>
            <p:cNvSpPr txBox="1"/>
            <p:nvPr/>
          </p:nvSpPr>
          <p:spPr>
            <a:xfrm>
              <a:off x="5584250" y="3844315"/>
              <a:ext cx="350226" cy="400110"/>
            </a:xfrm>
            <a:prstGeom prst="rect">
              <a:avLst/>
            </a:prstGeom>
            <a:noFill/>
          </p:spPr>
          <p:txBody>
            <a:bodyPr wrap="none" rtlCol="0">
              <a:spAutoFit/>
            </a:bodyPr>
            <a:lstStyle/>
            <a:p>
              <a:r>
                <a:rPr lang="en-US" sz="2000" dirty="0"/>
                <a:t>N</a:t>
              </a:r>
            </a:p>
          </p:txBody>
        </p:sp>
        <p:sp>
          <p:nvSpPr>
            <p:cNvPr id="103" name="TextBox 102"/>
            <p:cNvSpPr txBox="1"/>
            <p:nvPr/>
          </p:nvSpPr>
          <p:spPr>
            <a:xfrm>
              <a:off x="5451936" y="4167802"/>
              <a:ext cx="681973" cy="400110"/>
            </a:xfrm>
            <a:prstGeom prst="rect">
              <a:avLst/>
            </a:prstGeom>
            <a:noFill/>
          </p:spPr>
          <p:txBody>
            <a:bodyPr wrap="none" rtlCol="0">
              <a:spAutoFit/>
            </a:bodyPr>
            <a:lstStyle/>
            <a:p>
              <a:r>
                <a:rPr lang="en-US" sz="2000" dirty="0" smtClean="0"/>
                <a:t>Verb</a:t>
              </a:r>
              <a:endParaRPr lang="en-US" sz="2000" dirty="0"/>
            </a:p>
          </p:txBody>
        </p:sp>
        <p:sp>
          <p:nvSpPr>
            <p:cNvPr id="125" name="TextBox 124"/>
            <p:cNvSpPr txBox="1"/>
            <p:nvPr/>
          </p:nvSpPr>
          <p:spPr>
            <a:xfrm>
              <a:off x="5223313" y="3110378"/>
              <a:ext cx="995059" cy="400110"/>
            </a:xfrm>
            <a:prstGeom prst="rect">
              <a:avLst/>
            </a:prstGeom>
            <a:noFill/>
          </p:spPr>
          <p:txBody>
            <a:bodyPr wrap="none" rtlCol="0">
              <a:spAutoFit/>
            </a:bodyPr>
            <a:lstStyle/>
            <a:p>
              <a:r>
                <a:rPr lang="en-US" sz="2000" dirty="0" smtClean="0"/>
                <a:t>interest</a:t>
              </a:r>
              <a:endParaRPr lang="en-US" sz="2000" dirty="0"/>
            </a:p>
          </p:txBody>
        </p:sp>
      </p:grpSp>
      <p:grpSp>
        <p:nvGrpSpPr>
          <p:cNvPr id="134" name="Group 133"/>
          <p:cNvGrpSpPr/>
          <p:nvPr/>
        </p:nvGrpSpPr>
        <p:grpSpPr>
          <a:xfrm>
            <a:off x="6669457" y="3110378"/>
            <a:ext cx="804960" cy="1457534"/>
            <a:chOff x="6669457" y="3110378"/>
            <a:chExt cx="804960" cy="1457534"/>
          </a:xfrm>
        </p:grpSpPr>
        <p:sp>
          <p:nvSpPr>
            <p:cNvPr id="79" name="TextBox 78"/>
            <p:cNvSpPr txBox="1"/>
            <p:nvPr/>
          </p:nvSpPr>
          <p:spPr>
            <a:xfrm>
              <a:off x="6904028" y="3464486"/>
              <a:ext cx="350226" cy="400110"/>
            </a:xfrm>
            <a:prstGeom prst="rect">
              <a:avLst/>
            </a:prstGeom>
            <a:noFill/>
          </p:spPr>
          <p:txBody>
            <a:bodyPr wrap="none" rtlCol="0">
              <a:spAutoFit/>
            </a:bodyPr>
            <a:lstStyle/>
            <a:p>
              <a:r>
                <a:rPr lang="en-US" sz="2000" dirty="0"/>
                <a:t>N</a:t>
              </a:r>
            </a:p>
          </p:txBody>
        </p:sp>
        <p:sp>
          <p:nvSpPr>
            <p:cNvPr id="84" name="TextBox 83"/>
            <p:cNvSpPr txBox="1"/>
            <p:nvPr/>
          </p:nvSpPr>
          <p:spPr>
            <a:xfrm>
              <a:off x="6888253" y="3844315"/>
              <a:ext cx="350226" cy="400110"/>
            </a:xfrm>
            <a:prstGeom prst="rect">
              <a:avLst/>
            </a:prstGeom>
            <a:noFill/>
          </p:spPr>
          <p:txBody>
            <a:bodyPr wrap="none" rtlCol="0">
              <a:spAutoFit/>
            </a:bodyPr>
            <a:lstStyle/>
            <a:p>
              <a:r>
                <a:rPr lang="en-US" sz="2000" dirty="0" smtClean="0"/>
                <a:t>N</a:t>
              </a:r>
              <a:endParaRPr lang="en-US" sz="2000" dirty="0"/>
            </a:p>
          </p:txBody>
        </p:sp>
        <p:sp>
          <p:nvSpPr>
            <p:cNvPr id="104" name="TextBox 103"/>
            <p:cNvSpPr txBox="1"/>
            <p:nvPr/>
          </p:nvSpPr>
          <p:spPr>
            <a:xfrm>
              <a:off x="6719433" y="4167802"/>
              <a:ext cx="754984" cy="400110"/>
            </a:xfrm>
            <a:prstGeom prst="rect">
              <a:avLst/>
            </a:prstGeom>
            <a:noFill/>
          </p:spPr>
          <p:txBody>
            <a:bodyPr wrap="none" rtlCol="0">
              <a:spAutoFit/>
            </a:bodyPr>
            <a:lstStyle/>
            <a:p>
              <a:r>
                <a:rPr lang="en-US" sz="2000" dirty="0" smtClean="0"/>
                <a:t>Noun</a:t>
              </a:r>
              <a:endParaRPr lang="en-US" sz="2000" dirty="0"/>
            </a:p>
          </p:txBody>
        </p:sp>
        <p:sp>
          <p:nvSpPr>
            <p:cNvPr id="126" name="TextBox 125"/>
            <p:cNvSpPr txBox="1"/>
            <p:nvPr/>
          </p:nvSpPr>
          <p:spPr>
            <a:xfrm>
              <a:off x="6669457" y="3110378"/>
              <a:ext cx="710777" cy="400110"/>
            </a:xfrm>
            <a:prstGeom prst="rect">
              <a:avLst/>
            </a:prstGeom>
            <a:noFill/>
          </p:spPr>
          <p:txBody>
            <a:bodyPr wrap="none" rtlCol="0">
              <a:spAutoFit/>
            </a:bodyPr>
            <a:lstStyle/>
            <a:p>
              <a:r>
                <a:rPr lang="en-US" sz="2000" dirty="0" smtClean="0"/>
                <a:t>rates</a:t>
              </a:r>
              <a:endParaRPr lang="en-US" sz="2000" dirty="0"/>
            </a:p>
          </p:txBody>
        </p:sp>
      </p:grpSp>
      <p:grpSp>
        <p:nvGrpSpPr>
          <p:cNvPr id="129" name="Group 128"/>
          <p:cNvGrpSpPr/>
          <p:nvPr/>
        </p:nvGrpSpPr>
        <p:grpSpPr>
          <a:xfrm>
            <a:off x="15416" y="3125767"/>
            <a:ext cx="976299" cy="1426756"/>
            <a:chOff x="15416" y="3125767"/>
            <a:chExt cx="976299" cy="1426756"/>
          </a:xfrm>
        </p:grpSpPr>
        <p:sp>
          <p:nvSpPr>
            <p:cNvPr id="67" name="TextBox 66"/>
            <p:cNvSpPr txBox="1"/>
            <p:nvPr/>
          </p:nvSpPr>
          <p:spPr>
            <a:xfrm>
              <a:off x="359072" y="3478855"/>
              <a:ext cx="631007" cy="369332"/>
            </a:xfrm>
            <a:prstGeom prst="rect">
              <a:avLst/>
            </a:prstGeom>
            <a:noFill/>
          </p:spPr>
          <p:txBody>
            <a:bodyPr wrap="none" rtlCol="0">
              <a:spAutoFit/>
            </a:bodyPr>
            <a:lstStyle/>
            <a:p>
              <a:r>
                <a:rPr lang="en-US" i="1" dirty="0" smtClean="0">
                  <a:solidFill>
                    <a:srgbClr val="3C58AD"/>
                  </a:solidFill>
                </a:rPr>
                <a:t>Caps</a:t>
              </a:r>
              <a:endParaRPr lang="en-US" i="1" dirty="0">
                <a:solidFill>
                  <a:srgbClr val="3C58AD"/>
                </a:solidFill>
              </a:endParaRPr>
            </a:p>
          </p:txBody>
        </p:sp>
        <p:sp>
          <p:nvSpPr>
            <p:cNvPr id="68" name="TextBox 67"/>
            <p:cNvSpPr txBox="1"/>
            <p:nvPr/>
          </p:nvSpPr>
          <p:spPr>
            <a:xfrm>
              <a:off x="536141" y="3859704"/>
              <a:ext cx="455574" cy="369332"/>
            </a:xfrm>
            <a:prstGeom prst="rect">
              <a:avLst/>
            </a:prstGeom>
            <a:noFill/>
          </p:spPr>
          <p:txBody>
            <a:bodyPr wrap="none" rtlCol="0">
              <a:spAutoFit/>
            </a:bodyPr>
            <a:lstStyle/>
            <a:p>
              <a:r>
                <a:rPr lang="en-US" i="1" dirty="0" smtClean="0">
                  <a:solidFill>
                    <a:srgbClr val="3C58AD"/>
                  </a:solidFill>
                </a:rPr>
                <a:t>-</a:t>
              </a:r>
              <a:r>
                <a:rPr lang="en-US" i="1" dirty="0" err="1" smtClean="0">
                  <a:solidFill>
                    <a:srgbClr val="3C58AD"/>
                  </a:solidFill>
                </a:rPr>
                <a:t>es</a:t>
              </a:r>
              <a:endParaRPr lang="en-US" i="1" dirty="0">
                <a:solidFill>
                  <a:srgbClr val="3C58AD"/>
                </a:solidFill>
              </a:endParaRPr>
            </a:p>
          </p:txBody>
        </p:sp>
        <p:sp>
          <p:nvSpPr>
            <p:cNvPr id="99" name="TextBox 98"/>
            <p:cNvSpPr txBox="1"/>
            <p:nvPr/>
          </p:nvSpPr>
          <p:spPr>
            <a:xfrm>
              <a:off x="15416" y="4183191"/>
              <a:ext cx="973536" cy="369332"/>
            </a:xfrm>
            <a:prstGeom prst="rect">
              <a:avLst/>
            </a:prstGeom>
            <a:noFill/>
          </p:spPr>
          <p:txBody>
            <a:bodyPr wrap="none" rtlCol="0">
              <a:spAutoFit/>
            </a:bodyPr>
            <a:lstStyle/>
            <a:p>
              <a:r>
                <a:rPr lang="en-US" i="1" dirty="0" smtClean="0">
                  <a:solidFill>
                    <a:srgbClr val="3C58AD"/>
                  </a:solidFill>
                </a:rPr>
                <a:t>Previous</a:t>
              </a:r>
              <a:endParaRPr lang="en-US" i="1" dirty="0">
                <a:solidFill>
                  <a:srgbClr val="3C58AD"/>
                </a:solidFill>
              </a:endParaRPr>
            </a:p>
          </p:txBody>
        </p:sp>
        <p:sp>
          <p:nvSpPr>
            <p:cNvPr id="127" name="TextBox 126"/>
            <p:cNvSpPr txBox="1"/>
            <p:nvPr/>
          </p:nvSpPr>
          <p:spPr>
            <a:xfrm>
              <a:off x="325597" y="3125767"/>
              <a:ext cx="665567" cy="369332"/>
            </a:xfrm>
            <a:prstGeom prst="rect">
              <a:avLst/>
            </a:prstGeom>
            <a:noFill/>
          </p:spPr>
          <p:txBody>
            <a:bodyPr wrap="none" rtlCol="0">
              <a:spAutoFit/>
            </a:bodyPr>
            <a:lstStyle/>
            <a:p>
              <a:r>
                <a:rPr lang="en-US" i="1" dirty="0" smtClean="0">
                  <a:solidFill>
                    <a:srgbClr val="3C58AD"/>
                  </a:solidFill>
                </a:rPr>
                <a:t>word</a:t>
              </a:r>
              <a:endParaRPr lang="en-US" i="1" dirty="0">
                <a:solidFill>
                  <a:srgbClr val="3C58AD"/>
                </a:solidFill>
              </a:endParaRPr>
            </a:p>
          </p:txBody>
        </p:sp>
      </p:grpSp>
      <p:sp>
        <p:nvSpPr>
          <p:cNvPr id="136" name="TextBox 135"/>
          <p:cNvSpPr txBox="1"/>
          <p:nvPr/>
        </p:nvSpPr>
        <p:spPr>
          <a:xfrm>
            <a:off x="73137" y="1092167"/>
            <a:ext cx="2319978" cy="369332"/>
          </a:xfrm>
          <a:prstGeom prst="rect">
            <a:avLst/>
          </a:prstGeom>
          <a:noFill/>
        </p:spPr>
        <p:txBody>
          <a:bodyPr wrap="none" rtlCol="0">
            <a:spAutoFit/>
          </a:bodyPr>
          <a:lstStyle/>
          <a:p>
            <a:r>
              <a:rPr lang="en-US" dirty="0" smtClean="0"/>
              <a:t>Goal: Compute P(</a:t>
            </a:r>
            <a:r>
              <a:rPr lang="en-US" b="1" dirty="0" smtClean="0"/>
              <a:t>y</a:t>
            </a:r>
            <a:r>
              <a:rPr lang="en-US" dirty="0" smtClean="0"/>
              <a:t> | </a:t>
            </a:r>
            <a:r>
              <a:rPr lang="en-US" b="1" dirty="0" smtClean="0"/>
              <a:t>x</a:t>
            </a:r>
            <a:r>
              <a:rPr lang="en-US" dirty="0" smtClean="0"/>
              <a: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04361" y="4706881"/>
                <a:ext cx="1325043" cy="307777"/>
              </a:xfrm>
              <a:prstGeom prst="rect">
                <a:avLst/>
              </a:prstGeom>
              <a:noFill/>
            </p:spPr>
            <p:txBody>
              <a:bodyPr wrap="none" rtlCol="0">
                <a:spAutoFit/>
              </a:bodyPr>
              <a:lstStyle/>
              <a:p>
                <a14:m>
                  <m:oMath xmlns:m="http://schemas.openxmlformats.org/officeDocument/2006/math">
                    <m:r>
                      <m:rPr>
                        <m:sty m:val="p"/>
                      </m:rPr>
                      <a:rPr lang="en-US" sz="1400" b="0" i="1" smtClean="0">
                        <a:latin typeface="Cambria Math" charset="0"/>
                      </a:rPr>
                      <m:t>ϕ</m:t>
                    </m:r>
                  </m:oMath>
                </a14:m>
                <a:r>
                  <a:rPr lang="en-US" sz="1400" dirty="0" smtClean="0"/>
                  <a:t>(x, 0, start, </a:t>
                </a:r>
                <a:r>
                  <a:rPr lang="en-US" sz="1400" dirty="0" smtClean="0">
                    <a:latin typeface="Calibri"/>
                  </a:rPr>
                  <a:t>y</a:t>
                </a:r>
                <a:r>
                  <a:rPr lang="en-US" sz="1400" baseline="-25000" dirty="0" smtClean="0">
                    <a:latin typeface="Calibri"/>
                  </a:rPr>
                  <a:t>0</a:t>
                </a:r>
                <a:r>
                  <a:rPr lang="en-US" sz="1400" dirty="0" smtClean="0"/>
                  <a:t>)</a:t>
                </a:r>
                <a:endParaRPr lang="en-US"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904361" y="4706881"/>
                <a:ext cx="1325043" cy="307777"/>
              </a:xfrm>
              <a:prstGeom prst="rect">
                <a:avLst/>
              </a:prstGeom>
              <a:blipFill rotWithShape="0">
                <a:blip r:embed="rId4"/>
                <a:stretch>
                  <a:fillRect t="-3922" r="-45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92744" y="4735316"/>
                <a:ext cx="1116011"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1, </a:t>
                </a:r>
                <a:r>
                  <a:rPr lang="en-US" sz="1400" dirty="0" smtClean="0">
                    <a:latin typeface="Calibri"/>
                  </a:rPr>
                  <a:t>y</a:t>
                </a:r>
                <a:r>
                  <a:rPr lang="en-US" sz="1400" baseline="-25000" dirty="0" smtClean="0">
                    <a:latin typeface="Calibri"/>
                  </a:rPr>
                  <a:t>0,</a:t>
                </a:r>
                <a:r>
                  <a:rPr lang="en-US" sz="1400" dirty="0"/>
                  <a:t> </a:t>
                </a:r>
                <a:r>
                  <a:rPr lang="en-US" sz="1400" dirty="0" smtClean="0"/>
                  <a:t>y</a:t>
                </a:r>
                <a:r>
                  <a:rPr lang="en-US" sz="1400" baseline="-25000" dirty="0" smtClean="0"/>
                  <a:t>1</a:t>
                </a:r>
                <a:r>
                  <a:rPr lang="en-US" sz="1400" dirty="0" smtClean="0"/>
                  <a:t>)</a:t>
                </a:r>
                <a:endParaRPr lang="en-US"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2392744" y="4735316"/>
                <a:ext cx="1116011" cy="307777"/>
              </a:xfrm>
              <a:prstGeom prst="rect">
                <a:avLst/>
              </a:prstGeom>
              <a:blipFill rotWithShape="0">
                <a:blip r:embed="rId5"/>
                <a:stretch>
                  <a:fillRect t="-4000" r="-109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007760" y="4706881"/>
                <a:ext cx="1130438"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2, y</a:t>
                </a:r>
                <a:r>
                  <a:rPr lang="en-US" sz="1400" baseline="-25000" dirty="0" smtClean="0"/>
                  <a:t>1</a:t>
                </a:r>
                <a:r>
                  <a:rPr lang="en-US" sz="1400" dirty="0" smtClean="0"/>
                  <a:t>, </a:t>
                </a:r>
                <a:r>
                  <a:rPr lang="en-US" sz="1400" dirty="0" smtClean="0">
                    <a:latin typeface="Calibri"/>
                  </a:rPr>
                  <a:t>y</a:t>
                </a:r>
                <a:r>
                  <a:rPr lang="en-US" sz="1400" baseline="-25000" dirty="0">
                    <a:latin typeface="Calibri"/>
                  </a:rPr>
                  <a:t>2</a:t>
                </a:r>
                <a:r>
                  <a:rPr lang="en-US" sz="1400" dirty="0" smtClean="0"/>
                  <a:t>)</a:t>
                </a:r>
                <a:endParaRPr lang="en-US"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007760" y="4706881"/>
                <a:ext cx="1130438" cy="307777"/>
              </a:xfrm>
              <a:prstGeom prst="rect">
                <a:avLst/>
              </a:prstGeom>
              <a:blipFill rotWithShape="0">
                <a:blip r:embed="rId6"/>
                <a:stretch>
                  <a:fillRect t="-3922" r="-538"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398242" y="4706881"/>
                <a:ext cx="1130438"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3, y</a:t>
                </a:r>
                <a:r>
                  <a:rPr lang="en-US" sz="1400" baseline="-25000" dirty="0" smtClean="0"/>
                  <a:t>2</a:t>
                </a:r>
                <a:r>
                  <a:rPr lang="en-US" sz="1400" dirty="0" smtClean="0"/>
                  <a:t>, </a:t>
                </a:r>
                <a:r>
                  <a:rPr lang="en-US" sz="1400" dirty="0" smtClean="0">
                    <a:latin typeface="Calibri"/>
                  </a:rPr>
                  <a:t>y</a:t>
                </a:r>
                <a:r>
                  <a:rPr lang="en-US" sz="1400" baseline="-25000" dirty="0" smtClean="0">
                    <a:latin typeface="Calibri"/>
                  </a:rPr>
                  <a:t>3</a:t>
                </a:r>
                <a:r>
                  <a:rPr lang="en-US" sz="1400" dirty="0" smtClean="0"/>
                  <a:t>)</a:t>
                </a:r>
                <a:endParaRPr lang="en-US"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398242" y="4706881"/>
                <a:ext cx="1130438" cy="307777"/>
              </a:xfrm>
              <a:prstGeom prst="rect">
                <a:avLst/>
              </a:prstGeom>
              <a:blipFill rotWithShape="0">
                <a:blip r:embed="rId7"/>
                <a:stretch>
                  <a:fillRect t="-3922" r="-108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554007" y="4717229"/>
                <a:ext cx="1130438"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4, y</a:t>
                </a:r>
                <a:r>
                  <a:rPr lang="en-US" sz="1400" baseline="-25000" dirty="0" smtClean="0"/>
                  <a:t>3</a:t>
                </a:r>
                <a:r>
                  <a:rPr lang="en-US" sz="1400" dirty="0" smtClean="0"/>
                  <a:t>, </a:t>
                </a:r>
                <a:r>
                  <a:rPr lang="en-US" sz="1400" dirty="0" smtClean="0">
                    <a:latin typeface="Calibri"/>
                  </a:rPr>
                  <a:t>y</a:t>
                </a:r>
                <a:r>
                  <a:rPr lang="en-US" sz="1400" baseline="-25000" dirty="0" smtClean="0">
                    <a:latin typeface="Calibri"/>
                  </a:rPr>
                  <a:t>4</a:t>
                </a:r>
                <a:r>
                  <a:rPr lang="en-US" sz="1400" dirty="0" smtClean="0"/>
                  <a:t>)</a:t>
                </a:r>
                <a:endParaRPr lang="en-US" sz="1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54007" y="4717229"/>
                <a:ext cx="1130438" cy="307777"/>
              </a:xfrm>
              <a:prstGeom prst="rect">
                <a:avLst/>
              </a:prstGeom>
              <a:blipFill rotWithShape="0">
                <a:blip r:embed="rId8"/>
                <a:stretch>
                  <a:fillRect t="-4000" r="-538" b="-20000"/>
                </a:stretch>
              </a:blipFill>
            </p:spPr>
            <p:txBody>
              <a:bodyPr/>
              <a:lstStyle/>
              <a:p>
                <a:r>
                  <a:rPr lang="en-US">
                    <a:noFill/>
                  </a:rPr>
                  <a:t> </a:t>
                </a:r>
              </a:p>
            </p:txBody>
          </p:sp>
        </mc:Fallback>
      </mc:AlternateContent>
      <p:sp>
        <p:nvSpPr>
          <p:cNvPr id="6" name="Rectangle 5"/>
          <p:cNvSpPr/>
          <p:nvPr/>
        </p:nvSpPr>
        <p:spPr>
          <a:xfrm>
            <a:off x="7663956" y="3454766"/>
            <a:ext cx="147848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Can get very creative here</a:t>
            </a:r>
          </a:p>
        </p:txBody>
      </p:sp>
      <p:grpSp>
        <p:nvGrpSpPr>
          <p:cNvPr id="17" name="Group 16"/>
          <p:cNvGrpSpPr/>
          <p:nvPr/>
        </p:nvGrpSpPr>
        <p:grpSpPr>
          <a:xfrm>
            <a:off x="1394910" y="3063350"/>
            <a:ext cx="602184" cy="1561480"/>
            <a:chOff x="1394910" y="3063350"/>
            <a:chExt cx="602184" cy="1561480"/>
          </a:xfrm>
        </p:grpSpPr>
        <p:grpSp>
          <p:nvGrpSpPr>
            <p:cNvPr id="15" name="Group 14"/>
            <p:cNvGrpSpPr/>
            <p:nvPr/>
          </p:nvGrpSpPr>
          <p:grpSpPr>
            <a:xfrm>
              <a:off x="1394910" y="3063350"/>
              <a:ext cx="135030" cy="1561480"/>
              <a:chOff x="-362966" y="1784913"/>
              <a:chExt cx="135030" cy="1561480"/>
            </a:xfrm>
          </p:grpSpPr>
          <p:cxnSp>
            <p:nvCxnSpPr>
              <p:cNvPr id="12" name="Straight Connector 11"/>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6" name="Group 85"/>
            <p:cNvGrpSpPr/>
            <p:nvPr/>
          </p:nvGrpSpPr>
          <p:grpSpPr>
            <a:xfrm>
              <a:off x="1865583" y="3066525"/>
              <a:ext cx="131511" cy="1558305"/>
              <a:chOff x="-372147" y="1788088"/>
              <a:chExt cx="131511" cy="1558305"/>
            </a:xfrm>
          </p:grpSpPr>
          <p:cxnSp>
            <p:nvCxnSpPr>
              <p:cNvPr id="87" name="Straight Connector 86"/>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8" name="Group 17"/>
          <p:cNvGrpSpPr/>
          <p:nvPr/>
        </p:nvGrpSpPr>
        <p:grpSpPr>
          <a:xfrm>
            <a:off x="2456852" y="3052619"/>
            <a:ext cx="1248097" cy="1561480"/>
            <a:chOff x="2456852" y="3052619"/>
            <a:chExt cx="1248097" cy="1561480"/>
          </a:xfrm>
        </p:grpSpPr>
        <p:grpSp>
          <p:nvGrpSpPr>
            <p:cNvPr id="107" name="Group 106"/>
            <p:cNvGrpSpPr/>
            <p:nvPr/>
          </p:nvGrpSpPr>
          <p:grpSpPr>
            <a:xfrm>
              <a:off x="2456852" y="3052619"/>
              <a:ext cx="135030" cy="1561480"/>
              <a:chOff x="-362966" y="1784913"/>
              <a:chExt cx="135030" cy="1561480"/>
            </a:xfrm>
          </p:grpSpPr>
          <p:cxnSp>
            <p:nvCxnSpPr>
              <p:cNvPr id="113" name="Straight Connector 112"/>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8" name="Group 107"/>
            <p:cNvGrpSpPr/>
            <p:nvPr/>
          </p:nvGrpSpPr>
          <p:grpSpPr>
            <a:xfrm>
              <a:off x="3573438" y="3052619"/>
              <a:ext cx="131511" cy="1558305"/>
              <a:chOff x="-372147" y="1788088"/>
              <a:chExt cx="131511" cy="1558305"/>
            </a:xfrm>
          </p:grpSpPr>
          <p:cxnSp>
            <p:nvCxnSpPr>
              <p:cNvPr id="109" name="Straight Connector 108"/>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17" name="Group 116"/>
          <p:cNvGrpSpPr/>
          <p:nvPr/>
        </p:nvGrpSpPr>
        <p:grpSpPr>
          <a:xfrm>
            <a:off x="4089513" y="3050402"/>
            <a:ext cx="135030" cy="1561480"/>
            <a:chOff x="-362966" y="1784913"/>
            <a:chExt cx="135030" cy="1561480"/>
          </a:xfrm>
        </p:grpSpPr>
        <p:cxnSp>
          <p:nvCxnSpPr>
            <p:cNvPr id="137" name="Straight Connector 136"/>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8" name="Group 117"/>
          <p:cNvGrpSpPr/>
          <p:nvPr/>
        </p:nvGrpSpPr>
        <p:grpSpPr>
          <a:xfrm>
            <a:off x="4696753" y="3053577"/>
            <a:ext cx="131511" cy="1558305"/>
            <a:chOff x="-372147" y="1788088"/>
            <a:chExt cx="131511" cy="1558305"/>
          </a:xfrm>
        </p:grpSpPr>
        <p:cxnSp>
          <p:nvCxnSpPr>
            <p:cNvPr id="119" name="Straight Connector 118"/>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0" name="Group 139"/>
          <p:cNvGrpSpPr/>
          <p:nvPr/>
        </p:nvGrpSpPr>
        <p:grpSpPr>
          <a:xfrm>
            <a:off x="5299761" y="3054232"/>
            <a:ext cx="135030" cy="1561480"/>
            <a:chOff x="-362966" y="1784913"/>
            <a:chExt cx="135030" cy="1561480"/>
          </a:xfrm>
        </p:grpSpPr>
        <p:cxnSp>
          <p:nvCxnSpPr>
            <p:cNvPr id="141" name="Straight Connector 140"/>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4" name="Group 143"/>
          <p:cNvGrpSpPr/>
          <p:nvPr/>
        </p:nvGrpSpPr>
        <p:grpSpPr>
          <a:xfrm>
            <a:off x="6019815" y="3057407"/>
            <a:ext cx="131511" cy="1558305"/>
            <a:chOff x="-372147" y="1788088"/>
            <a:chExt cx="131511" cy="1558305"/>
          </a:xfrm>
        </p:grpSpPr>
        <p:cxnSp>
          <p:nvCxnSpPr>
            <p:cNvPr id="145" name="Straight Connector 144"/>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8" name="Group 147"/>
          <p:cNvGrpSpPr/>
          <p:nvPr/>
        </p:nvGrpSpPr>
        <p:grpSpPr>
          <a:xfrm>
            <a:off x="6696219" y="3050402"/>
            <a:ext cx="135030" cy="1561480"/>
            <a:chOff x="-362966" y="1784913"/>
            <a:chExt cx="135030" cy="1561480"/>
          </a:xfrm>
        </p:grpSpPr>
        <p:cxnSp>
          <p:nvCxnSpPr>
            <p:cNvPr id="149" name="Straight Connector 148"/>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2" name="Group 151"/>
          <p:cNvGrpSpPr/>
          <p:nvPr/>
        </p:nvGrpSpPr>
        <p:grpSpPr>
          <a:xfrm>
            <a:off x="7303459" y="3053577"/>
            <a:ext cx="131511" cy="1558305"/>
            <a:chOff x="-372147" y="1788088"/>
            <a:chExt cx="131511" cy="1558305"/>
          </a:xfrm>
        </p:grpSpPr>
        <p:cxnSp>
          <p:nvCxnSpPr>
            <p:cNvPr id="153" name="Straight Connector 152"/>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16" name="Rectangle 115"/>
          <p:cNvSpPr/>
          <p:nvPr/>
        </p:nvSpPr>
        <p:spPr>
          <a:xfrm>
            <a:off x="219403" y="5076378"/>
            <a:ext cx="8173826" cy="188606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089419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t>
            </a:r>
            <a:r>
              <a:rPr lang="en-US" dirty="0"/>
              <a:t>aximum </a:t>
            </a:r>
            <a:r>
              <a:rPr lang="en-US" dirty="0">
                <a:solidFill>
                  <a:schemeClr val="accent1"/>
                </a:solidFill>
              </a:rPr>
              <a:t>E</a:t>
            </a:r>
            <a:r>
              <a:rPr lang="en-US" dirty="0"/>
              <a:t>ntropy </a:t>
            </a:r>
            <a:r>
              <a:rPr lang="en-US" dirty="0">
                <a:solidFill>
                  <a:schemeClr val="accent1"/>
                </a:solidFill>
              </a:rPr>
              <a:t>M</a:t>
            </a:r>
            <a:r>
              <a:rPr lang="en-US" dirty="0"/>
              <a:t>arkov </a:t>
            </a:r>
            <a:r>
              <a:rPr lang="en-US" dirty="0">
                <a:solidFill>
                  <a:schemeClr val="accent1"/>
                </a:solidFill>
              </a:rPr>
              <a:t>M</a:t>
            </a:r>
            <a:r>
              <a:rPr lang="en-US" dirty="0"/>
              <a:t>odel</a:t>
            </a:r>
          </a:p>
        </p:txBody>
      </p:sp>
      <p:sp>
        <p:nvSpPr>
          <p:cNvPr id="8" name="Content Placeholder 7"/>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42F4FC8-095A-E041-AA53-AAE5A7787260}" type="slidenum">
              <a:rPr lang="en-US" smtClean="0"/>
              <a:t>67</a:t>
            </a:fld>
            <a:endParaRPr lang="en-US"/>
          </a:p>
        </p:txBody>
      </p:sp>
      <p:pic>
        <p:nvPicPr>
          <p:cNvPr id="5" name="Picture 4" descr="Screen Region 2014-09-18 at 10.37.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134" y="1092167"/>
            <a:ext cx="4296565" cy="484673"/>
          </a:xfrm>
          <a:prstGeom prst="rect">
            <a:avLst/>
          </a:prstGeom>
        </p:spPr>
      </p:pic>
      <p:sp>
        <p:nvSpPr>
          <p:cNvPr id="31" name="TextBox 30"/>
          <p:cNvSpPr txBox="1"/>
          <p:nvPr/>
        </p:nvSpPr>
        <p:spPr>
          <a:xfrm>
            <a:off x="401469" y="5115110"/>
            <a:ext cx="6466284" cy="369332"/>
          </a:xfrm>
          <a:prstGeom prst="rect">
            <a:avLst/>
          </a:prstGeom>
          <a:noFill/>
        </p:spPr>
        <p:txBody>
          <a:bodyPr wrap="none" rtlCol="0">
            <a:spAutoFit/>
          </a:bodyPr>
          <a:lstStyle/>
          <a:p>
            <a:r>
              <a:rPr lang="en-US" dirty="0" smtClean="0"/>
              <a:t>Compare to HMM: Only depends on the word and the previous tag</a:t>
            </a:r>
            <a:endParaRPr lang="en-US" dirty="0"/>
          </a:p>
        </p:txBody>
      </p:sp>
      <p:grpSp>
        <p:nvGrpSpPr>
          <p:cNvPr id="135" name="Group 134"/>
          <p:cNvGrpSpPr/>
          <p:nvPr/>
        </p:nvGrpSpPr>
        <p:grpSpPr>
          <a:xfrm>
            <a:off x="512780" y="1784913"/>
            <a:ext cx="7528668" cy="1220468"/>
            <a:chOff x="512780" y="1784913"/>
            <a:chExt cx="7528668" cy="1220468"/>
          </a:xfrm>
        </p:grpSpPr>
        <p:sp>
          <p:nvSpPr>
            <p:cNvPr id="33" name="TextBox 32"/>
            <p:cNvSpPr txBox="1"/>
            <p:nvPr/>
          </p:nvSpPr>
          <p:spPr>
            <a:xfrm>
              <a:off x="1584872" y="1784913"/>
              <a:ext cx="1390124" cy="400110"/>
            </a:xfrm>
            <a:prstGeom prst="rect">
              <a:avLst/>
            </a:prstGeom>
            <a:solidFill>
              <a:schemeClr val="tx1">
                <a:lumMod val="25000"/>
                <a:lumOff val="75000"/>
              </a:schemeClr>
            </a:solidFill>
            <a:ln w="28575">
              <a:solidFill>
                <a:srgbClr val="3C58AD"/>
              </a:solidFill>
            </a:ln>
          </p:spPr>
          <p:txBody>
            <a:bodyPr wrap="none" rtlCol="0">
              <a:spAutoFit/>
            </a:bodyPr>
            <a:lstStyle/>
            <a:p>
              <a:r>
                <a:rPr lang="en-US" sz="2000" dirty="0" smtClean="0"/>
                <a:t>Determiner</a:t>
              </a:r>
              <a:endParaRPr lang="en-US" sz="2000" dirty="0"/>
            </a:p>
          </p:txBody>
        </p:sp>
        <p:sp>
          <p:nvSpPr>
            <p:cNvPr id="35" name="TextBox 34"/>
            <p:cNvSpPr txBox="1"/>
            <p:nvPr/>
          </p:nvSpPr>
          <p:spPr>
            <a:xfrm>
              <a:off x="3252776"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sp>
          <p:nvSpPr>
            <p:cNvPr id="37" name="TextBox 36"/>
            <p:cNvSpPr txBox="1"/>
            <p:nvPr/>
          </p:nvSpPr>
          <p:spPr>
            <a:xfrm>
              <a:off x="4691892" y="1784913"/>
              <a:ext cx="681973"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Verb</a:t>
              </a:r>
              <a:endParaRPr lang="en-US" sz="2000" dirty="0"/>
            </a:p>
          </p:txBody>
        </p:sp>
        <p:sp>
          <p:nvSpPr>
            <p:cNvPr id="39" name="TextBox 38"/>
            <p:cNvSpPr txBox="1"/>
            <p:nvPr/>
          </p:nvSpPr>
          <p:spPr>
            <a:xfrm>
              <a:off x="5896988"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grpSp>
          <p:nvGrpSpPr>
            <p:cNvPr id="128" name="Group 127"/>
            <p:cNvGrpSpPr/>
            <p:nvPr/>
          </p:nvGrpSpPr>
          <p:grpSpPr>
            <a:xfrm>
              <a:off x="1440623" y="2595952"/>
              <a:ext cx="6011691" cy="409429"/>
              <a:chOff x="1440623" y="2595952"/>
              <a:chExt cx="6011691" cy="409429"/>
            </a:xfrm>
          </p:grpSpPr>
          <p:sp>
            <p:nvSpPr>
              <p:cNvPr id="32" name="TextBox 31"/>
              <p:cNvSpPr txBox="1"/>
              <p:nvPr/>
            </p:nvSpPr>
            <p:spPr>
              <a:xfrm>
                <a:off x="1440623" y="2605271"/>
                <a:ext cx="572017" cy="400110"/>
              </a:xfrm>
              <a:prstGeom prst="rect">
                <a:avLst/>
              </a:prstGeom>
              <a:noFill/>
              <a:ln w="28575">
                <a:solidFill>
                  <a:schemeClr val="tx1"/>
                </a:solidFill>
              </a:ln>
            </p:spPr>
            <p:txBody>
              <a:bodyPr wrap="none" rtlCol="0">
                <a:spAutoFit/>
              </a:bodyPr>
              <a:lstStyle/>
              <a:p>
                <a:r>
                  <a:rPr lang="en-US" sz="2000" dirty="0" smtClean="0"/>
                  <a:t>The</a:t>
                </a:r>
                <a:endParaRPr lang="en-US" sz="2000" dirty="0"/>
              </a:p>
            </p:txBody>
          </p:sp>
          <p:sp>
            <p:nvSpPr>
              <p:cNvPr id="34" name="TextBox 33"/>
              <p:cNvSpPr txBox="1"/>
              <p:nvPr/>
            </p:nvSpPr>
            <p:spPr>
              <a:xfrm>
                <a:off x="2805367" y="2605271"/>
                <a:ext cx="564878" cy="400110"/>
              </a:xfrm>
              <a:prstGeom prst="rect">
                <a:avLst/>
              </a:prstGeom>
              <a:noFill/>
              <a:ln w="28575">
                <a:solidFill>
                  <a:schemeClr val="tx1"/>
                </a:solidFill>
              </a:ln>
            </p:spPr>
            <p:txBody>
              <a:bodyPr wrap="none" rtlCol="0">
                <a:spAutoFit/>
              </a:bodyPr>
              <a:lstStyle/>
              <a:p>
                <a:r>
                  <a:rPr lang="en-US" sz="2000" dirty="0" smtClean="0"/>
                  <a:t>Fed</a:t>
                </a:r>
                <a:endParaRPr lang="en-US" sz="2000" dirty="0"/>
              </a:p>
            </p:txBody>
          </p:sp>
          <p:sp>
            <p:nvSpPr>
              <p:cNvPr id="36" name="TextBox 35"/>
              <p:cNvSpPr txBox="1"/>
              <p:nvPr/>
            </p:nvSpPr>
            <p:spPr>
              <a:xfrm>
                <a:off x="4100124" y="2595952"/>
                <a:ext cx="784039" cy="400110"/>
              </a:xfrm>
              <a:prstGeom prst="rect">
                <a:avLst/>
              </a:prstGeom>
              <a:noFill/>
              <a:ln w="28575">
                <a:solidFill>
                  <a:schemeClr val="tx1"/>
                </a:solidFill>
              </a:ln>
            </p:spPr>
            <p:txBody>
              <a:bodyPr wrap="none" rtlCol="0">
                <a:spAutoFit/>
              </a:bodyPr>
              <a:lstStyle/>
              <a:p>
                <a:r>
                  <a:rPr lang="en-US" sz="2000" dirty="0" smtClean="0"/>
                  <a:t>raises</a:t>
                </a:r>
                <a:endParaRPr lang="en-US" sz="2000" dirty="0"/>
              </a:p>
            </p:txBody>
          </p:sp>
          <p:sp>
            <p:nvSpPr>
              <p:cNvPr id="38" name="TextBox 37"/>
              <p:cNvSpPr txBox="1"/>
              <p:nvPr/>
            </p:nvSpPr>
            <p:spPr>
              <a:xfrm>
                <a:off x="5295393" y="2605271"/>
                <a:ext cx="995059" cy="400110"/>
              </a:xfrm>
              <a:prstGeom prst="rect">
                <a:avLst/>
              </a:prstGeom>
              <a:noFill/>
              <a:ln w="28575">
                <a:solidFill>
                  <a:schemeClr val="tx1"/>
                </a:solidFill>
              </a:ln>
            </p:spPr>
            <p:txBody>
              <a:bodyPr wrap="none" rtlCol="0">
                <a:spAutoFit/>
              </a:bodyPr>
              <a:lstStyle/>
              <a:p>
                <a:r>
                  <a:rPr lang="en-US" sz="2000" dirty="0" smtClean="0"/>
                  <a:t>interest</a:t>
                </a:r>
                <a:endParaRPr lang="en-US" sz="2000" dirty="0"/>
              </a:p>
            </p:txBody>
          </p:sp>
          <p:sp>
            <p:nvSpPr>
              <p:cNvPr id="40" name="TextBox 39"/>
              <p:cNvSpPr txBox="1"/>
              <p:nvPr/>
            </p:nvSpPr>
            <p:spPr>
              <a:xfrm>
                <a:off x="6741537" y="2605271"/>
                <a:ext cx="710777" cy="400110"/>
              </a:xfrm>
              <a:prstGeom prst="rect">
                <a:avLst/>
              </a:prstGeom>
              <a:noFill/>
              <a:ln w="28575">
                <a:solidFill>
                  <a:schemeClr val="tx1"/>
                </a:solidFill>
              </a:ln>
            </p:spPr>
            <p:txBody>
              <a:bodyPr wrap="none" rtlCol="0">
                <a:spAutoFit/>
              </a:bodyPr>
              <a:lstStyle/>
              <a:p>
                <a:r>
                  <a:rPr lang="en-US" sz="2000" dirty="0" smtClean="0"/>
                  <a:t>rates</a:t>
                </a:r>
                <a:endParaRPr lang="en-US" sz="2000" dirty="0"/>
              </a:p>
            </p:txBody>
          </p:sp>
        </p:grpSp>
        <p:sp>
          <p:nvSpPr>
            <p:cNvPr id="41" name="TextBox 40"/>
            <p:cNvSpPr txBox="1"/>
            <p:nvPr/>
          </p:nvSpPr>
          <p:spPr>
            <a:xfrm>
              <a:off x="7286464" y="1784913"/>
              <a:ext cx="754984" cy="400110"/>
            </a:xfrm>
            <a:prstGeom prst="rect">
              <a:avLst/>
            </a:prstGeom>
            <a:solidFill>
              <a:schemeClr val="tx1">
                <a:lumMod val="25000"/>
                <a:lumOff val="75000"/>
              </a:schemeClr>
            </a:solidFill>
            <a:ln w="28575">
              <a:solidFill>
                <a:schemeClr val="tx1"/>
              </a:solidFill>
            </a:ln>
          </p:spPr>
          <p:txBody>
            <a:bodyPr wrap="none" rtlCol="0">
              <a:spAutoFit/>
            </a:bodyPr>
            <a:lstStyle/>
            <a:p>
              <a:r>
                <a:rPr lang="en-US" sz="2000" dirty="0" smtClean="0"/>
                <a:t>Noun</a:t>
              </a:r>
              <a:endParaRPr lang="en-US" sz="2000" dirty="0"/>
            </a:p>
          </p:txBody>
        </p:sp>
        <p:cxnSp>
          <p:nvCxnSpPr>
            <p:cNvPr id="42" name="Straight Arrow Connector 41"/>
            <p:cNvCxnSpPr>
              <a:stCxn id="33" idx="2"/>
              <a:endCxn id="32" idx="0"/>
            </p:cNvCxnSpPr>
            <p:nvPr/>
          </p:nvCxnSpPr>
          <p:spPr>
            <a:xfrm flipH="1">
              <a:off x="1726632" y="2185023"/>
              <a:ext cx="55330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2"/>
              <a:endCxn id="34" idx="0"/>
            </p:cNvCxnSpPr>
            <p:nvPr/>
          </p:nvCxnSpPr>
          <p:spPr>
            <a:xfrm flipH="1">
              <a:off x="3087806" y="2185023"/>
              <a:ext cx="542462"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7" idx="2"/>
              <a:endCxn id="36" idx="0"/>
            </p:cNvCxnSpPr>
            <p:nvPr/>
          </p:nvCxnSpPr>
          <p:spPr>
            <a:xfrm flipH="1">
              <a:off x="4492144" y="2185023"/>
              <a:ext cx="540735" cy="410929"/>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9" idx="2"/>
              <a:endCxn id="38" idx="0"/>
            </p:cNvCxnSpPr>
            <p:nvPr/>
          </p:nvCxnSpPr>
          <p:spPr>
            <a:xfrm flipH="1">
              <a:off x="5792923" y="2185023"/>
              <a:ext cx="481557"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2"/>
              <a:endCxn id="40" idx="0"/>
            </p:cNvCxnSpPr>
            <p:nvPr/>
          </p:nvCxnSpPr>
          <p:spPr>
            <a:xfrm flipH="1">
              <a:off x="7096926" y="2185023"/>
              <a:ext cx="567030" cy="420248"/>
            </a:xfrm>
            <a:prstGeom prst="straightConnector1">
              <a:avLst/>
            </a:prstGeom>
            <a:ln w="28575">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8" idx="3"/>
              <a:endCxn id="33" idx="1"/>
            </p:cNvCxnSpPr>
            <p:nvPr/>
          </p:nvCxnSpPr>
          <p:spPr>
            <a:xfrm flipV="1">
              <a:off x="1133463" y="1984968"/>
              <a:ext cx="451409" cy="37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12780" y="1804025"/>
              <a:ext cx="620683" cy="369332"/>
            </a:xfrm>
            <a:prstGeom prst="rect">
              <a:avLst/>
            </a:prstGeom>
            <a:noFill/>
            <a:ln w="28575">
              <a:solidFill>
                <a:schemeClr val="tx1"/>
              </a:solidFill>
            </a:ln>
          </p:spPr>
          <p:txBody>
            <a:bodyPr wrap="none" rtlCol="0">
              <a:spAutoFit/>
            </a:bodyPr>
            <a:lstStyle/>
            <a:p>
              <a:r>
                <a:rPr lang="en-US" dirty="0" smtClean="0">
                  <a:solidFill>
                    <a:schemeClr val="accent3">
                      <a:lumMod val="50000"/>
                    </a:schemeClr>
                  </a:solidFill>
                </a:rPr>
                <a:t>start</a:t>
              </a:r>
              <a:endParaRPr lang="en-US" dirty="0">
                <a:solidFill>
                  <a:schemeClr val="accent3">
                    <a:lumMod val="50000"/>
                  </a:schemeClr>
                </a:solidFill>
              </a:endParaRPr>
            </a:p>
          </p:txBody>
        </p:sp>
        <p:cxnSp>
          <p:nvCxnSpPr>
            <p:cNvPr id="49" name="Straight Arrow Connector 48"/>
            <p:cNvCxnSpPr>
              <a:stCxn id="33" idx="3"/>
              <a:endCxn id="35" idx="1"/>
            </p:cNvCxnSpPr>
            <p:nvPr/>
          </p:nvCxnSpPr>
          <p:spPr>
            <a:xfrm>
              <a:off x="2974996" y="1984968"/>
              <a:ext cx="27778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5" idx="3"/>
              <a:endCxn id="37" idx="1"/>
            </p:cNvCxnSpPr>
            <p:nvPr/>
          </p:nvCxnSpPr>
          <p:spPr>
            <a:xfrm>
              <a:off x="4007760" y="1984968"/>
              <a:ext cx="68413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7" idx="3"/>
              <a:endCxn id="39" idx="1"/>
            </p:cNvCxnSpPr>
            <p:nvPr/>
          </p:nvCxnSpPr>
          <p:spPr>
            <a:xfrm>
              <a:off x="5373865" y="1984968"/>
              <a:ext cx="523123"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3"/>
              <a:endCxn id="41" idx="1"/>
            </p:cNvCxnSpPr>
            <p:nvPr/>
          </p:nvCxnSpPr>
          <p:spPr>
            <a:xfrm>
              <a:off x="6651972" y="1984968"/>
              <a:ext cx="634492"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pic>
        <p:nvPicPr>
          <p:cNvPr id="98" name="Picture 97"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71" y="5616241"/>
            <a:ext cx="5079570" cy="920569"/>
          </a:xfrm>
          <a:prstGeom prst="rect">
            <a:avLst/>
          </a:prstGeom>
        </p:spPr>
      </p:pic>
      <p:sp>
        <p:nvSpPr>
          <p:cNvPr id="110" name="TextBox 109"/>
          <p:cNvSpPr txBox="1"/>
          <p:nvPr/>
        </p:nvSpPr>
        <p:spPr>
          <a:xfrm>
            <a:off x="7071334" y="6389280"/>
            <a:ext cx="1236236" cy="369332"/>
          </a:xfrm>
          <a:prstGeom prst="rect">
            <a:avLst/>
          </a:prstGeom>
          <a:noFill/>
        </p:spPr>
        <p:txBody>
          <a:bodyPr wrap="none" rtlCol="0">
            <a:spAutoFit/>
          </a:bodyPr>
          <a:lstStyle/>
          <a:p>
            <a:r>
              <a:rPr lang="en-US" dirty="0" smtClean="0">
                <a:solidFill>
                  <a:srgbClr val="CC3333"/>
                </a:solidFill>
              </a:rPr>
              <a:t>Questions?</a:t>
            </a:r>
            <a:endParaRPr lang="en-US" dirty="0">
              <a:solidFill>
                <a:srgbClr val="CC3333"/>
              </a:solidFill>
            </a:endParaRPr>
          </a:p>
        </p:txBody>
      </p:sp>
      <p:grpSp>
        <p:nvGrpSpPr>
          <p:cNvPr id="130" name="Group 129"/>
          <p:cNvGrpSpPr/>
          <p:nvPr/>
        </p:nvGrpSpPr>
        <p:grpSpPr>
          <a:xfrm>
            <a:off x="1380319" y="3110378"/>
            <a:ext cx="669073" cy="1457534"/>
            <a:chOff x="1380319" y="3110378"/>
            <a:chExt cx="669073" cy="1457534"/>
          </a:xfrm>
        </p:grpSpPr>
        <p:sp>
          <p:nvSpPr>
            <p:cNvPr id="75" name="TextBox 74"/>
            <p:cNvSpPr txBox="1"/>
            <p:nvPr/>
          </p:nvSpPr>
          <p:spPr>
            <a:xfrm>
              <a:off x="1557526" y="3467513"/>
              <a:ext cx="314659" cy="400110"/>
            </a:xfrm>
            <a:prstGeom prst="rect">
              <a:avLst/>
            </a:prstGeom>
            <a:noFill/>
          </p:spPr>
          <p:txBody>
            <a:bodyPr wrap="none" rtlCol="0">
              <a:spAutoFit/>
            </a:bodyPr>
            <a:lstStyle/>
            <a:p>
              <a:r>
                <a:rPr lang="en-US" sz="2000" dirty="0" smtClean="0"/>
                <a:t>Y</a:t>
              </a:r>
              <a:endParaRPr lang="en-US" sz="2000" dirty="0"/>
            </a:p>
          </p:txBody>
        </p:sp>
        <p:sp>
          <p:nvSpPr>
            <p:cNvPr id="80" name="TextBox 79"/>
            <p:cNvSpPr txBox="1"/>
            <p:nvPr/>
          </p:nvSpPr>
          <p:spPr>
            <a:xfrm>
              <a:off x="1539742" y="3819988"/>
              <a:ext cx="350226" cy="400110"/>
            </a:xfrm>
            <a:prstGeom prst="rect">
              <a:avLst/>
            </a:prstGeom>
            <a:noFill/>
          </p:spPr>
          <p:txBody>
            <a:bodyPr wrap="none" rtlCol="0">
              <a:spAutoFit/>
            </a:bodyPr>
            <a:lstStyle/>
            <a:p>
              <a:r>
                <a:rPr lang="en-US" sz="2000" dirty="0" smtClean="0"/>
                <a:t>N</a:t>
              </a:r>
              <a:endParaRPr lang="en-US" sz="2000" dirty="0"/>
            </a:p>
          </p:txBody>
        </p:sp>
        <p:sp>
          <p:nvSpPr>
            <p:cNvPr id="100" name="TextBox 99"/>
            <p:cNvSpPr txBox="1"/>
            <p:nvPr/>
          </p:nvSpPr>
          <p:spPr>
            <a:xfrm>
              <a:off x="1380319" y="4167802"/>
              <a:ext cx="669073" cy="400110"/>
            </a:xfrm>
            <a:prstGeom prst="rect">
              <a:avLst/>
            </a:prstGeom>
            <a:noFill/>
          </p:spPr>
          <p:txBody>
            <a:bodyPr wrap="none" rtlCol="0">
              <a:spAutoFit/>
            </a:bodyPr>
            <a:lstStyle/>
            <a:p>
              <a:r>
                <a:rPr lang="en-US" sz="2000" dirty="0" smtClean="0"/>
                <a:t>start</a:t>
              </a:r>
              <a:endParaRPr lang="en-US" sz="2000" dirty="0"/>
            </a:p>
          </p:txBody>
        </p:sp>
        <p:sp>
          <p:nvSpPr>
            <p:cNvPr id="122" name="TextBox 121"/>
            <p:cNvSpPr txBox="1"/>
            <p:nvPr/>
          </p:nvSpPr>
          <p:spPr>
            <a:xfrm>
              <a:off x="1428847" y="3110378"/>
              <a:ext cx="572017" cy="400110"/>
            </a:xfrm>
            <a:prstGeom prst="rect">
              <a:avLst/>
            </a:prstGeom>
            <a:noFill/>
          </p:spPr>
          <p:txBody>
            <a:bodyPr wrap="none" rtlCol="0">
              <a:spAutoFit/>
            </a:bodyPr>
            <a:lstStyle/>
            <a:p>
              <a:r>
                <a:rPr lang="en-US" sz="2000" dirty="0" smtClean="0"/>
                <a:t>The</a:t>
              </a:r>
              <a:endParaRPr lang="en-US" sz="2000" dirty="0"/>
            </a:p>
          </p:txBody>
        </p:sp>
      </p:grpSp>
      <p:grpSp>
        <p:nvGrpSpPr>
          <p:cNvPr id="131" name="Group 130"/>
          <p:cNvGrpSpPr/>
          <p:nvPr/>
        </p:nvGrpSpPr>
        <p:grpSpPr>
          <a:xfrm>
            <a:off x="2392744" y="3110378"/>
            <a:ext cx="1390124" cy="1457534"/>
            <a:chOff x="2392744" y="3110378"/>
            <a:chExt cx="1390124" cy="1457534"/>
          </a:xfrm>
        </p:grpSpPr>
        <p:sp>
          <p:nvSpPr>
            <p:cNvPr id="76" name="TextBox 75"/>
            <p:cNvSpPr txBox="1"/>
            <p:nvPr/>
          </p:nvSpPr>
          <p:spPr>
            <a:xfrm>
              <a:off x="2913569" y="3464486"/>
              <a:ext cx="312906" cy="400110"/>
            </a:xfrm>
            <a:prstGeom prst="rect">
              <a:avLst/>
            </a:prstGeom>
            <a:noFill/>
          </p:spPr>
          <p:txBody>
            <a:bodyPr wrap="none" rtlCol="0">
              <a:spAutoFit/>
            </a:bodyPr>
            <a:lstStyle/>
            <a:p>
              <a:r>
                <a:rPr lang="en-US" sz="2000" dirty="0"/>
                <a:t>Y</a:t>
              </a:r>
            </a:p>
          </p:txBody>
        </p:sp>
        <p:sp>
          <p:nvSpPr>
            <p:cNvPr id="81" name="TextBox 80"/>
            <p:cNvSpPr txBox="1"/>
            <p:nvPr/>
          </p:nvSpPr>
          <p:spPr>
            <a:xfrm>
              <a:off x="2879134" y="3844315"/>
              <a:ext cx="350226" cy="400110"/>
            </a:xfrm>
            <a:prstGeom prst="rect">
              <a:avLst/>
            </a:prstGeom>
            <a:noFill/>
          </p:spPr>
          <p:txBody>
            <a:bodyPr wrap="none" rtlCol="0">
              <a:spAutoFit/>
            </a:bodyPr>
            <a:lstStyle/>
            <a:p>
              <a:r>
                <a:rPr lang="en-US" sz="2000" dirty="0" smtClean="0"/>
                <a:t>N</a:t>
              </a:r>
              <a:endParaRPr lang="en-US" sz="2000" dirty="0"/>
            </a:p>
          </p:txBody>
        </p:sp>
        <p:sp>
          <p:nvSpPr>
            <p:cNvPr id="101" name="TextBox 100"/>
            <p:cNvSpPr txBox="1"/>
            <p:nvPr/>
          </p:nvSpPr>
          <p:spPr>
            <a:xfrm>
              <a:off x="2392744" y="4167802"/>
              <a:ext cx="1390124" cy="400110"/>
            </a:xfrm>
            <a:prstGeom prst="rect">
              <a:avLst/>
            </a:prstGeom>
            <a:noFill/>
          </p:spPr>
          <p:txBody>
            <a:bodyPr wrap="none" rtlCol="0">
              <a:spAutoFit/>
            </a:bodyPr>
            <a:lstStyle/>
            <a:p>
              <a:r>
                <a:rPr lang="en-US" sz="2000" dirty="0" smtClean="0"/>
                <a:t>Determiner</a:t>
              </a:r>
              <a:endParaRPr lang="en-US" sz="2000" dirty="0"/>
            </a:p>
          </p:txBody>
        </p:sp>
        <p:sp>
          <p:nvSpPr>
            <p:cNvPr id="123" name="TextBox 122"/>
            <p:cNvSpPr txBox="1"/>
            <p:nvPr/>
          </p:nvSpPr>
          <p:spPr>
            <a:xfrm>
              <a:off x="2733287" y="3110378"/>
              <a:ext cx="564878" cy="400110"/>
            </a:xfrm>
            <a:prstGeom prst="rect">
              <a:avLst/>
            </a:prstGeom>
            <a:noFill/>
          </p:spPr>
          <p:txBody>
            <a:bodyPr wrap="none" rtlCol="0">
              <a:spAutoFit/>
            </a:bodyPr>
            <a:lstStyle/>
            <a:p>
              <a:r>
                <a:rPr lang="en-US" sz="2000" dirty="0" smtClean="0"/>
                <a:t>Fed</a:t>
              </a:r>
              <a:endParaRPr lang="en-US" sz="2000" dirty="0"/>
            </a:p>
          </p:txBody>
        </p:sp>
      </p:grpSp>
      <p:grpSp>
        <p:nvGrpSpPr>
          <p:cNvPr id="132" name="Group 131"/>
          <p:cNvGrpSpPr/>
          <p:nvPr/>
        </p:nvGrpSpPr>
        <p:grpSpPr>
          <a:xfrm>
            <a:off x="4028044" y="3110378"/>
            <a:ext cx="841591" cy="1457534"/>
            <a:chOff x="4028044" y="3110378"/>
            <a:chExt cx="841591" cy="1457534"/>
          </a:xfrm>
        </p:grpSpPr>
        <p:sp>
          <p:nvSpPr>
            <p:cNvPr id="77" name="TextBox 76"/>
            <p:cNvSpPr txBox="1"/>
            <p:nvPr/>
          </p:nvSpPr>
          <p:spPr>
            <a:xfrm>
              <a:off x="4299246" y="3455167"/>
              <a:ext cx="350226" cy="400110"/>
            </a:xfrm>
            <a:prstGeom prst="rect">
              <a:avLst/>
            </a:prstGeom>
            <a:noFill/>
          </p:spPr>
          <p:txBody>
            <a:bodyPr wrap="none" rtlCol="0">
              <a:spAutoFit/>
            </a:bodyPr>
            <a:lstStyle/>
            <a:p>
              <a:r>
                <a:rPr lang="en-US" sz="2000" dirty="0" smtClean="0"/>
                <a:t>N</a:t>
              </a:r>
              <a:endParaRPr lang="en-US" sz="2000" dirty="0"/>
            </a:p>
          </p:txBody>
        </p:sp>
        <p:sp>
          <p:nvSpPr>
            <p:cNvPr id="82" name="TextBox 81"/>
            <p:cNvSpPr txBox="1"/>
            <p:nvPr/>
          </p:nvSpPr>
          <p:spPr>
            <a:xfrm>
              <a:off x="4301255" y="3844315"/>
              <a:ext cx="314659" cy="400110"/>
            </a:xfrm>
            <a:prstGeom prst="rect">
              <a:avLst/>
            </a:prstGeom>
            <a:noFill/>
          </p:spPr>
          <p:txBody>
            <a:bodyPr wrap="none" rtlCol="0">
              <a:spAutoFit/>
            </a:bodyPr>
            <a:lstStyle/>
            <a:p>
              <a:r>
                <a:rPr lang="en-US" sz="2000" dirty="0" smtClean="0"/>
                <a:t>Y</a:t>
              </a:r>
              <a:endParaRPr lang="en-US" sz="2000" dirty="0"/>
            </a:p>
          </p:txBody>
        </p:sp>
        <p:sp>
          <p:nvSpPr>
            <p:cNvPr id="102" name="TextBox 101"/>
            <p:cNvSpPr txBox="1"/>
            <p:nvPr/>
          </p:nvSpPr>
          <p:spPr>
            <a:xfrm>
              <a:off x="4114651" y="4167802"/>
              <a:ext cx="754984" cy="400110"/>
            </a:xfrm>
            <a:prstGeom prst="rect">
              <a:avLst/>
            </a:prstGeom>
            <a:noFill/>
          </p:spPr>
          <p:txBody>
            <a:bodyPr wrap="none" rtlCol="0">
              <a:spAutoFit/>
            </a:bodyPr>
            <a:lstStyle/>
            <a:p>
              <a:r>
                <a:rPr lang="en-US" sz="2000" dirty="0" smtClean="0"/>
                <a:t>Noun</a:t>
              </a:r>
              <a:endParaRPr lang="en-US" sz="2000" dirty="0"/>
            </a:p>
          </p:txBody>
        </p:sp>
        <p:sp>
          <p:nvSpPr>
            <p:cNvPr id="124" name="TextBox 123"/>
            <p:cNvSpPr txBox="1"/>
            <p:nvPr/>
          </p:nvSpPr>
          <p:spPr>
            <a:xfrm>
              <a:off x="4028044" y="3110378"/>
              <a:ext cx="784039" cy="400110"/>
            </a:xfrm>
            <a:prstGeom prst="rect">
              <a:avLst/>
            </a:prstGeom>
            <a:noFill/>
          </p:spPr>
          <p:txBody>
            <a:bodyPr wrap="none" rtlCol="0">
              <a:spAutoFit/>
            </a:bodyPr>
            <a:lstStyle/>
            <a:p>
              <a:r>
                <a:rPr lang="en-US" sz="2000" dirty="0" smtClean="0"/>
                <a:t>raises</a:t>
              </a:r>
              <a:endParaRPr lang="en-US" sz="2000" dirty="0"/>
            </a:p>
          </p:txBody>
        </p:sp>
      </p:grpSp>
      <p:grpSp>
        <p:nvGrpSpPr>
          <p:cNvPr id="133" name="Group 132"/>
          <p:cNvGrpSpPr/>
          <p:nvPr/>
        </p:nvGrpSpPr>
        <p:grpSpPr>
          <a:xfrm>
            <a:off x="5223313" y="3110378"/>
            <a:ext cx="995059" cy="1457534"/>
            <a:chOff x="5223313" y="3110378"/>
            <a:chExt cx="995059" cy="1457534"/>
          </a:xfrm>
        </p:grpSpPr>
        <p:sp>
          <p:nvSpPr>
            <p:cNvPr id="78" name="TextBox 77"/>
            <p:cNvSpPr txBox="1"/>
            <p:nvPr/>
          </p:nvSpPr>
          <p:spPr>
            <a:xfrm>
              <a:off x="5600025" y="3464486"/>
              <a:ext cx="350226" cy="400110"/>
            </a:xfrm>
            <a:prstGeom prst="rect">
              <a:avLst/>
            </a:prstGeom>
            <a:noFill/>
          </p:spPr>
          <p:txBody>
            <a:bodyPr wrap="none" rtlCol="0">
              <a:spAutoFit/>
            </a:bodyPr>
            <a:lstStyle/>
            <a:p>
              <a:r>
                <a:rPr lang="en-US" sz="2000" dirty="0"/>
                <a:t>N</a:t>
              </a:r>
            </a:p>
          </p:txBody>
        </p:sp>
        <p:sp>
          <p:nvSpPr>
            <p:cNvPr id="83" name="TextBox 82"/>
            <p:cNvSpPr txBox="1"/>
            <p:nvPr/>
          </p:nvSpPr>
          <p:spPr>
            <a:xfrm>
              <a:off x="5584250" y="3844315"/>
              <a:ext cx="350226" cy="400110"/>
            </a:xfrm>
            <a:prstGeom prst="rect">
              <a:avLst/>
            </a:prstGeom>
            <a:noFill/>
          </p:spPr>
          <p:txBody>
            <a:bodyPr wrap="none" rtlCol="0">
              <a:spAutoFit/>
            </a:bodyPr>
            <a:lstStyle/>
            <a:p>
              <a:r>
                <a:rPr lang="en-US" sz="2000" dirty="0"/>
                <a:t>N</a:t>
              </a:r>
            </a:p>
          </p:txBody>
        </p:sp>
        <p:sp>
          <p:nvSpPr>
            <p:cNvPr id="103" name="TextBox 102"/>
            <p:cNvSpPr txBox="1"/>
            <p:nvPr/>
          </p:nvSpPr>
          <p:spPr>
            <a:xfrm>
              <a:off x="5451936" y="4167802"/>
              <a:ext cx="681973" cy="400110"/>
            </a:xfrm>
            <a:prstGeom prst="rect">
              <a:avLst/>
            </a:prstGeom>
            <a:noFill/>
          </p:spPr>
          <p:txBody>
            <a:bodyPr wrap="none" rtlCol="0">
              <a:spAutoFit/>
            </a:bodyPr>
            <a:lstStyle/>
            <a:p>
              <a:r>
                <a:rPr lang="en-US" sz="2000" dirty="0" smtClean="0"/>
                <a:t>Verb</a:t>
              </a:r>
              <a:endParaRPr lang="en-US" sz="2000" dirty="0"/>
            </a:p>
          </p:txBody>
        </p:sp>
        <p:sp>
          <p:nvSpPr>
            <p:cNvPr id="125" name="TextBox 124"/>
            <p:cNvSpPr txBox="1"/>
            <p:nvPr/>
          </p:nvSpPr>
          <p:spPr>
            <a:xfrm>
              <a:off x="5223313" y="3110378"/>
              <a:ext cx="995059" cy="400110"/>
            </a:xfrm>
            <a:prstGeom prst="rect">
              <a:avLst/>
            </a:prstGeom>
            <a:noFill/>
          </p:spPr>
          <p:txBody>
            <a:bodyPr wrap="none" rtlCol="0">
              <a:spAutoFit/>
            </a:bodyPr>
            <a:lstStyle/>
            <a:p>
              <a:r>
                <a:rPr lang="en-US" sz="2000" dirty="0" smtClean="0"/>
                <a:t>interest</a:t>
              </a:r>
              <a:endParaRPr lang="en-US" sz="2000" dirty="0"/>
            </a:p>
          </p:txBody>
        </p:sp>
      </p:grpSp>
      <p:grpSp>
        <p:nvGrpSpPr>
          <p:cNvPr id="134" name="Group 133"/>
          <p:cNvGrpSpPr/>
          <p:nvPr/>
        </p:nvGrpSpPr>
        <p:grpSpPr>
          <a:xfrm>
            <a:off x="6669457" y="3110378"/>
            <a:ext cx="804960" cy="1457534"/>
            <a:chOff x="6669457" y="3110378"/>
            <a:chExt cx="804960" cy="1457534"/>
          </a:xfrm>
        </p:grpSpPr>
        <p:sp>
          <p:nvSpPr>
            <p:cNvPr id="79" name="TextBox 78"/>
            <p:cNvSpPr txBox="1"/>
            <p:nvPr/>
          </p:nvSpPr>
          <p:spPr>
            <a:xfrm>
              <a:off x="6904028" y="3464486"/>
              <a:ext cx="350226" cy="400110"/>
            </a:xfrm>
            <a:prstGeom prst="rect">
              <a:avLst/>
            </a:prstGeom>
            <a:noFill/>
          </p:spPr>
          <p:txBody>
            <a:bodyPr wrap="none" rtlCol="0">
              <a:spAutoFit/>
            </a:bodyPr>
            <a:lstStyle/>
            <a:p>
              <a:r>
                <a:rPr lang="en-US" sz="2000" dirty="0"/>
                <a:t>N</a:t>
              </a:r>
            </a:p>
          </p:txBody>
        </p:sp>
        <p:sp>
          <p:nvSpPr>
            <p:cNvPr id="84" name="TextBox 83"/>
            <p:cNvSpPr txBox="1"/>
            <p:nvPr/>
          </p:nvSpPr>
          <p:spPr>
            <a:xfrm>
              <a:off x="6888253" y="3844315"/>
              <a:ext cx="350226" cy="400110"/>
            </a:xfrm>
            <a:prstGeom prst="rect">
              <a:avLst/>
            </a:prstGeom>
            <a:noFill/>
          </p:spPr>
          <p:txBody>
            <a:bodyPr wrap="none" rtlCol="0">
              <a:spAutoFit/>
            </a:bodyPr>
            <a:lstStyle/>
            <a:p>
              <a:r>
                <a:rPr lang="en-US" sz="2000" dirty="0" smtClean="0"/>
                <a:t>N</a:t>
              </a:r>
              <a:endParaRPr lang="en-US" sz="2000" dirty="0"/>
            </a:p>
          </p:txBody>
        </p:sp>
        <p:sp>
          <p:nvSpPr>
            <p:cNvPr id="104" name="TextBox 103"/>
            <p:cNvSpPr txBox="1"/>
            <p:nvPr/>
          </p:nvSpPr>
          <p:spPr>
            <a:xfrm>
              <a:off x="6719433" y="4167802"/>
              <a:ext cx="754984" cy="400110"/>
            </a:xfrm>
            <a:prstGeom prst="rect">
              <a:avLst/>
            </a:prstGeom>
            <a:noFill/>
          </p:spPr>
          <p:txBody>
            <a:bodyPr wrap="none" rtlCol="0">
              <a:spAutoFit/>
            </a:bodyPr>
            <a:lstStyle/>
            <a:p>
              <a:r>
                <a:rPr lang="en-US" sz="2000" dirty="0" smtClean="0"/>
                <a:t>Noun</a:t>
              </a:r>
              <a:endParaRPr lang="en-US" sz="2000" dirty="0"/>
            </a:p>
          </p:txBody>
        </p:sp>
        <p:sp>
          <p:nvSpPr>
            <p:cNvPr id="126" name="TextBox 125"/>
            <p:cNvSpPr txBox="1"/>
            <p:nvPr/>
          </p:nvSpPr>
          <p:spPr>
            <a:xfrm>
              <a:off x="6669457" y="3110378"/>
              <a:ext cx="710777" cy="400110"/>
            </a:xfrm>
            <a:prstGeom prst="rect">
              <a:avLst/>
            </a:prstGeom>
            <a:noFill/>
          </p:spPr>
          <p:txBody>
            <a:bodyPr wrap="none" rtlCol="0">
              <a:spAutoFit/>
            </a:bodyPr>
            <a:lstStyle/>
            <a:p>
              <a:r>
                <a:rPr lang="en-US" sz="2000" dirty="0" smtClean="0"/>
                <a:t>rates</a:t>
              </a:r>
              <a:endParaRPr lang="en-US" sz="2000" dirty="0"/>
            </a:p>
          </p:txBody>
        </p:sp>
      </p:grpSp>
      <p:grpSp>
        <p:nvGrpSpPr>
          <p:cNvPr id="129" name="Group 128"/>
          <p:cNvGrpSpPr/>
          <p:nvPr/>
        </p:nvGrpSpPr>
        <p:grpSpPr>
          <a:xfrm>
            <a:off x="15416" y="3125767"/>
            <a:ext cx="976299" cy="1426756"/>
            <a:chOff x="15416" y="3125767"/>
            <a:chExt cx="976299" cy="1426756"/>
          </a:xfrm>
        </p:grpSpPr>
        <p:sp>
          <p:nvSpPr>
            <p:cNvPr id="67" name="TextBox 66"/>
            <p:cNvSpPr txBox="1"/>
            <p:nvPr/>
          </p:nvSpPr>
          <p:spPr>
            <a:xfrm>
              <a:off x="359072" y="3478855"/>
              <a:ext cx="631007" cy="369332"/>
            </a:xfrm>
            <a:prstGeom prst="rect">
              <a:avLst/>
            </a:prstGeom>
            <a:noFill/>
          </p:spPr>
          <p:txBody>
            <a:bodyPr wrap="none" rtlCol="0">
              <a:spAutoFit/>
            </a:bodyPr>
            <a:lstStyle/>
            <a:p>
              <a:r>
                <a:rPr lang="en-US" i="1" dirty="0" smtClean="0">
                  <a:solidFill>
                    <a:srgbClr val="3C58AD"/>
                  </a:solidFill>
                </a:rPr>
                <a:t>Caps</a:t>
              </a:r>
              <a:endParaRPr lang="en-US" i="1" dirty="0">
                <a:solidFill>
                  <a:srgbClr val="3C58AD"/>
                </a:solidFill>
              </a:endParaRPr>
            </a:p>
          </p:txBody>
        </p:sp>
        <p:sp>
          <p:nvSpPr>
            <p:cNvPr id="68" name="TextBox 67"/>
            <p:cNvSpPr txBox="1"/>
            <p:nvPr/>
          </p:nvSpPr>
          <p:spPr>
            <a:xfrm>
              <a:off x="536141" y="3859704"/>
              <a:ext cx="455574" cy="369332"/>
            </a:xfrm>
            <a:prstGeom prst="rect">
              <a:avLst/>
            </a:prstGeom>
            <a:noFill/>
          </p:spPr>
          <p:txBody>
            <a:bodyPr wrap="none" rtlCol="0">
              <a:spAutoFit/>
            </a:bodyPr>
            <a:lstStyle/>
            <a:p>
              <a:r>
                <a:rPr lang="en-US" i="1" dirty="0" smtClean="0">
                  <a:solidFill>
                    <a:srgbClr val="3C58AD"/>
                  </a:solidFill>
                </a:rPr>
                <a:t>-</a:t>
              </a:r>
              <a:r>
                <a:rPr lang="en-US" i="1" dirty="0" err="1" smtClean="0">
                  <a:solidFill>
                    <a:srgbClr val="3C58AD"/>
                  </a:solidFill>
                </a:rPr>
                <a:t>es</a:t>
              </a:r>
              <a:endParaRPr lang="en-US" i="1" dirty="0">
                <a:solidFill>
                  <a:srgbClr val="3C58AD"/>
                </a:solidFill>
              </a:endParaRPr>
            </a:p>
          </p:txBody>
        </p:sp>
        <p:sp>
          <p:nvSpPr>
            <p:cNvPr id="99" name="TextBox 98"/>
            <p:cNvSpPr txBox="1"/>
            <p:nvPr/>
          </p:nvSpPr>
          <p:spPr>
            <a:xfrm>
              <a:off x="15416" y="4183191"/>
              <a:ext cx="973536" cy="369332"/>
            </a:xfrm>
            <a:prstGeom prst="rect">
              <a:avLst/>
            </a:prstGeom>
            <a:noFill/>
          </p:spPr>
          <p:txBody>
            <a:bodyPr wrap="none" rtlCol="0">
              <a:spAutoFit/>
            </a:bodyPr>
            <a:lstStyle/>
            <a:p>
              <a:r>
                <a:rPr lang="en-US" i="1" dirty="0" smtClean="0">
                  <a:solidFill>
                    <a:srgbClr val="3C58AD"/>
                  </a:solidFill>
                </a:rPr>
                <a:t>Previous</a:t>
              </a:r>
              <a:endParaRPr lang="en-US" i="1" dirty="0">
                <a:solidFill>
                  <a:srgbClr val="3C58AD"/>
                </a:solidFill>
              </a:endParaRPr>
            </a:p>
          </p:txBody>
        </p:sp>
        <p:sp>
          <p:nvSpPr>
            <p:cNvPr id="127" name="TextBox 126"/>
            <p:cNvSpPr txBox="1"/>
            <p:nvPr/>
          </p:nvSpPr>
          <p:spPr>
            <a:xfrm>
              <a:off x="325597" y="3125767"/>
              <a:ext cx="665567" cy="369332"/>
            </a:xfrm>
            <a:prstGeom prst="rect">
              <a:avLst/>
            </a:prstGeom>
            <a:noFill/>
          </p:spPr>
          <p:txBody>
            <a:bodyPr wrap="none" rtlCol="0">
              <a:spAutoFit/>
            </a:bodyPr>
            <a:lstStyle/>
            <a:p>
              <a:r>
                <a:rPr lang="en-US" i="1" dirty="0" smtClean="0">
                  <a:solidFill>
                    <a:srgbClr val="3C58AD"/>
                  </a:solidFill>
                </a:rPr>
                <a:t>word</a:t>
              </a:r>
              <a:endParaRPr lang="en-US" i="1" dirty="0">
                <a:solidFill>
                  <a:srgbClr val="3C58AD"/>
                </a:solidFill>
              </a:endParaRPr>
            </a:p>
          </p:txBody>
        </p:sp>
      </p:grpSp>
      <p:sp>
        <p:nvSpPr>
          <p:cNvPr id="136" name="TextBox 135"/>
          <p:cNvSpPr txBox="1"/>
          <p:nvPr/>
        </p:nvSpPr>
        <p:spPr>
          <a:xfrm>
            <a:off x="73137" y="1092167"/>
            <a:ext cx="2319978" cy="369332"/>
          </a:xfrm>
          <a:prstGeom prst="rect">
            <a:avLst/>
          </a:prstGeom>
          <a:noFill/>
        </p:spPr>
        <p:txBody>
          <a:bodyPr wrap="none" rtlCol="0">
            <a:spAutoFit/>
          </a:bodyPr>
          <a:lstStyle/>
          <a:p>
            <a:r>
              <a:rPr lang="en-US" dirty="0" smtClean="0"/>
              <a:t>Goal: Compute P(</a:t>
            </a:r>
            <a:r>
              <a:rPr lang="en-US" b="1" dirty="0" smtClean="0"/>
              <a:t>y</a:t>
            </a:r>
            <a:r>
              <a:rPr lang="en-US" dirty="0" smtClean="0"/>
              <a:t> | </a:t>
            </a:r>
            <a:r>
              <a:rPr lang="en-US" b="1" dirty="0" smtClean="0"/>
              <a:t>x</a:t>
            </a:r>
            <a:r>
              <a:rPr lang="en-US" dirty="0" smtClean="0"/>
              <a: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04361" y="4706881"/>
                <a:ext cx="1325043" cy="307777"/>
              </a:xfrm>
              <a:prstGeom prst="rect">
                <a:avLst/>
              </a:prstGeom>
              <a:noFill/>
            </p:spPr>
            <p:txBody>
              <a:bodyPr wrap="none" rtlCol="0">
                <a:spAutoFit/>
              </a:bodyPr>
              <a:lstStyle/>
              <a:p>
                <a14:m>
                  <m:oMath xmlns:m="http://schemas.openxmlformats.org/officeDocument/2006/math">
                    <m:r>
                      <m:rPr>
                        <m:sty m:val="p"/>
                      </m:rPr>
                      <a:rPr lang="en-US" sz="1400" b="0" i="1" smtClean="0">
                        <a:latin typeface="Cambria Math" charset="0"/>
                      </a:rPr>
                      <m:t>ϕ</m:t>
                    </m:r>
                  </m:oMath>
                </a14:m>
                <a:r>
                  <a:rPr lang="en-US" sz="1400" dirty="0" smtClean="0"/>
                  <a:t>(x, 0, start, </a:t>
                </a:r>
                <a:r>
                  <a:rPr lang="en-US" sz="1400" dirty="0" smtClean="0">
                    <a:latin typeface="Calibri"/>
                  </a:rPr>
                  <a:t>y</a:t>
                </a:r>
                <a:r>
                  <a:rPr lang="en-US" sz="1400" baseline="-25000" dirty="0" smtClean="0">
                    <a:latin typeface="Calibri"/>
                  </a:rPr>
                  <a:t>0</a:t>
                </a:r>
                <a:r>
                  <a:rPr lang="en-US" sz="1400" dirty="0" smtClean="0"/>
                  <a:t>)</a:t>
                </a:r>
                <a:endParaRPr lang="en-US"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904361" y="4706881"/>
                <a:ext cx="1325043" cy="307777"/>
              </a:xfrm>
              <a:prstGeom prst="rect">
                <a:avLst/>
              </a:prstGeom>
              <a:blipFill rotWithShape="0">
                <a:blip r:embed="rId4"/>
                <a:stretch>
                  <a:fillRect t="-3922" r="-45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392744" y="4735316"/>
                <a:ext cx="1116011"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1, </a:t>
                </a:r>
                <a:r>
                  <a:rPr lang="en-US" sz="1400" dirty="0" smtClean="0">
                    <a:latin typeface="Calibri"/>
                  </a:rPr>
                  <a:t>y</a:t>
                </a:r>
                <a:r>
                  <a:rPr lang="en-US" sz="1400" baseline="-25000" dirty="0" smtClean="0">
                    <a:latin typeface="Calibri"/>
                  </a:rPr>
                  <a:t>0,</a:t>
                </a:r>
                <a:r>
                  <a:rPr lang="en-US" sz="1400" dirty="0"/>
                  <a:t> </a:t>
                </a:r>
                <a:r>
                  <a:rPr lang="en-US" sz="1400" dirty="0" smtClean="0"/>
                  <a:t>y</a:t>
                </a:r>
                <a:r>
                  <a:rPr lang="en-US" sz="1400" baseline="-25000" dirty="0" smtClean="0"/>
                  <a:t>1</a:t>
                </a:r>
                <a:r>
                  <a:rPr lang="en-US" sz="1400" dirty="0" smtClean="0"/>
                  <a:t>)</a:t>
                </a:r>
                <a:endParaRPr lang="en-US"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2392744" y="4735316"/>
                <a:ext cx="1116011" cy="307777"/>
              </a:xfrm>
              <a:prstGeom prst="rect">
                <a:avLst/>
              </a:prstGeom>
              <a:blipFill rotWithShape="0">
                <a:blip r:embed="rId5"/>
                <a:stretch>
                  <a:fillRect t="-4000" r="-109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007760" y="4706881"/>
                <a:ext cx="1130438"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2, y</a:t>
                </a:r>
                <a:r>
                  <a:rPr lang="en-US" sz="1400" baseline="-25000" dirty="0" smtClean="0"/>
                  <a:t>1</a:t>
                </a:r>
                <a:r>
                  <a:rPr lang="en-US" sz="1400" dirty="0" smtClean="0"/>
                  <a:t>, </a:t>
                </a:r>
                <a:r>
                  <a:rPr lang="en-US" sz="1400" dirty="0" smtClean="0">
                    <a:latin typeface="Calibri"/>
                  </a:rPr>
                  <a:t>y</a:t>
                </a:r>
                <a:r>
                  <a:rPr lang="en-US" sz="1400" baseline="-25000" dirty="0">
                    <a:latin typeface="Calibri"/>
                  </a:rPr>
                  <a:t>2</a:t>
                </a:r>
                <a:r>
                  <a:rPr lang="en-US" sz="1400" dirty="0" smtClean="0"/>
                  <a:t>)</a:t>
                </a:r>
                <a:endParaRPr lang="en-US"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007760" y="4706881"/>
                <a:ext cx="1130438" cy="307777"/>
              </a:xfrm>
              <a:prstGeom prst="rect">
                <a:avLst/>
              </a:prstGeom>
              <a:blipFill rotWithShape="0">
                <a:blip r:embed="rId6"/>
                <a:stretch>
                  <a:fillRect t="-3922" r="-538"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398242" y="4706881"/>
                <a:ext cx="1130438"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3, y</a:t>
                </a:r>
                <a:r>
                  <a:rPr lang="en-US" sz="1400" baseline="-25000" dirty="0" smtClean="0"/>
                  <a:t>2</a:t>
                </a:r>
                <a:r>
                  <a:rPr lang="en-US" sz="1400" dirty="0" smtClean="0"/>
                  <a:t>, </a:t>
                </a:r>
                <a:r>
                  <a:rPr lang="en-US" sz="1400" dirty="0" smtClean="0">
                    <a:latin typeface="Calibri"/>
                  </a:rPr>
                  <a:t>y</a:t>
                </a:r>
                <a:r>
                  <a:rPr lang="en-US" sz="1400" baseline="-25000" dirty="0" smtClean="0">
                    <a:latin typeface="Calibri"/>
                  </a:rPr>
                  <a:t>3</a:t>
                </a:r>
                <a:r>
                  <a:rPr lang="en-US" sz="1400" dirty="0" smtClean="0"/>
                  <a:t>)</a:t>
                </a:r>
                <a:endParaRPr lang="en-US"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398242" y="4706881"/>
                <a:ext cx="1130438" cy="307777"/>
              </a:xfrm>
              <a:prstGeom prst="rect">
                <a:avLst/>
              </a:prstGeom>
              <a:blipFill rotWithShape="0">
                <a:blip r:embed="rId7"/>
                <a:stretch>
                  <a:fillRect t="-3922" r="-108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554007" y="4717229"/>
                <a:ext cx="1130438" cy="307777"/>
              </a:xfrm>
              <a:prstGeom prst="rect">
                <a:avLst/>
              </a:prstGeom>
              <a:noFill/>
            </p:spPr>
            <p:txBody>
              <a:bodyPr wrap="none" rtlCol="0">
                <a:spAutoFit/>
              </a:bodyPr>
              <a:lstStyle/>
              <a:p>
                <a14:m>
                  <m:oMath xmlns:m="http://schemas.openxmlformats.org/officeDocument/2006/math">
                    <m:r>
                      <m:rPr>
                        <m:sty m:val="p"/>
                      </m:rPr>
                      <a:rPr lang="en-US" sz="1400" i="1">
                        <a:latin typeface="Cambria Math" charset="0"/>
                      </a:rPr>
                      <m:t>ϕ</m:t>
                    </m:r>
                  </m:oMath>
                </a14:m>
                <a:r>
                  <a:rPr lang="en-US" sz="1400" dirty="0" smtClean="0"/>
                  <a:t>(x, 4, y</a:t>
                </a:r>
                <a:r>
                  <a:rPr lang="en-US" sz="1400" baseline="-25000" dirty="0" smtClean="0"/>
                  <a:t>3</a:t>
                </a:r>
                <a:r>
                  <a:rPr lang="en-US" sz="1400" dirty="0" smtClean="0"/>
                  <a:t>, </a:t>
                </a:r>
                <a:r>
                  <a:rPr lang="en-US" sz="1400" dirty="0" smtClean="0">
                    <a:latin typeface="Calibri"/>
                  </a:rPr>
                  <a:t>y</a:t>
                </a:r>
                <a:r>
                  <a:rPr lang="en-US" sz="1400" baseline="-25000" dirty="0" smtClean="0">
                    <a:latin typeface="Calibri"/>
                  </a:rPr>
                  <a:t>4</a:t>
                </a:r>
                <a:r>
                  <a:rPr lang="en-US" sz="1400" dirty="0" smtClean="0"/>
                  <a:t>)</a:t>
                </a:r>
                <a:endParaRPr lang="en-US" sz="1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54007" y="4717229"/>
                <a:ext cx="1130438" cy="307777"/>
              </a:xfrm>
              <a:prstGeom prst="rect">
                <a:avLst/>
              </a:prstGeom>
              <a:blipFill rotWithShape="0">
                <a:blip r:embed="rId8"/>
                <a:stretch>
                  <a:fillRect t="-4000" r="-538" b="-20000"/>
                </a:stretch>
              </a:blipFill>
            </p:spPr>
            <p:txBody>
              <a:bodyPr/>
              <a:lstStyle/>
              <a:p>
                <a:r>
                  <a:rPr lang="en-US">
                    <a:noFill/>
                  </a:rPr>
                  <a:t> </a:t>
                </a:r>
              </a:p>
            </p:txBody>
          </p:sp>
        </mc:Fallback>
      </mc:AlternateContent>
      <p:sp>
        <p:nvSpPr>
          <p:cNvPr id="6" name="Rectangle 5"/>
          <p:cNvSpPr/>
          <p:nvPr/>
        </p:nvSpPr>
        <p:spPr>
          <a:xfrm>
            <a:off x="7663956" y="3454766"/>
            <a:ext cx="147848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Can get very creative here</a:t>
            </a:r>
          </a:p>
        </p:txBody>
      </p:sp>
      <p:grpSp>
        <p:nvGrpSpPr>
          <p:cNvPr id="17" name="Group 16"/>
          <p:cNvGrpSpPr/>
          <p:nvPr/>
        </p:nvGrpSpPr>
        <p:grpSpPr>
          <a:xfrm>
            <a:off x="1394910" y="3063350"/>
            <a:ext cx="602184" cy="1561480"/>
            <a:chOff x="1394910" y="3063350"/>
            <a:chExt cx="602184" cy="1561480"/>
          </a:xfrm>
        </p:grpSpPr>
        <p:grpSp>
          <p:nvGrpSpPr>
            <p:cNvPr id="15" name="Group 14"/>
            <p:cNvGrpSpPr/>
            <p:nvPr/>
          </p:nvGrpSpPr>
          <p:grpSpPr>
            <a:xfrm>
              <a:off x="1394910" y="3063350"/>
              <a:ext cx="135030" cy="1561480"/>
              <a:chOff x="-362966" y="1784913"/>
              <a:chExt cx="135030" cy="1561480"/>
            </a:xfrm>
          </p:grpSpPr>
          <p:cxnSp>
            <p:nvCxnSpPr>
              <p:cNvPr id="12" name="Straight Connector 11"/>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6" name="Group 85"/>
            <p:cNvGrpSpPr/>
            <p:nvPr/>
          </p:nvGrpSpPr>
          <p:grpSpPr>
            <a:xfrm>
              <a:off x="1865583" y="3066525"/>
              <a:ext cx="131511" cy="1558305"/>
              <a:chOff x="-372147" y="1788088"/>
              <a:chExt cx="131511" cy="1558305"/>
            </a:xfrm>
          </p:grpSpPr>
          <p:cxnSp>
            <p:nvCxnSpPr>
              <p:cNvPr id="87" name="Straight Connector 86"/>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8" name="Group 17"/>
          <p:cNvGrpSpPr/>
          <p:nvPr/>
        </p:nvGrpSpPr>
        <p:grpSpPr>
          <a:xfrm>
            <a:off x="2456852" y="3052619"/>
            <a:ext cx="1248097" cy="1561480"/>
            <a:chOff x="2456852" y="3052619"/>
            <a:chExt cx="1248097" cy="1561480"/>
          </a:xfrm>
        </p:grpSpPr>
        <p:grpSp>
          <p:nvGrpSpPr>
            <p:cNvPr id="107" name="Group 106"/>
            <p:cNvGrpSpPr/>
            <p:nvPr/>
          </p:nvGrpSpPr>
          <p:grpSpPr>
            <a:xfrm>
              <a:off x="2456852" y="3052619"/>
              <a:ext cx="135030" cy="1561480"/>
              <a:chOff x="-362966" y="1784913"/>
              <a:chExt cx="135030" cy="1561480"/>
            </a:xfrm>
          </p:grpSpPr>
          <p:cxnSp>
            <p:nvCxnSpPr>
              <p:cNvPr id="113" name="Straight Connector 112"/>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8" name="Group 107"/>
            <p:cNvGrpSpPr/>
            <p:nvPr/>
          </p:nvGrpSpPr>
          <p:grpSpPr>
            <a:xfrm>
              <a:off x="3573438" y="3052619"/>
              <a:ext cx="131511" cy="1558305"/>
              <a:chOff x="-372147" y="1788088"/>
              <a:chExt cx="131511" cy="1558305"/>
            </a:xfrm>
          </p:grpSpPr>
          <p:cxnSp>
            <p:nvCxnSpPr>
              <p:cNvPr id="109" name="Straight Connector 108"/>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17" name="Group 116"/>
          <p:cNvGrpSpPr/>
          <p:nvPr/>
        </p:nvGrpSpPr>
        <p:grpSpPr>
          <a:xfrm>
            <a:off x="4089513" y="3050402"/>
            <a:ext cx="135030" cy="1561480"/>
            <a:chOff x="-362966" y="1784913"/>
            <a:chExt cx="135030" cy="1561480"/>
          </a:xfrm>
        </p:grpSpPr>
        <p:cxnSp>
          <p:nvCxnSpPr>
            <p:cNvPr id="137" name="Straight Connector 136"/>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8" name="Group 117"/>
          <p:cNvGrpSpPr/>
          <p:nvPr/>
        </p:nvGrpSpPr>
        <p:grpSpPr>
          <a:xfrm>
            <a:off x="4696753" y="3053577"/>
            <a:ext cx="131511" cy="1558305"/>
            <a:chOff x="-372147" y="1788088"/>
            <a:chExt cx="131511" cy="1558305"/>
          </a:xfrm>
        </p:grpSpPr>
        <p:cxnSp>
          <p:nvCxnSpPr>
            <p:cNvPr id="119" name="Straight Connector 118"/>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0" name="Group 139"/>
          <p:cNvGrpSpPr/>
          <p:nvPr/>
        </p:nvGrpSpPr>
        <p:grpSpPr>
          <a:xfrm>
            <a:off x="5299761" y="3054232"/>
            <a:ext cx="135030" cy="1561480"/>
            <a:chOff x="-362966" y="1784913"/>
            <a:chExt cx="135030" cy="1561480"/>
          </a:xfrm>
        </p:grpSpPr>
        <p:cxnSp>
          <p:nvCxnSpPr>
            <p:cNvPr id="141" name="Straight Connector 140"/>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4" name="Group 143"/>
          <p:cNvGrpSpPr/>
          <p:nvPr/>
        </p:nvGrpSpPr>
        <p:grpSpPr>
          <a:xfrm>
            <a:off x="6019815" y="3057407"/>
            <a:ext cx="131511" cy="1558305"/>
            <a:chOff x="-372147" y="1788088"/>
            <a:chExt cx="131511" cy="1558305"/>
          </a:xfrm>
        </p:grpSpPr>
        <p:cxnSp>
          <p:nvCxnSpPr>
            <p:cNvPr id="145" name="Straight Connector 144"/>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8" name="Group 147"/>
          <p:cNvGrpSpPr/>
          <p:nvPr/>
        </p:nvGrpSpPr>
        <p:grpSpPr>
          <a:xfrm>
            <a:off x="6696219" y="3050402"/>
            <a:ext cx="135030" cy="1561480"/>
            <a:chOff x="-362966" y="1784913"/>
            <a:chExt cx="135030" cy="1561480"/>
          </a:xfrm>
        </p:grpSpPr>
        <p:cxnSp>
          <p:nvCxnSpPr>
            <p:cNvPr id="149" name="Straight Connector 148"/>
            <p:cNvCxnSpPr/>
            <p:nvPr/>
          </p:nvCxnSpPr>
          <p:spPr>
            <a:xfrm>
              <a:off x="-356616" y="1784913"/>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356616" y="1791325"/>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a:off x="-36296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2" name="Group 151"/>
          <p:cNvGrpSpPr/>
          <p:nvPr/>
        </p:nvGrpSpPr>
        <p:grpSpPr>
          <a:xfrm>
            <a:off x="7303459" y="3053577"/>
            <a:ext cx="131511" cy="1558305"/>
            <a:chOff x="-372147" y="1788088"/>
            <a:chExt cx="131511" cy="1558305"/>
          </a:xfrm>
        </p:grpSpPr>
        <p:cxnSp>
          <p:nvCxnSpPr>
            <p:cNvPr id="153" name="Straight Connector 152"/>
            <p:cNvCxnSpPr/>
            <p:nvPr/>
          </p:nvCxnSpPr>
          <p:spPr>
            <a:xfrm>
              <a:off x="-248581" y="1788088"/>
              <a:ext cx="0" cy="1557046"/>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Straight Connector 153"/>
            <p:cNvCxnSpPr/>
            <p:nvPr/>
          </p:nvCxnSpPr>
          <p:spPr>
            <a:xfrm>
              <a:off x="-372147" y="1794500"/>
              <a:ext cx="128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a:off x="-369316" y="3346393"/>
              <a:ext cx="128680"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3597019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MEMM</a:t>
            </a:r>
            <a:endParaRPr lang="en-US" dirty="0"/>
          </a:p>
        </p:txBody>
      </p:sp>
      <p:sp>
        <p:nvSpPr>
          <p:cNvPr id="3" name="Content Placeholder 2"/>
          <p:cNvSpPr>
            <a:spLocks noGrp="1"/>
          </p:cNvSpPr>
          <p:nvPr>
            <p:ph idx="1"/>
          </p:nvPr>
        </p:nvSpPr>
        <p:spPr/>
        <p:txBody>
          <a:bodyPr>
            <a:normAutofit/>
          </a:bodyPr>
          <a:lstStyle/>
          <a:p>
            <a:r>
              <a:rPr lang="en-US" sz="2400" dirty="0" smtClean="0"/>
              <a:t>Training</a:t>
            </a:r>
          </a:p>
          <a:p>
            <a:pPr lvl="1"/>
            <a:r>
              <a:rPr lang="en-US" sz="2400" dirty="0" smtClean="0"/>
              <a:t>Next-state predictor </a:t>
            </a:r>
            <a:r>
              <a:rPr lang="en-US" sz="2400" b="1" dirty="0" smtClean="0">
                <a:solidFill>
                  <a:srgbClr val="3C58AD"/>
                </a:solidFill>
              </a:rPr>
              <a:t>locally</a:t>
            </a:r>
            <a:r>
              <a:rPr lang="en-US" sz="2400" dirty="0" smtClean="0">
                <a:solidFill>
                  <a:srgbClr val="3C58AD"/>
                </a:solidFill>
              </a:rPr>
              <a:t> </a:t>
            </a:r>
            <a:r>
              <a:rPr lang="en-US" sz="2400" dirty="0" smtClean="0"/>
              <a:t>as maximum likelihood</a:t>
            </a:r>
          </a:p>
          <a:p>
            <a:pPr lvl="2"/>
            <a:r>
              <a:rPr lang="en-US" dirty="0" smtClean="0"/>
              <a:t>Similar to any maximum entropy classifier</a:t>
            </a:r>
          </a:p>
          <a:p>
            <a:r>
              <a:rPr lang="en-US" sz="2400" dirty="0" smtClean="0"/>
              <a:t>Prediction/decoding</a:t>
            </a:r>
          </a:p>
          <a:p>
            <a:pPr lvl="1"/>
            <a:r>
              <a:rPr lang="en-US" sz="2400" dirty="0" smtClean="0"/>
              <a:t>Modify the Viterbi algorithm for the new independence assumptions</a:t>
            </a:r>
          </a:p>
          <a:p>
            <a:endParaRPr lang="en-US" sz="2400" dirty="0"/>
          </a:p>
        </p:txBody>
      </p:sp>
      <p:sp>
        <p:nvSpPr>
          <p:cNvPr id="4" name="Slide Number Placeholder 3"/>
          <p:cNvSpPr>
            <a:spLocks noGrp="1"/>
          </p:cNvSpPr>
          <p:nvPr>
            <p:ph type="sldNum" sz="quarter" idx="12"/>
          </p:nvPr>
        </p:nvSpPr>
        <p:spPr/>
        <p:txBody>
          <a:bodyPr/>
          <a:lstStyle/>
          <a:p>
            <a:fld id="{E42F4FC8-095A-E041-AA53-AAE5A7787260}" type="slidenum">
              <a:rPr lang="en-US" smtClean="0"/>
              <a:t>68</a:t>
            </a:fld>
            <a:endParaRPr lang="en-US"/>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933" y="4512738"/>
            <a:ext cx="4055267" cy="1334096"/>
          </a:xfrm>
          <a:prstGeom prst="rect">
            <a:avLst/>
          </a:prstGeom>
        </p:spPr>
      </p:pic>
      <p:pic>
        <p:nvPicPr>
          <p:cNvPr id="6" name="Picture 5" descr="Screen Region 2014-09-17 at 17.23.26.png"/>
          <p:cNvPicPr>
            <a:picLocks noChangeAspect="1"/>
          </p:cNvPicPr>
          <p:nvPr/>
        </p:nvPicPr>
        <p:blipFill rotWithShape="1">
          <a:blip r:embed="rId3">
            <a:extLst>
              <a:ext uri="{28A0092B-C50C-407E-A947-70E740481C1C}">
                <a14:useLocalDpi xmlns:a14="http://schemas.microsoft.com/office/drawing/2010/main" val="0"/>
              </a:ext>
            </a:extLst>
          </a:blip>
          <a:srcRect t="54635"/>
          <a:stretch/>
        </p:blipFill>
        <p:spPr>
          <a:xfrm>
            <a:off x="-273574" y="5917161"/>
            <a:ext cx="4673217" cy="493616"/>
          </a:xfrm>
          <a:prstGeom prst="rect">
            <a:avLst/>
          </a:prstGeom>
        </p:spPr>
      </p:pic>
      <p:pic>
        <p:nvPicPr>
          <p:cNvPr id="7" name="Picture 6" descr="Screen Region 2014-09-22 at 21.56.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214" y="5917161"/>
            <a:ext cx="4073072" cy="529549"/>
          </a:xfrm>
          <a:prstGeom prst="rect">
            <a:avLst/>
          </a:prstGeom>
        </p:spPr>
      </p:pic>
      <p:sp>
        <p:nvSpPr>
          <p:cNvPr id="8" name="TextBox 7"/>
          <p:cNvSpPr txBox="1"/>
          <p:nvPr/>
        </p:nvSpPr>
        <p:spPr>
          <a:xfrm>
            <a:off x="2648857" y="5324929"/>
            <a:ext cx="603526" cy="307777"/>
          </a:xfrm>
          <a:prstGeom prst="rect">
            <a:avLst/>
          </a:prstGeom>
          <a:noFill/>
        </p:spPr>
        <p:txBody>
          <a:bodyPr wrap="none" rtlCol="0">
            <a:spAutoFit/>
          </a:bodyPr>
          <a:lstStyle/>
          <a:p>
            <a:r>
              <a:rPr lang="en-US" sz="1400" dirty="0" smtClean="0"/>
              <a:t>HMM</a:t>
            </a:r>
            <a:endParaRPr lang="en-US" sz="1400" dirty="0"/>
          </a:p>
        </p:txBody>
      </p:sp>
      <p:sp>
        <p:nvSpPr>
          <p:cNvPr id="9" name="TextBox 8"/>
          <p:cNvSpPr txBox="1"/>
          <p:nvPr/>
        </p:nvSpPr>
        <p:spPr>
          <a:xfrm>
            <a:off x="4726214" y="5202047"/>
            <a:ext cx="1280886" cy="523220"/>
          </a:xfrm>
          <a:prstGeom prst="rect">
            <a:avLst/>
          </a:prstGeom>
          <a:noFill/>
        </p:spPr>
        <p:txBody>
          <a:bodyPr wrap="square" rtlCol="0">
            <a:spAutoFit/>
          </a:bodyPr>
          <a:lstStyle/>
          <a:p>
            <a:r>
              <a:rPr lang="en-US" sz="1400" dirty="0" smtClean="0"/>
              <a:t>Conditional Markov model</a:t>
            </a:r>
            <a:endParaRPr lang="en-US" sz="1400" dirty="0"/>
          </a:p>
        </p:txBody>
      </p:sp>
      <p:sp>
        <p:nvSpPr>
          <p:cNvPr id="10" name="Footer Placeholder 9"/>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3438712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Generalization: Any multiclass classifier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3C58AD"/>
                </a:solidFill>
              </a:rPr>
              <a:t>Viterbi decoding</a:t>
            </a:r>
            <a:r>
              <a:rPr lang="en-US" dirty="0" smtClean="0"/>
              <a:t>: we only need a score for each decision</a:t>
            </a:r>
          </a:p>
          <a:p>
            <a:pPr lvl="1"/>
            <a:r>
              <a:rPr lang="en-US" dirty="0" smtClean="0"/>
              <a:t>So far, probabilistic classifiers</a:t>
            </a:r>
          </a:p>
          <a:p>
            <a:pPr lvl="1"/>
            <a:endParaRPr lang="en-US" dirty="0"/>
          </a:p>
          <a:p>
            <a:r>
              <a:rPr lang="en-US" dirty="0" smtClean="0"/>
              <a:t>In general, use any learning algorithm to build get a score for the label </a:t>
            </a:r>
            <a:r>
              <a:rPr lang="en-US" dirty="0" err="1" smtClean="0"/>
              <a:t>y</a:t>
            </a:r>
            <a:r>
              <a:rPr lang="en-US" baseline="-25000" dirty="0" err="1" smtClean="0"/>
              <a:t>i</a:t>
            </a:r>
            <a:r>
              <a:rPr lang="en-US" dirty="0" smtClean="0"/>
              <a:t> given y</a:t>
            </a:r>
            <a:r>
              <a:rPr lang="en-US" baseline="-25000" dirty="0" smtClean="0"/>
              <a:t>i-1</a:t>
            </a:r>
            <a:r>
              <a:rPr lang="en-US" dirty="0" smtClean="0"/>
              <a:t> and </a:t>
            </a:r>
            <a:r>
              <a:rPr lang="en-US" b="1" dirty="0" smtClean="0"/>
              <a:t>x</a:t>
            </a:r>
          </a:p>
          <a:p>
            <a:pPr lvl="1"/>
            <a:r>
              <a:rPr lang="en-US" dirty="0" smtClean="0"/>
              <a:t>Multiclass versions of perceptron, SVM</a:t>
            </a:r>
          </a:p>
          <a:p>
            <a:pPr lvl="1"/>
            <a:r>
              <a:rPr lang="en-US" dirty="0" smtClean="0"/>
              <a:t>Just like MEMM, these allow arbitrary features to be defined</a:t>
            </a:r>
          </a:p>
          <a:p>
            <a:pPr lvl="1"/>
            <a:endParaRPr lang="en-US" dirty="0" smtClean="0"/>
          </a:p>
          <a:p>
            <a:pPr marL="0" indent="0">
              <a:buNone/>
            </a:pPr>
            <a:r>
              <a:rPr lang="en-US" sz="2400" dirty="0" smtClean="0">
                <a:solidFill>
                  <a:srgbClr val="3C58AD"/>
                </a:solidFill>
              </a:rPr>
              <a:t>Exercise</a:t>
            </a:r>
            <a:r>
              <a:rPr lang="en-US" sz="2400" dirty="0" smtClean="0"/>
              <a:t>: Viterbi needs to be re-defined to work with sum of scores rather than the product of probabilities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E42F4FC8-095A-E041-AA53-AAE5A7787260}"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6484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p:nvPr>
        </p:nvSpPr>
        <p:spPr/>
        <p:txBody>
          <a:bodyPr>
            <a:normAutofit/>
          </a:bodyPr>
          <a:lstStyle/>
          <a:p>
            <a:r>
              <a:rPr lang="en-US" altLang="zh-TW" sz="2400" dirty="0" smtClean="0">
                <a:ea typeface="Arial Unicode MS" pitchFamily="34" charset="-128"/>
                <a:cs typeface="Arial Unicode MS" pitchFamily="34" charset="-128"/>
              </a:rPr>
              <a:t>Inference </a:t>
            </a:r>
            <a:r>
              <a:rPr lang="en-US" altLang="zh-TW" sz="2400" dirty="0">
                <a:ea typeface="Arial Unicode MS" pitchFamily="34" charset="-128"/>
                <a:cs typeface="Arial Unicode MS" pitchFamily="34" charset="-128"/>
              </a:rPr>
              <a:t>with </a:t>
            </a:r>
            <a:r>
              <a:rPr lang="en-US" altLang="zh-TW" sz="2400" dirty="0" smtClean="0">
                <a:ea typeface="Arial Unicode MS" pitchFamily="34" charset="-128"/>
                <a:cs typeface="Arial Unicode MS" pitchFamily="34" charset="-128"/>
              </a:rPr>
              <a:t>Constraints </a:t>
            </a:r>
            <a:r>
              <a:rPr lang="en-US" altLang="zh-TW" sz="1600" dirty="0">
                <a:ea typeface="Arial Unicode MS" pitchFamily="34" charset="-128"/>
                <a:cs typeface="Arial Unicode MS" pitchFamily="34" charset="-128"/>
              </a:rPr>
              <a:t>[</a:t>
            </a:r>
            <a:r>
              <a:rPr lang="en-US" altLang="zh-TW" sz="1600" dirty="0" smtClean="0">
                <a:ea typeface="Arial Unicode MS" pitchFamily="34" charset="-128"/>
                <a:cs typeface="Arial Unicode MS" pitchFamily="34" charset="-128"/>
              </a:rPr>
              <a:t>Roth&amp;Yih’04,07,….]</a:t>
            </a:r>
            <a:endParaRPr lang="en-US" altLang="zh-TW" sz="1600" dirty="0">
              <a:solidFill>
                <a:schemeClr val="tx1"/>
              </a:solidFill>
              <a:ea typeface="Arial Unicode MS" pitchFamily="34" charset="-128"/>
              <a:cs typeface="Arial Unicode MS" pitchFamily="34" charset="-128"/>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E6A3C3A-A029-4573-BC04-5DA27903A743}" type="slidenum">
              <a:rPr lang="en-US" smtClean="0"/>
              <a:t>7</a:t>
            </a:fld>
            <a:endParaRPr lang="en-US"/>
          </a:p>
        </p:txBody>
      </p:sp>
      <p:sp>
        <p:nvSpPr>
          <p:cNvPr id="801985" name="Text Box 193"/>
          <p:cNvSpPr txBox="1">
            <a:spLocks noChangeArrowheads="1"/>
          </p:cNvSpPr>
          <p:nvPr/>
        </p:nvSpPr>
        <p:spPr bwMode="auto">
          <a:xfrm>
            <a:off x="228600" y="5802868"/>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pic>
        <p:nvPicPr>
          <p:cNvPr id="5" name="Picture 4"/>
          <p:cNvPicPr>
            <a:picLocks noChangeAspect="1"/>
          </p:cNvPicPr>
          <p:nvPr/>
        </p:nvPicPr>
        <p:blipFill>
          <a:blip r:embed="rId3"/>
          <a:stretch>
            <a:fillRect/>
          </a:stretch>
        </p:blipFill>
        <p:spPr>
          <a:xfrm>
            <a:off x="829818" y="1105877"/>
            <a:ext cx="7484363" cy="4629502"/>
          </a:xfrm>
          <a:prstGeom prst="rect">
            <a:avLst/>
          </a:prstGeom>
        </p:spPr>
      </p:pic>
      <p:sp>
        <p:nvSpPr>
          <p:cNvPr id="2" name="Footer Placeholder 1"/>
          <p:cNvSpPr>
            <a:spLocks noGrp="1"/>
          </p:cNvSpPr>
          <p:nvPr>
            <p:ph type="ftr" sz="quarter" idx="11"/>
          </p:nvPr>
        </p:nvSpPr>
        <p:spPr/>
        <p:txBody>
          <a:bodyPr/>
          <a:lstStyle/>
          <a:p>
            <a:r>
              <a:rPr lang="en-US" smtClean="0"/>
              <a:t>ML in NLP</a:t>
            </a:r>
            <a:endParaRPr lang="en-US"/>
          </a:p>
        </p:txBody>
      </p:sp>
    </p:spTree>
    <p:extLst>
      <p:ext uri="{BB962C8B-B14F-4D97-AF65-F5344CB8AC3E}">
        <p14:creationId xmlns:p14="http://schemas.microsoft.com/office/powerpoint/2010/main" val="33730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HMM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What we gain</a:t>
            </a:r>
          </a:p>
          <a:p>
            <a:pPr marL="914400" lvl="1" indent="-514350">
              <a:buFont typeface="+mj-lt"/>
              <a:buAutoNum type="arabicPeriod"/>
            </a:pPr>
            <a:r>
              <a:rPr lang="en-US" dirty="0" smtClean="0">
                <a:solidFill>
                  <a:srgbClr val="3C58AD"/>
                </a:solidFill>
              </a:rPr>
              <a:t>Rich feature representation </a:t>
            </a:r>
            <a:r>
              <a:rPr lang="en-US" dirty="0" smtClean="0"/>
              <a:t>for inputs</a:t>
            </a:r>
          </a:p>
          <a:p>
            <a:pPr marL="1314450" lvl="2" indent="-514350"/>
            <a:r>
              <a:rPr lang="en-US" dirty="0" smtClean="0"/>
              <a:t>Helps generalize better by thinking about properties of the input tokens rather than the entire tokens</a:t>
            </a:r>
          </a:p>
          <a:p>
            <a:pPr marL="1314450" lvl="2" indent="-514350"/>
            <a:r>
              <a:rPr lang="en-US" dirty="0" err="1" smtClean="0"/>
              <a:t>Eg</a:t>
            </a:r>
            <a:r>
              <a:rPr lang="en-US" dirty="0" smtClean="0"/>
              <a:t>: If a word ends with –</a:t>
            </a:r>
            <a:r>
              <a:rPr lang="en-US" dirty="0" err="1" smtClean="0"/>
              <a:t>es</a:t>
            </a:r>
            <a:r>
              <a:rPr lang="en-US" dirty="0" smtClean="0"/>
              <a:t>, it might be a present tense verb (such as raises). Could be a feature; HMM cannot capture this</a:t>
            </a:r>
          </a:p>
          <a:p>
            <a:pPr marL="914400" lvl="1" indent="-514350">
              <a:buFont typeface="+mj-lt"/>
              <a:buAutoNum type="arabicPeriod"/>
            </a:pPr>
            <a:endParaRPr lang="en-US" dirty="0" smtClean="0"/>
          </a:p>
          <a:p>
            <a:pPr marL="914400" lvl="1" indent="-514350">
              <a:buFont typeface="+mj-lt"/>
              <a:buAutoNum type="arabicPeriod"/>
            </a:pPr>
            <a:r>
              <a:rPr lang="en-US" dirty="0" smtClean="0">
                <a:solidFill>
                  <a:srgbClr val="3C58AD"/>
                </a:solidFill>
              </a:rPr>
              <a:t>Discriminative </a:t>
            </a:r>
            <a:r>
              <a:rPr lang="en-US" dirty="0" smtClean="0"/>
              <a:t>predictor</a:t>
            </a:r>
          </a:p>
          <a:p>
            <a:pPr marL="1314450" lvl="2" indent="-514350"/>
            <a:r>
              <a:rPr lang="en-US" dirty="0" smtClean="0"/>
              <a:t>Model P(</a:t>
            </a:r>
            <a:r>
              <a:rPr lang="en-US" b="1" dirty="0" smtClean="0"/>
              <a:t>y</a:t>
            </a:r>
            <a:r>
              <a:rPr lang="en-US" dirty="0" smtClean="0"/>
              <a:t> | </a:t>
            </a:r>
            <a:r>
              <a:rPr lang="en-US" b="1" dirty="0" smtClean="0"/>
              <a:t>x</a:t>
            </a:r>
            <a:r>
              <a:rPr lang="en-US" dirty="0" smtClean="0"/>
              <a:t>) rather than P(</a:t>
            </a:r>
            <a:r>
              <a:rPr lang="en-US" b="1" dirty="0" smtClean="0"/>
              <a:t>y</a:t>
            </a:r>
            <a:r>
              <a:rPr lang="en-US" dirty="0" smtClean="0"/>
              <a:t>,</a:t>
            </a:r>
            <a:r>
              <a:rPr lang="en-US" b="1" dirty="0" smtClean="0"/>
              <a:t> </a:t>
            </a:r>
            <a:r>
              <a:rPr lang="en-US" dirty="0" smtClean="0"/>
              <a:t>x)</a:t>
            </a:r>
          </a:p>
          <a:p>
            <a:pPr marL="1314450" lvl="2" indent="-514350"/>
            <a:r>
              <a:rPr lang="en-US" i="1" dirty="0" smtClean="0"/>
              <a:t>Joint </a:t>
            </a:r>
            <a:r>
              <a:rPr lang="en-US" dirty="0" smtClean="0"/>
              <a:t>vs </a:t>
            </a:r>
            <a:r>
              <a:rPr lang="en-US" i="1" dirty="0" smtClean="0"/>
              <a:t>conditional </a:t>
            </a:r>
            <a:endParaRPr lang="en-US" i="1" dirty="0"/>
          </a:p>
        </p:txBody>
      </p:sp>
      <p:sp>
        <p:nvSpPr>
          <p:cNvPr id="4" name="Slide Number Placeholder 3"/>
          <p:cNvSpPr>
            <a:spLocks noGrp="1"/>
          </p:cNvSpPr>
          <p:nvPr>
            <p:ph type="sldNum" sz="quarter" idx="12"/>
          </p:nvPr>
        </p:nvSpPr>
        <p:spPr/>
        <p:txBody>
          <a:bodyPr/>
          <a:lstStyle/>
          <a:p>
            <a:fld id="{E42F4FC8-095A-E041-AA53-AAE5A7787260}"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5286331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dirty="0" smtClean="0"/>
              <a:t>Hidden Markov models</a:t>
            </a:r>
          </a:p>
          <a:p>
            <a:endParaRPr lang="en-US" sz="700" dirty="0" smtClean="0"/>
          </a:p>
          <a:p>
            <a:pPr lvl="1"/>
            <a:r>
              <a:rPr lang="en-US" sz="2000" dirty="0" smtClean="0"/>
              <a:t>Inference with HMM</a:t>
            </a:r>
          </a:p>
          <a:p>
            <a:pPr lvl="1"/>
            <a:r>
              <a:rPr lang="en-US" sz="2000" dirty="0" smtClean="0">
                <a:solidFill>
                  <a:srgbClr val="333333"/>
                </a:solidFill>
              </a:rPr>
              <a:t>Learning</a:t>
            </a:r>
          </a:p>
          <a:p>
            <a:endParaRPr lang="en-US" sz="700" dirty="0" smtClean="0"/>
          </a:p>
          <a:p>
            <a:r>
              <a:rPr lang="en-US" sz="2400" dirty="0" smtClean="0"/>
              <a:t>Conditional Models and Local Classifiers</a:t>
            </a:r>
            <a:endParaRPr lang="en-US" sz="2400" dirty="0"/>
          </a:p>
          <a:p>
            <a:endParaRPr lang="en-US" sz="700" dirty="0" smtClean="0"/>
          </a:p>
          <a:p>
            <a:r>
              <a:rPr lang="en-US" sz="2400" dirty="0" smtClean="0">
                <a:solidFill>
                  <a:srgbClr val="3C58AD"/>
                </a:solidFill>
              </a:rPr>
              <a:t>Global models</a:t>
            </a:r>
          </a:p>
          <a:p>
            <a:pPr lvl="1"/>
            <a:r>
              <a:rPr lang="en-US" sz="2000" dirty="0" smtClean="0">
                <a:solidFill>
                  <a:srgbClr val="3C58AD"/>
                </a:solidFill>
              </a:rPr>
              <a:t>Conditional </a:t>
            </a:r>
            <a:r>
              <a:rPr lang="en-US" sz="2000" dirty="0">
                <a:solidFill>
                  <a:srgbClr val="3C58AD"/>
                </a:solidFill>
              </a:rPr>
              <a:t>Random </a:t>
            </a:r>
            <a:r>
              <a:rPr lang="en-US" sz="2000" dirty="0" smtClean="0">
                <a:solidFill>
                  <a:srgbClr val="3C58AD"/>
                </a:solidFill>
              </a:rPr>
              <a:t>Fields</a:t>
            </a:r>
            <a:endParaRPr lang="en-US" sz="2000" dirty="0">
              <a:solidFill>
                <a:srgbClr val="3C58AD"/>
              </a:solidFill>
            </a:endParaRPr>
          </a:p>
        </p:txBody>
      </p:sp>
      <p:sp>
        <p:nvSpPr>
          <p:cNvPr id="4" name="Slide Number Placeholder 3"/>
          <p:cNvSpPr>
            <a:spLocks noGrp="1"/>
          </p:cNvSpPr>
          <p:nvPr>
            <p:ph type="sldNum" sz="quarter" idx="12"/>
          </p:nvPr>
        </p:nvSpPr>
        <p:spPr/>
        <p:txBody>
          <a:bodyPr/>
          <a:lstStyle/>
          <a:p>
            <a:fld id="{E8F84E70-49F1-4D48-A830-2CD8E288FC71}"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3907519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Conditional models for predicting sequences</a:t>
            </a:r>
          </a:p>
          <a:p>
            <a:endParaRPr lang="en-US" dirty="0"/>
          </a:p>
          <a:p>
            <a:r>
              <a:rPr lang="en-US" dirty="0" smtClean="0"/>
              <a:t>Log-linear models for multiclass classification</a:t>
            </a:r>
          </a:p>
          <a:p>
            <a:endParaRPr lang="en-US" dirty="0"/>
          </a:p>
          <a:p>
            <a:r>
              <a:rPr lang="en-US" dirty="0" smtClean="0">
                <a:solidFill>
                  <a:srgbClr val="3C58AD"/>
                </a:solidFill>
              </a:rPr>
              <a:t>Maximum Entropy Markov Models</a:t>
            </a:r>
          </a:p>
          <a:p>
            <a:pPr lvl="1"/>
            <a:r>
              <a:rPr lang="en-US" dirty="0" smtClean="0">
                <a:solidFill>
                  <a:schemeClr val="accent2"/>
                </a:solidFill>
              </a:rPr>
              <a:t>The Label Bias Problem</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E42F4FC8-095A-E041-AA53-AAE5A7787260}"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1551861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next-state model for sequences</a:t>
            </a:r>
            <a:endParaRPr lang="en-US" sz="3600" dirty="0"/>
          </a:p>
        </p:txBody>
      </p:sp>
      <p:sp>
        <p:nvSpPr>
          <p:cNvPr id="3" name="Content Placeholder 2"/>
          <p:cNvSpPr>
            <a:spLocks noGrp="1"/>
          </p:cNvSpPr>
          <p:nvPr>
            <p:ph idx="1"/>
          </p:nvPr>
        </p:nvSpPr>
        <p:spPr/>
        <p:txBody>
          <a:bodyPr>
            <a:normAutofit/>
          </a:bodyPr>
          <a:lstStyle/>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This assumption lets us write the conditional probability of the output as</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E42F4FC8-095A-E041-AA53-AAE5A7787260}" type="slidenum">
              <a:rPr lang="en-US" smtClean="0"/>
              <a:t>73</a:t>
            </a:fld>
            <a:endParaRPr lang="en-US"/>
          </a:p>
        </p:txBody>
      </p:sp>
      <p:pic>
        <p:nvPicPr>
          <p:cNvPr id="6" name="Picture 5" descr="Screen Region 2014-09-18 at 07.3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360" y="1682062"/>
            <a:ext cx="6309360" cy="753002"/>
          </a:xfrm>
          <a:prstGeom prst="rect">
            <a:avLst/>
          </a:prstGeom>
        </p:spPr>
      </p:pic>
      <p:pic>
        <p:nvPicPr>
          <p:cNvPr id="7" name="Picture 6" descr="Screen Region 2014-09-18 at 07.38.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195" y="4749263"/>
            <a:ext cx="2853690" cy="645402"/>
          </a:xfrm>
          <a:prstGeom prst="rect">
            <a:avLst/>
          </a:prstGeom>
        </p:spPr>
      </p:pic>
      <p:grpSp>
        <p:nvGrpSpPr>
          <p:cNvPr id="24" name="Group 23"/>
          <p:cNvGrpSpPr/>
          <p:nvPr/>
        </p:nvGrpSpPr>
        <p:grpSpPr>
          <a:xfrm>
            <a:off x="1483360" y="2496272"/>
            <a:ext cx="1960880" cy="1660064"/>
            <a:chOff x="1483360" y="2496272"/>
            <a:chExt cx="1960880" cy="1660064"/>
          </a:xfrm>
        </p:grpSpPr>
        <p:sp>
          <p:nvSpPr>
            <p:cNvPr id="10" name="Oval 9"/>
            <p:cNvSpPr/>
            <p:nvPr/>
          </p:nvSpPr>
          <p:spPr>
            <a:xfrm>
              <a:off x="1483360"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11" name="Oval 10"/>
            <p:cNvSpPr/>
            <p:nvPr/>
          </p:nvSpPr>
          <p:spPr>
            <a:xfrm>
              <a:off x="28244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12" name="Oval 11"/>
            <p:cNvSpPr/>
            <p:nvPr/>
          </p:nvSpPr>
          <p:spPr>
            <a:xfrm>
              <a:off x="2824480" y="3512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18" name="Straight Arrow Connector 17"/>
            <p:cNvCxnSpPr>
              <a:stCxn id="10" idx="6"/>
              <a:endCxn id="11" idx="2"/>
            </p:cNvCxnSpPr>
            <p:nvPr/>
          </p:nvCxnSpPr>
          <p:spPr>
            <a:xfrm>
              <a:off x="2143760" y="2818304"/>
              <a:ext cx="6807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4"/>
              <a:endCxn id="12" idx="0"/>
            </p:cNvCxnSpPr>
            <p:nvPr/>
          </p:nvCxnSpPr>
          <p:spPr>
            <a:xfrm>
              <a:off x="3134360" y="3140336"/>
              <a:ext cx="0" cy="37193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592320" y="2496272"/>
            <a:ext cx="1991360" cy="1660064"/>
            <a:chOff x="1452880" y="2496272"/>
            <a:chExt cx="1991360" cy="1660064"/>
          </a:xfrm>
        </p:grpSpPr>
        <p:sp>
          <p:nvSpPr>
            <p:cNvPr id="26" name="Oval 25"/>
            <p:cNvSpPr/>
            <p:nvPr/>
          </p:nvSpPr>
          <p:spPr>
            <a:xfrm>
              <a:off x="1452880" y="2496272"/>
              <a:ext cx="69088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27" name="Oval 26"/>
            <p:cNvSpPr/>
            <p:nvPr/>
          </p:nvSpPr>
          <p:spPr>
            <a:xfrm>
              <a:off x="28244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28" name="Oval 27"/>
            <p:cNvSpPr/>
            <p:nvPr/>
          </p:nvSpPr>
          <p:spPr>
            <a:xfrm>
              <a:off x="2824480" y="3512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29" name="Straight Arrow Connector 28"/>
            <p:cNvCxnSpPr>
              <a:stCxn id="26" idx="6"/>
              <a:endCxn id="27" idx="2"/>
            </p:cNvCxnSpPr>
            <p:nvPr/>
          </p:nvCxnSpPr>
          <p:spPr>
            <a:xfrm>
              <a:off x="2143760" y="2818304"/>
              <a:ext cx="6807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0"/>
              <a:endCxn id="27" idx="4"/>
            </p:cNvCxnSpPr>
            <p:nvPr/>
          </p:nvCxnSpPr>
          <p:spPr>
            <a:xfrm flipV="1">
              <a:off x="3134360" y="3140336"/>
              <a:ext cx="0" cy="37193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1899920" y="3403600"/>
            <a:ext cx="723200" cy="369332"/>
          </a:xfrm>
          <a:prstGeom prst="rect">
            <a:avLst/>
          </a:prstGeom>
          <a:noFill/>
        </p:spPr>
        <p:txBody>
          <a:bodyPr wrap="none" rtlCol="0">
            <a:spAutoFit/>
          </a:bodyPr>
          <a:lstStyle/>
          <a:p>
            <a:r>
              <a:rPr lang="en-US" dirty="0" smtClean="0"/>
              <a:t>HMM</a:t>
            </a:r>
            <a:endParaRPr lang="en-US" dirty="0"/>
          </a:p>
        </p:txBody>
      </p:sp>
      <p:sp>
        <p:nvSpPr>
          <p:cNvPr id="36" name="TextBox 35"/>
          <p:cNvSpPr txBox="1"/>
          <p:nvPr/>
        </p:nvSpPr>
        <p:spPr>
          <a:xfrm>
            <a:off x="4754722" y="3371334"/>
            <a:ext cx="1260156" cy="646331"/>
          </a:xfrm>
          <a:prstGeom prst="rect">
            <a:avLst/>
          </a:prstGeom>
          <a:noFill/>
        </p:spPr>
        <p:txBody>
          <a:bodyPr wrap="none" rtlCol="0">
            <a:spAutoFit/>
          </a:bodyPr>
          <a:lstStyle/>
          <a:p>
            <a:r>
              <a:rPr lang="en-US" dirty="0" smtClean="0"/>
              <a:t>Conditional</a:t>
            </a:r>
          </a:p>
          <a:p>
            <a:r>
              <a:rPr lang="en-US" dirty="0" smtClean="0"/>
              <a:t>model</a:t>
            </a:r>
            <a:endParaRPr lang="en-US" dirty="0"/>
          </a:p>
        </p:txBody>
      </p:sp>
      <p:sp>
        <p:nvSpPr>
          <p:cNvPr id="8" name="TextBox 7"/>
          <p:cNvSpPr txBox="1"/>
          <p:nvPr/>
        </p:nvSpPr>
        <p:spPr>
          <a:xfrm>
            <a:off x="1387686" y="5620326"/>
            <a:ext cx="6831404" cy="76944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smtClean="0"/>
              <a:t>We need to train </a:t>
            </a:r>
            <a:r>
              <a:rPr lang="en-US" sz="2200" dirty="0"/>
              <a:t>local </a:t>
            </a:r>
            <a:r>
              <a:rPr lang="en-US" sz="2200" dirty="0" smtClean="0"/>
              <a:t>multiclass classifiers that predicts the next state given the </a:t>
            </a:r>
            <a:r>
              <a:rPr lang="en-US" sz="2200" smtClean="0"/>
              <a:t>previous state and the input</a:t>
            </a:r>
            <a:endParaRPr lang="en-US" sz="2200" dirty="0"/>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9616054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classifiers</a:t>
            </a:r>
            <a:r>
              <a:rPr lang="en-US" dirty="0" smtClean="0">
                <a:latin typeface="cmsy10"/>
                <a:ea typeface="cmsy10"/>
                <a:cs typeface="cmsy10"/>
              </a:rPr>
              <a:t>!</a:t>
            </a:r>
            <a:r>
              <a:rPr lang="en-US" dirty="0" smtClean="0"/>
              <a:t> Label bias problem</a:t>
            </a:r>
            <a:endParaRPr lang="en-US" dirty="0"/>
          </a:p>
        </p:txBody>
      </p:sp>
      <p:sp>
        <p:nvSpPr>
          <p:cNvPr id="3" name="Content Placeholder 2"/>
          <p:cNvSpPr>
            <a:spLocks noGrp="1"/>
          </p:cNvSpPr>
          <p:nvPr>
            <p:ph idx="1"/>
          </p:nvPr>
        </p:nvSpPr>
        <p:spPr/>
        <p:txBody>
          <a:bodyPr/>
          <a:lstStyle/>
          <a:p>
            <a:pPr marL="0" indent="0">
              <a:buNone/>
            </a:pPr>
            <a:r>
              <a:rPr lang="en-US" dirty="0" smtClean="0"/>
              <a:t>Let’s look at the independence assumption</a:t>
            </a:r>
          </a:p>
          <a:p>
            <a:pPr marL="0" indent="0">
              <a:buNone/>
            </a:pPr>
            <a:endParaRPr lang="en-US" sz="11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E42F4FC8-095A-E041-AA53-AAE5A7787260}" type="slidenum">
              <a:rPr lang="en-US" smtClean="0"/>
              <a:t>74</a:t>
            </a:fld>
            <a:endParaRPr lang="en-US"/>
          </a:p>
        </p:txBody>
      </p:sp>
      <p:pic>
        <p:nvPicPr>
          <p:cNvPr id="5" name="Picture 4" descr="Screen Region 2014-09-18 at 07.3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360" y="2230702"/>
            <a:ext cx="4975138" cy="593767"/>
          </a:xfrm>
          <a:prstGeom prst="rect">
            <a:avLst/>
          </a:prstGeom>
        </p:spPr>
      </p:pic>
      <p:grpSp>
        <p:nvGrpSpPr>
          <p:cNvPr id="52" name="Group 51"/>
          <p:cNvGrpSpPr/>
          <p:nvPr/>
        </p:nvGrpSpPr>
        <p:grpSpPr>
          <a:xfrm>
            <a:off x="820880" y="3912498"/>
            <a:ext cx="4177046" cy="369332"/>
            <a:chOff x="769225" y="5815054"/>
            <a:chExt cx="4177046" cy="369332"/>
          </a:xfrm>
        </p:grpSpPr>
        <p:sp>
          <p:nvSpPr>
            <p:cNvPr id="20" name="TextBox 19"/>
            <p:cNvSpPr txBox="1"/>
            <p:nvPr/>
          </p:nvSpPr>
          <p:spPr>
            <a:xfrm>
              <a:off x="769225" y="5815054"/>
              <a:ext cx="582549" cy="369332"/>
            </a:xfrm>
            <a:prstGeom prst="rect">
              <a:avLst/>
            </a:prstGeom>
            <a:noFill/>
          </p:spPr>
          <p:txBody>
            <a:bodyPr wrap="none" rtlCol="0">
              <a:spAutoFit/>
            </a:bodyPr>
            <a:lstStyle/>
            <a:p>
              <a:r>
                <a:rPr lang="en-US" i="1" dirty="0" smtClean="0">
                  <a:solidFill>
                    <a:schemeClr val="accent1"/>
                  </a:solidFill>
                </a:rPr>
                <a:t>The</a:t>
              </a:r>
              <a:endParaRPr lang="en-US" i="1" dirty="0">
                <a:solidFill>
                  <a:schemeClr val="accent1"/>
                </a:solidFill>
              </a:endParaRPr>
            </a:p>
          </p:txBody>
        </p:sp>
        <p:sp>
          <p:nvSpPr>
            <p:cNvPr id="39" name="TextBox 38"/>
            <p:cNvSpPr txBox="1"/>
            <p:nvPr/>
          </p:nvSpPr>
          <p:spPr>
            <a:xfrm>
              <a:off x="1503519" y="5815054"/>
              <a:ext cx="753193" cy="369332"/>
            </a:xfrm>
            <a:prstGeom prst="rect">
              <a:avLst/>
            </a:prstGeom>
            <a:noFill/>
          </p:spPr>
          <p:txBody>
            <a:bodyPr wrap="none" rtlCol="0">
              <a:spAutoFit/>
            </a:bodyPr>
            <a:lstStyle/>
            <a:p>
              <a:r>
                <a:rPr lang="en-US" i="1" dirty="0" smtClean="0">
                  <a:solidFill>
                    <a:schemeClr val="accent1"/>
                  </a:solidFill>
                </a:rPr>
                <a:t>robot</a:t>
              </a:r>
              <a:endParaRPr lang="en-US" i="1" dirty="0">
                <a:solidFill>
                  <a:schemeClr val="accent1"/>
                </a:solidFill>
              </a:endParaRPr>
            </a:p>
          </p:txBody>
        </p:sp>
        <p:sp>
          <p:nvSpPr>
            <p:cNvPr id="40" name="TextBox 39"/>
            <p:cNvSpPr txBox="1"/>
            <p:nvPr/>
          </p:nvSpPr>
          <p:spPr>
            <a:xfrm>
              <a:off x="2414983" y="5815054"/>
              <a:ext cx="888109" cy="369332"/>
            </a:xfrm>
            <a:prstGeom prst="rect">
              <a:avLst/>
            </a:prstGeom>
            <a:noFill/>
          </p:spPr>
          <p:txBody>
            <a:bodyPr wrap="none" rtlCol="0">
              <a:spAutoFit/>
            </a:bodyPr>
            <a:lstStyle/>
            <a:p>
              <a:r>
                <a:rPr lang="en-US" i="1" dirty="0" smtClean="0">
                  <a:solidFill>
                    <a:schemeClr val="accent1"/>
                  </a:solidFill>
                </a:rPr>
                <a:t>wheels</a:t>
              </a:r>
              <a:endParaRPr lang="en-US" i="1" dirty="0">
                <a:solidFill>
                  <a:schemeClr val="accent1"/>
                </a:solidFill>
              </a:endParaRPr>
            </a:p>
          </p:txBody>
        </p:sp>
        <p:sp>
          <p:nvSpPr>
            <p:cNvPr id="41" name="TextBox 40"/>
            <p:cNvSpPr txBox="1"/>
            <p:nvPr/>
          </p:nvSpPr>
          <p:spPr>
            <a:xfrm>
              <a:off x="3459909" y="5815054"/>
              <a:ext cx="549186" cy="369332"/>
            </a:xfrm>
            <a:prstGeom prst="rect">
              <a:avLst/>
            </a:prstGeom>
            <a:noFill/>
          </p:spPr>
          <p:txBody>
            <a:bodyPr wrap="none" rtlCol="0">
              <a:spAutoFit/>
            </a:bodyPr>
            <a:lstStyle/>
            <a:p>
              <a:r>
                <a:rPr lang="en-US" i="1" dirty="0" smtClean="0">
                  <a:solidFill>
                    <a:schemeClr val="accent1"/>
                  </a:solidFill>
                </a:rPr>
                <a:t>are</a:t>
              </a:r>
              <a:endParaRPr lang="en-US" i="1" dirty="0">
                <a:solidFill>
                  <a:schemeClr val="accent1"/>
                </a:solidFill>
              </a:endParaRPr>
            </a:p>
          </p:txBody>
        </p:sp>
        <p:sp>
          <p:nvSpPr>
            <p:cNvPr id="42" name="TextBox 41"/>
            <p:cNvSpPr txBox="1"/>
            <p:nvPr/>
          </p:nvSpPr>
          <p:spPr>
            <a:xfrm>
              <a:off x="4151487" y="5815054"/>
              <a:ext cx="794784" cy="369332"/>
            </a:xfrm>
            <a:prstGeom prst="rect">
              <a:avLst/>
            </a:prstGeom>
            <a:noFill/>
          </p:spPr>
          <p:txBody>
            <a:bodyPr wrap="none" rtlCol="0">
              <a:spAutoFit/>
            </a:bodyPr>
            <a:lstStyle/>
            <a:p>
              <a:r>
                <a:rPr lang="en-US" i="1" dirty="0" smtClean="0">
                  <a:solidFill>
                    <a:schemeClr val="accent1"/>
                  </a:solidFill>
                </a:rPr>
                <a:t>round</a:t>
              </a:r>
              <a:endParaRPr lang="en-US" i="1" dirty="0">
                <a:solidFill>
                  <a:schemeClr val="accent1"/>
                </a:solidFill>
              </a:endParaRPr>
            </a:p>
          </p:txBody>
        </p:sp>
      </p:grpSp>
      <p:sp>
        <p:nvSpPr>
          <p:cNvPr id="59" name="TextBox 58"/>
          <p:cNvSpPr txBox="1"/>
          <p:nvPr/>
        </p:nvSpPr>
        <p:spPr>
          <a:xfrm>
            <a:off x="640080" y="3342640"/>
            <a:ext cx="3911685" cy="369332"/>
          </a:xfrm>
          <a:prstGeom prst="rect">
            <a:avLst/>
          </a:prstGeom>
          <a:noFill/>
        </p:spPr>
        <p:txBody>
          <a:bodyPr wrap="none" rtlCol="0">
            <a:spAutoFit/>
          </a:bodyPr>
          <a:lstStyle/>
          <a:p>
            <a:r>
              <a:rPr lang="en-US" dirty="0" err="1" smtClean="0"/>
              <a:t>Eg</a:t>
            </a:r>
            <a:r>
              <a:rPr lang="en-US" dirty="0" smtClean="0"/>
              <a:t>: Part-of-speech tagging the sentence</a:t>
            </a:r>
            <a:endParaRPr lang="en-US" dirty="0"/>
          </a:p>
        </p:txBody>
      </p:sp>
      <p:grpSp>
        <p:nvGrpSpPr>
          <p:cNvPr id="10" name="Group 9"/>
          <p:cNvGrpSpPr/>
          <p:nvPr/>
        </p:nvGrpSpPr>
        <p:grpSpPr>
          <a:xfrm>
            <a:off x="928674" y="4281830"/>
            <a:ext cx="4686543" cy="1713986"/>
            <a:chOff x="928674" y="4281830"/>
            <a:chExt cx="4686543" cy="1713986"/>
          </a:xfrm>
        </p:grpSpPr>
        <p:grpSp>
          <p:nvGrpSpPr>
            <p:cNvPr id="21" name="Group 20"/>
            <p:cNvGrpSpPr/>
            <p:nvPr/>
          </p:nvGrpSpPr>
          <p:grpSpPr>
            <a:xfrm>
              <a:off x="928674" y="4281830"/>
              <a:ext cx="3825240" cy="1713986"/>
              <a:chOff x="2073685" y="4006809"/>
              <a:chExt cx="3825240" cy="1713986"/>
            </a:xfrm>
          </p:grpSpPr>
          <p:sp>
            <p:nvSpPr>
              <p:cNvPr id="6" name="Oval 5"/>
              <p:cNvSpPr/>
              <p:nvPr/>
            </p:nvSpPr>
            <p:spPr>
              <a:xfrm>
                <a:off x="3734845" y="4148377"/>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a:t>
                </a:r>
                <a:endParaRPr lang="en-US" dirty="0"/>
              </a:p>
            </p:txBody>
          </p:sp>
          <p:sp>
            <p:nvSpPr>
              <p:cNvPr id="7" name="Oval 6"/>
              <p:cNvSpPr/>
              <p:nvPr/>
            </p:nvSpPr>
            <p:spPr>
              <a:xfrm>
                <a:off x="3734845" y="532455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V</a:t>
                </a:r>
                <a:endParaRPr lang="en-US" dirty="0"/>
              </a:p>
            </p:txBody>
          </p:sp>
          <p:sp>
            <p:nvSpPr>
              <p:cNvPr id="8" name="Oval 7"/>
              <p:cNvSpPr/>
              <p:nvPr/>
            </p:nvSpPr>
            <p:spPr>
              <a:xfrm>
                <a:off x="4623845" y="4148377"/>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V</a:t>
                </a:r>
                <a:endParaRPr lang="en-US" dirty="0"/>
              </a:p>
            </p:txBody>
          </p:sp>
          <p:sp>
            <p:nvSpPr>
              <p:cNvPr id="9" name="Oval 8"/>
              <p:cNvSpPr/>
              <p:nvPr/>
            </p:nvSpPr>
            <p:spPr>
              <a:xfrm>
                <a:off x="4623845" y="532455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N</a:t>
                </a:r>
              </a:p>
            </p:txBody>
          </p:sp>
          <p:sp>
            <p:nvSpPr>
              <p:cNvPr id="12" name="Oval 11"/>
              <p:cNvSpPr/>
              <p:nvPr/>
            </p:nvSpPr>
            <p:spPr>
              <a:xfrm>
                <a:off x="2962685" y="478607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a:t>
                </a:r>
                <a:endParaRPr lang="en-US" dirty="0"/>
              </a:p>
            </p:txBody>
          </p:sp>
          <p:cxnSp>
            <p:nvCxnSpPr>
              <p:cNvPr id="15" name="Straight Arrow Connector 14"/>
              <p:cNvCxnSpPr>
                <a:stCxn id="12" idx="7"/>
                <a:endCxn id="6" idx="3"/>
              </p:cNvCxnSpPr>
              <p:nvPr/>
            </p:nvCxnSpPr>
            <p:spPr>
              <a:xfrm flipV="1">
                <a:off x="3300897" y="4486589"/>
                <a:ext cx="491976" cy="357514"/>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Arrow Connector 15"/>
              <p:cNvCxnSpPr>
                <a:stCxn id="6" idx="6"/>
                <a:endCxn id="8" idx="2"/>
              </p:cNvCxnSpPr>
              <p:nvPr/>
            </p:nvCxnSpPr>
            <p:spPr>
              <a:xfrm>
                <a:off x="4131085" y="4346497"/>
                <a:ext cx="492760" cy="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Arrow Connector 18"/>
              <p:cNvCxnSpPr>
                <a:stCxn id="12" idx="5"/>
                <a:endCxn id="7" idx="1"/>
              </p:cNvCxnSpPr>
              <p:nvPr/>
            </p:nvCxnSpPr>
            <p:spPr>
              <a:xfrm>
                <a:off x="3300897" y="5124287"/>
                <a:ext cx="491976" cy="258296"/>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Arrow Connector 22"/>
              <p:cNvCxnSpPr>
                <a:stCxn id="7" idx="6"/>
                <a:endCxn id="9" idx="2"/>
              </p:cNvCxnSpPr>
              <p:nvPr/>
            </p:nvCxnSpPr>
            <p:spPr>
              <a:xfrm>
                <a:off x="4131085" y="5522675"/>
                <a:ext cx="492760" cy="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3168472" y="4317312"/>
                <a:ext cx="444453" cy="338554"/>
              </a:xfrm>
              <a:prstGeom prst="rect">
                <a:avLst/>
              </a:prstGeom>
              <a:noFill/>
            </p:spPr>
            <p:txBody>
              <a:bodyPr wrap="none" rtlCol="0">
                <a:spAutoFit/>
              </a:bodyPr>
              <a:lstStyle/>
              <a:p>
                <a:r>
                  <a:rPr lang="en-US" sz="1600" dirty="0" smtClean="0">
                    <a:solidFill>
                      <a:srgbClr val="CC3333"/>
                    </a:solidFill>
                  </a:rPr>
                  <a:t>0.8</a:t>
                </a:r>
                <a:endParaRPr lang="en-US" sz="1600" dirty="0">
                  <a:solidFill>
                    <a:srgbClr val="CC3333"/>
                  </a:solidFill>
                </a:endParaRPr>
              </a:p>
            </p:txBody>
          </p:sp>
          <p:sp>
            <p:nvSpPr>
              <p:cNvPr id="29" name="TextBox 28"/>
              <p:cNvSpPr txBox="1"/>
              <p:nvPr/>
            </p:nvSpPr>
            <p:spPr>
              <a:xfrm>
                <a:off x="3168472" y="5272328"/>
                <a:ext cx="444453" cy="338554"/>
              </a:xfrm>
              <a:prstGeom prst="rect">
                <a:avLst/>
              </a:prstGeom>
              <a:noFill/>
            </p:spPr>
            <p:txBody>
              <a:bodyPr wrap="none" rtlCol="0">
                <a:spAutoFit/>
              </a:bodyPr>
              <a:lstStyle/>
              <a:p>
                <a:r>
                  <a:rPr lang="en-US" sz="1600" dirty="0" smtClean="0">
                    <a:solidFill>
                      <a:srgbClr val="CC3333"/>
                    </a:solidFill>
                  </a:rPr>
                  <a:t>0.2</a:t>
                </a:r>
                <a:endParaRPr lang="en-US" sz="1600" dirty="0">
                  <a:solidFill>
                    <a:srgbClr val="CC3333"/>
                  </a:solidFill>
                </a:endParaRPr>
              </a:p>
            </p:txBody>
          </p:sp>
          <p:sp>
            <p:nvSpPr>
              <p:cNvPr id="30" name="TextBox 29"/>
              <p:cNvSpPr txBox="1"/>
              <p:nvPr/>
            </p:nvSpPr>
            <p:spPr>
              <a:xfrm>
                <a:off x="4203250" y="4008922"/>
                <a:ext cx="288661" cy="338554"/>
              </a:xfrm>
              <a:prstGeom prst="rect">
                <a:avLst/>
              </a:prstGeom>
              <a:noFill/>
            </p:spPr>
            <p:txBody>
              <a:bodyPr wrap="none" rtlCol="0">
                <a:spAutoFit/>
              </a:bodyPr>
              <a:lstStyle/>
              <a:p>
                <a:r>
                  <a:rPr lang="en-US" sz="1600" dirty="0" smtClean="0"/>
                  <a:t>1</a:t>
                </a:r>
                <a:endParaRPr lang="en-US" sz="1600" dirty="0"/>
              </a:p>
            </p:txBody>
          </p:sp>
          <p:sp>
            <p:nvSpPr>
              <p:cNvPr id="31" name="TextBox 30"/>
              <p:cNvSpPr txBox="1"/>
              <p:nvPr/>
            </p:nvSpPr>
            <p:spPr>
              <a:xfrm>
                <a:off x="4203250" y="5124287"/>
                <a:ext cx="288661" cy="338554"/>
              </a:xfrm>
              <a:prstGeom prst="rect">
                <a:avLst/>
              </a:prstGeom>
              <a:noFill/>
            </p:spPr>
            <p:txBody>
              <a:bodyPr wrap="none" rtlCol="0">
                <a:spAutoFit/>
              </a:bodyPr>
              <a:lstStyle/>
              <a:p>
                <a:r>
                  <a:rPr lang="en-US" sz="1600" dirty="0" smtClean="0"/>
                  <a:t>1</a:t>
                </a:r>
                <a:endParaRPr lang="en-US" sz="1600" dirty="0"/>
              </a:p>
            </p:txBody>
          </p:sp>
          <p:sp>
            <p:nvSpPr>
              <p:cNvPr id="22" name="Oval 21"/>
              <p:cNvSpPr/>
              <p:nvPr/>
            </p:nvSpPr>
            <p:spPr>
              <a:xfrm>
                <a:off x="2073685" y="4789722"/>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a:t>
                </a:r>
                <a:endParaRPr lang="en-US" dirty="0"/>
              </a:p>
            </p:txBody>
          </p:sp>
          <p:cxnSp>
            <p:nvCxnSpPr>
              <p:cNvPr id="24" name="Straight Arrow Connector 23"/>
              <p:cNvCxnSpPr>
                <a:stCxn id="22" idx="6"/>
                <a:endCxn id="12" idx="2"/>
              </p:cNvCxnSpPr>
              <p:nvPr/>
            </p:nvCxnSpPr>
            <p:spPr>
              <a:xfrm flipV="1">
                <a:off x="2469925" y="4984195"/>
                <a:ext cx="492760" cy="3647"/>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2521770" y="4655866"/>
                <a:ext cx="288661" cy="338554"/>
              </a:xfrm>
              <a:prstGeom prst="rect">
                <a:avLst/>
              </a:prstGeom>
              <a:noFill/>
            </p:spPr>
            <p:txBody>
              <a:bodyPr wrap="none" rtlCol="0">
                <a:spAutoFit/>
              </a:bodyPr>
              <a:lstStyle/>
              <a:p>
                <a:r>
                  <a:rPr lang="en-US" sz="1600" dirty="0" smtClean="0"/>
                  <a:t>1</a:t>
                </a:r>
                <a:endParaRPr lang="en-US" sz="1600" dirty="0"/>
              </a:p>
            </p:txBody>
          </p:sp>
          <p:sp>
            <p:nvSpPr>
              <p:cNvPr id="33" name="Oval 32"/>
              <p:cNvSpPr/>
              <p:nvPr/>
            </p:nvSpPr>
            <p:spPr>
              <a:xfrm>
                <a:off x="5502685" y="4146264"/>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a:t>
                </a:r>
                <a:endParaRPr lang="en-US" dirty="0"/>
              </a:p>
            </p:txBody>
          </p:sp>
          <p:sp>
            <p:nvSpPr>
              <p:cNvPr id="34" name="Oval 33"/>
              <p:cNvSpPr/>
              <p:nvPr/>
            </p:nvSpPr>
            <p:spPr>
              <a:xfrm>
                <a:off x="5502685" y="5322442"/>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a:t>
                </a:r>
                <a:endParaRPr lang="en-US" dirty="0"/>
              </a:p>
            </p:txBody>
          </p:sp>
          <p:cxnSp>
            <p:nvCxnSpPr>
              <p:cNvPr id="35" name="Straight Arrow Connector 34"/>
              <p:cNvCxnSpPr>
                <a:stCxn id="8" idx="6"/>
                <a:endCxn id="33" idx="2"/>
              </p:cNvCxnSpPr>
              <p:nvPr/>
            </p:nvCxnSpPr>
            <p:spPr>
              <a:xfrm flipV="1">
                <a:off x="5020085" y="4344384"/>
                <a:ext cx="482600" cy="2113"/>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stCxn id="9" idx="6"/>
                <a:endCxn id="34" idx="2"/>
              </p:cNvCxnSpPr>
              <p:nvPr/>
            </p:nvCxnSpPr>
            <p:spPr>
              <a:xfrm flipV="1">
                <a:off x="5020085" y="5520562"/>
                <a:ext cx="482600" cy="2113"/>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5082090" y="4006809"/>
                <a:ext cx="288661" cy="338554"/>
              </a:xfrm>
              <a:prstGeom prst="rect">
                <a:avLst/>
              </a:prstGeom>
              <a:noFill/>
            </p:spPr>
            <p:txBody>
              <a:bodyPr wrap="none" rtlCol="0">
                <a:spAutoFit/>
              </a:bodyPr>
              <a:lstStyle/>
              <a:p>
                <a:r>
                  <a:rPr lang="en-US" sz="1600" dirty="0" smtClean="0"/>
                  <a:t>1</a:t>
                </a:r>
                <a:endParaRPr lang="en-US" sz="1600" dirty="0"/>
              </a:p>
            </p:txBody>
          </p:sp>
          <p:sp>
            <p:nvSpPr>
              <p:cNvPr id="38" name="TextBox 37"/>
              <p:cNvSpPr txBox="1"/>
              <p:nvPr/>
            </p:nvSpPr>
            <p:spPr>
              <a:xfrm>
                <a:off x="5082090" y="5122174"/>
                <a:ext cx="288661" cy="338554"/>
              </a:xfrm>
              <a:prstGeom prst="rect">
                <a:avLst/>
              </a:prstGeom>
              <a:noFill/>
            </p:spPr>
            <p:txBody>
              <a:bodyPr wrap="none" rtlCol="0">
                <a:spAutoFit/>
              </a:bodyPr>
              <a:lstStyle/>
              <a:p>
                <a:r>
                  <a:rPr lang="en-US" sz="1600" dirty="0" smtClean="0"/>
                  <a:t>1</a:t>
                </a:r>
                <a:endParaRPr lang="en-US" sz="1600" dirty="0"/>
              </a:p>
            </p:txBody>
          </p:sp>
        </p:grpSp>
        <p:sp>
          <p:nvSpPr>
            <p:cNvPr id="60" name="Oval 59"/>
            <p:cNvSpPr/>
            <p:nvPr/>
          </p:nvSpPr>
          <p:spPr>
            <a:xfrm>
              <a:off x="5218977" y="500095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61" name="Straight Arrow Connector 60"/>
            <p:cNvCxnSpPr>
              <a:stCxn id="33" idx="5"/>
              <a:endCxn id="60" idx="1"/>
            </p:cNvCxnSpPr>
            <p:nvPr/>
          </p:nvCxnSpPr>
          <p:spPr>
            <a:xfrm>
              <a:off x="4695886" y="4759497"/>
              <a:ext cx="581119" cy="299486"/>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Arrow Connector 61"/>
            <p:cNvCxnSpPr>
              <a:stCxn id="34" idx="7"/>
              <a:endCxn id="60" idx="3"/>
            </p:cNvCxnSpPr>
            <p:nvPr/>
          </p:nvCxnSpPr>
          <p:spPr>
            <a:xfrm flipV="1">
              <a:off x="4695886" y="5339167"/>
              <a:ext cx="581119" cy="316324"/>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67" name="TextBox 66"/>
          <p:cNvSpPr txBox="1"/>
          <p:nvPr/>
        </p:nvSpPr>
        <p:spPr>
          <a:xfrm>
            <a:off x="562266" y="6171685"/>
            <a:ext cx="5089630" cy="369332"/>
          </a:xfrm>
          <a:prstGeom prst="rect">
            <a:avLst/>
          </a:prstGeom>
          <a:noFill/>
        </p:spPr>
        <p:txBody>
          <a:bodyPr wrap="none" rtlCol="0">
            <a:spAutoFit/>
          </a:bodyPr>
          <a:lstStyle/>
          <a:p>
            <a:r>
              <a:rPr lang="en-US" dirty="0" smtClean="0"/>
              <a:t>Suppose these are the only state transitions allowed</a:t>
            </a:r>
            <a:endParaRPr lang="en-US" dirty="0"/>
          </a:p>
        </p:txBody>
      </p:sp>
      <p:sp>
        <p:nvSpPr>
          <p:cNvPr id="68" name="TextBox 67"/>
          <p:cNvSpPr txBox="1"/>
          <p:nvPr/>
        </p:nvSpPr>
        <p:spPr>
          <a:xfrm>
            <a:off x="5662056" y="3342640"/>
            <a:ext cx="2882504" cy="1169551"/>
          </a:xfrm>
          <a:prstGeom prst="rect">
            <a:avLst/>
          </a:prstGeom>
          <a:noFill/>
        </p:spPr>
        <p:txBody>
          <a:bodyPr wrap="square" rtlCol="0">
            <a:spAutoFit/>
          </a:bodyPr>
          <a:lstStyle/>
          <a:p>
            <a:r>
              <a:rPr lang="en-US" sz="1400" dirty="0" smtClean="0"/>
              <a:t>Option 1: P(D | The) </a:t>
            </a:r>
            <a:r>
              <a:rPr lang="en-US" sz="1400" dirty="0" smtClean="0">
                <a:latin typeface="cmsy10"/>
                <a:ea typeface="cmsy10"/>
                <a:cs typeface="cmsy10"/>
              </a:rPr>
              <a:t>¢</a:t>
            </a:r>
          </a:p>
          <a:p>
            <a:r>
              <a:rPr lang="en-US" sz="1400" dirty="0"/>
              <a:t>              </a:t>
            </a:r>
            <a:r>
              <a:rPr lang="en-US" sz="1400" dirty="0" smtClean="0"/>
              <a:t>	  P(N | D, robot) </a:t>
            </a:r>
            <a:r>
              <a:rPr lang="en-US" sz="1400" dirty="0">
                <a:latin typeface="cmsy10"/>
                <a:ea typeface="cmsy10"/>
                <a:cs typeface="cmsy10"/>
              </a:rPr>
              <a:t>¢</a:t>
            </a:r>
          </a:p>
          <a:p>
            <a:r>
              <a:rPr lang="en-US" sz="1400" dirty="0" smtClean="0"/>
              <a:t>		  P</a:t>
            </a:r>
            <a:r>
              <a:rPr lang="en-US" sz="1400" dirty="0"/>
              <a:t>(N | </a:t>
            </a:r>
            <a:r>
              <a:rPr lang="en-US" sz="1400" dirty="0" smtClean="0"/>
              <a:t>N, wheels) </a:t>
            </a:r>
            <a:r>
              <a:rPr lang="en-US" sz="1400" dirty="0">
                <a:latin typeface="cmsy10"/>
                <a:ea typeface="cmsy10"/>
                <a:cs typeface="cmsy10"/>
              </a:rPr>
              <a:t>¢</a:t>
            </a:r>
          </a:p>
          <a:p>
            <a:r>
              <a:rPr lang="en-US" sz="1400" dirty="0" smtClean="0"/>
              <a:t> 		  P(V </a:t>
            </a:r>
            <a:r>
              <a:rPr lang="en-US" sz="1400" dirty="0"/>
              <a:t>| </a:t>
            </a:r>
            <a:r>
              <a:rPr lang="en-US" sz="1400" dirty="0" smtClean="0"/>
              <a:t>N, are) </a:t>
            </a:r>
            <a:r>
              <a:rPr lang="en-US" sz="1400" dirty="0">
                <a:latin typeface="cmsy10"/>
                <a:ea typeface="cmsy10"/>
                <a:cs typeface="cmsy10"/>
              </a:rPr>
              <a:t>¢</a:t>
            </a:r>
          </a:p>
          <a:p>
            <a:r>
              <a:rPr lang="en-US" sz="1400" dirty="0" smtClean="0"/>
              <a:t> 		  P(A </a:t>
            </a:r>
            <a:r>
              <a:rPr lang="en-US" sz="1400" dirty="0"/>
              <a:t>| </a:t>
            </a:r>
            <a:r>
              <a:rPr lang="en-US" sz="1400" dirty="0" smtClean="0"/>
              <a:t>V, round)</a:t>
            </a:r>
            <a:endParaRPr lang="en-US" sz="1400" dirty="0">
              <a:latin typeface="cmsy10"/>
              <a:ea typeface="cmsy10"/>
              <a:cs typeface="cmsy10"/>
            </a:endParaRPr>
          </a:p>
        </p:txBody>
      </p:sp>
      <p:sp>
        <p:nvSpPr>
          <p:cNvPr id="69" name="TextBox 68"/>
          <p:cNvSpPr txBox="1"/>
          <p:nvPr/>
        </p:nvSpPr>
        <p:spPr>
          <a:xfrm>
            <a:off x="5662056" y="4814338"/>
            <a:ext cx="2882504" cy="1169551"/>
          </a:xfrm>
          <a:prstGeom prst="rect">
            <a:avLst/>
          </a:prstGeom>
          <a:noFill/>
        </p:spPr>
        <p:txBody>
          <a:bodyPr wrap="square" rtlCol="0">
            <a:spAutoFit/>
          </a:bodyPr>
          <a:lstStyle/>
          <a:p>
            <a:r>
              <a:rPr lang="en-US" sz="1400" dirty="0" smtClean="0"/>
              <a:t>Option 2: P(D | The) </a:t>
            </a:r>
            <a:r>
              <a:rPr lang="en-US" sz="1400" dirty="0" smtClean="0">
                <a:latin typeface="cmsy10"/>
                <a:ea typeface="cmsy10"/>
                <a:cs typeface="cmsy10"/>
              </a:rPr>
              <a:t>¢</a:t>
            </a:r>
          </a:p>
          <a:p>
            <a:r>
              <a:rPr lang="en-US" sz="1400" dirty="0"/>
              <a:t>                   </a:t>
            </a:r>
            <a:r>
              <a:rPr lang="en-US" sz="1400" dirty="0" smtClean="0"/>
              <a:t>	  P(N | D, robot) </a:t>
            </a:r>
            <a:r>
              <a:rPr lang="en-US" sz="1400" dirty="0">
                <a:latin typeface="cmsy10"/>
                <a:ea typeface="cmsy10"/>
                <a:cs typeface="cmsy10"/>
              </a:rPr>
              <a:t>¢</a:t>
            </a:r>
          </a:p>
          <a:p>
            <a:r>
              <a:rPr lang="en-US" sz="1400" dirty="0" smtClean="0"/>
              <a:t>		  P(V </a:t>
            </a:r>
            <a:r>
              <a:rPr lang="en-US" sz="1400" dirty="0"/>
              <a:t>| </a:t>
            </a:r>
            <a:r>
              <a:rPr lang="en-US" sz="1400" dirty="0" smtClean="0"/>
              <a:t>N, wheels) </a:t>
            </a:r>
            <a:r>
              <a:rPr lang="en-US" sz="1400" dirty="0">
                <a:latin typeface="cmsy10"/>
                <a:ea typeface="cmsy10"/>
                <a:cs typeface="cmsy10"/>
              </a:rPr>
              <a:t>¢</a:t>
            </a:r>
          </a:p>
          <a:p>
            <a:r>
              <a:rPr lang="en-US" sz="1400" dirty="0" smtClean="0"/>
              <a:t> 		  P(N </a:t>
            </a:r>
            <a:r>
              <a:rPr lang="en-US" sz="1400" dirty="0"/>
              <a:t>| V</a:t>
            </a:r>
            <a:r>
              <a:rPr lang="en-US" sz="1400" dirty="0" smtClean="0"/>
              <a:t>, are) </a:t>
            </a:r>
            <a:r>
              <a:rPr lang="en-US" sz="1400" dirty="0">
                <a:latin typeface="cmsy10"/>
                <a:ea typeface="cmsy10"/>
                <a:cs typeface="cmsy10"/>
              </a:rPr>
              <a:t>¢</a:t>
            </a:r>
          </a:p>
          <a:p>
            <a:r>
              <a:rPr lang="en-US" sz="1400" dirty="0" smtClean="0"/>
              <a:t> 		  P( R| </a:t>
            </a:r>
            <a:r>
              <a:rPr lang="en-US" sz="1400" dirty="0"/>
              <a:t>N</a:t>
            </a:r>
            <a:r>
              <a:rPr lang="en-US" sz="1400" dirty="0" smtClean="0"/>
              <a:t>, round)</a:t>
            </a:r>
            <a:endParaRPr lang="en-US" sz="1400" dirty="0">
              <a:latin typeface="cmsy10"/>
              <a:ea typeface="cmsy10"/>
              <a:cs typeface="cmsy10"/>
            </a:endParaRPr>
          </a:p>
        </p:txBody>
      </p:sp>
      <p:sp>
        <p:nvSpPr>
          <p:cNvPr id="11" name="Rectangle 10"/>
          <p:cNvSpPr/>
          <p:nvPr/>
        </p:nvSpPr>
        <p:spPr>
          <a:xfrm>
            <a:off x="6204498" y="2241442"/>
            <a:ext cx="2824480" cy="707886"/>
          </a:xfrm>
          <a:prstGeom prst="rect">
            <a:avLst/>
          </a:prstGeom>
        </p:spPr>
        <p:txBody>
          <a:bodyPr wrap="square">
            <a:spAutoFit/>
          </a:bodyPr>
          <a:lstStyle/>
          <a:p>
            <a:r>
              <a:rPr lang="en-US" sz="2000" dirty="0" smtClean="0"/>
              <a:t>“</a:t>
            </a:r>
            <a:r>
              <a:rPr lang="en-US" sz="2000" dirty="0"/>
              <a:t>Next-state” classifiers are locally normalized</a:t>
            </a:r>
          </a:p>
        </p:txBody>
      </p:sp>
      <p:sp>
        <p:nvSpPr>
          <p:cNvPr id="13" name="TextBox 12"/>
          <p:cNvSpPr txBox="1"/>
          <p:nvPr/>
        </p:nvSpPr>
        <p:spPr>
          <a:xfrm>
            <a:off x="344714" y="6541017"/>
            <a:ext cx="2648381" cy="307777"/>
          </a:xfrm>
          <a:prstGeom prst="rect">
            <a:avLst/>
          </a:prstGeom>
          <a:noFill/>
        </p:spPr>
        <p:txBody>
          <a:bodyPr wrap="none" rtlCol="0">
            <a:spAutoFit/>
          </a:bodyPr>
          <a:lstStyle/>
          <a:p>
            <a:r>
              <a:rPr lang="en-US" sz="1400" dirty="0" smtClean="0">
                <a:solidFill>
                  <a:schemeClr val="tx1">
                    <a:lumMod val="50000"/>
                    <a:lumOff val="50000"/>
                  </a:schemeClr>
                </a:solidFill>
              </a:rPr>
              <a:t>Example based on [Wallach 2002]</a:t>
            </a:r>
            <a:endParaRPr lang="en-US" sz="1400" dirty="0">
              <a:solidFill>
                <a:schemeClr val="tx1">
                  <a:lumMod val="50000"/>
                  <a:lumOff val="50000"/>
                </a:schemeClr>
              </a:solidFill>
            </a:endParaRPr>
          </a:p>
        </p:txBody>
      </p:sp>
      <p:sp>
        <p:nvSpPr>
          <p:cNvPr id="14" name="Rectangle 13"/>
          <p:cNvSpPr/>
          <p:nvPr/>
        </p:nvSpPr>
        <p:spPr>
          <a:xfrm>
            <a:off x="115022" y="3014133"/>
            <a:ext cx="8139978" cy="38438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Footer Placeholder 1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335636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classifiers</a:t>
            </a:r>
            <a:r>
              <a:rPr lang="en-US" dirty="0" smtClean="0">
                <a:latin typeface="cmsy10"/>
                <a:ea typeface="cmsy10"/>
                <a:cs typeface="cmsy10"/>
              </a:rPr>
              <a:t>!</a:t>
            </a:r>
            <a:r>
              <a:rPr lang="en-US" dirty="0" smtClean="0"/>
              <a:t> Label bias problem</a:t>
            </a:r>
            <a:endParaRPr lang="en-US" dirty="0"/>
          </a:p>
        </p:txBody>
      </p:sp>
      <p:sp>
        <p:nvSpPr>
          <p:cNvPr id="3" name="Content Placeholder 2"/>
          <p:cNvSpPr>
            <a:spLocks noGrp="1"/>
          </p:cNvSpPr>
          <p:nvPr>
            <p:ph idx="1"/>
          </p:nvPr>
        </p:nvSpPr>
        <p:spPr/>
        <p:txBody>
          <a:bodyPr/>
          <a:lstStyle/>
          <a:p>
            <a:pPr marL="0" indent="0">
              <a:buNone/>
            </a:pPr>
            <a:r>
              <a:rPr lang="en-US" dirty="0"/>
              <a:t>Let’s look at the independence assumption</a:t>
            </a:r>
          </a:p>
          <a:p>
            <a:pPr marL="0" indent="0">
              <a:buNone/>
            </a:pPr>
            <a:endParaRPr lang="en-US" sz="11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E42F4FC8-095A-E041-AA53-AAE5A7787260}" type="slidenum">
              <a:rPr lang="en-US" smtClean="0"/>
              <a:t>75</a:t>
            </a:fld>
            <a:endParaRPr lang="en-US"/>
          </a:p>
        </p:txBody>
      </p:sp>
      <p:pic>
        <p:nvPicPr>
          <p:cNvPr id="5" name="Picture 4" descr="Screen Region 2014-09-18 at 07.3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360" y="2230702"/>
            <a:ext cx="4975138" cy="593767"/>
          </a:xfrm>
          <a:prstGeom prst="rect">
            <a:avLst/>
          </a:prstGeom>
        </p:spPr>
      </p:pic>
      <p:grpSp>
        <p:nvGrpSpPr>
          <p:cNvPr id="52" name="Group 51"/>
          <p:cNvGrpSpPr/>
          <p:nvPr/>
        </p:nvGrpSpPr>
        <p:grpSpPr>
          <a:xfrm>
            <a:off x="820880" y="3912498"/>
            <a:ext cx="4119964" cy="369332"/>
            <a:chOff x="769225" y="5815054"/>
            <a:chExt cx="4119964" cy="369332"/>
          </a:xfrm>
        </p:grpSpPr>
        <p:sp>
          <p:nvSpPr>
            <p:cNvPr id="20" name="TextBox 19"/>
            <p:cNvSpPr txBox="1"/>
            <p:nvPr/>
          </p:nvSpPr>
          <p:spPr>
            <a:xfrm>
              <a:off x="769225" y="5815054"/>
              <a:ext cx="526106" cy="369332"/>
            </a:xfrm>
            <a:prstGeom prst="rect">
              <a:avLst/>
            </a:prstGeom>
            <a:noFill/>
          </p:spPr>
          <p:txBody>
            <a:bodyPr wrap="none" rtlCol="0">
              <a:spAutoFit/>
            </a:bodyPr>
            <a:lstStyle/>
            <a:p>
              <a:r>
                <a:rPr lang="en-US" i="1" dirty="0" smtClean="0">
                  <a:solidFill>
                    <a:srgbClr val="3C58AD"/>
                  </a:solidFill>
                </a:rPr>
                <a:t>The</a:t>
              </a:r>
              <a:endParaRPr lang="en-US" i="1" dirty="0">
                <a:solidFill>
                  <a:srgbClr val="3C58AD"/>
                </a:solidFill>
              </a:endParaRPr>
            </a:p>
          </p:txBody>
        </p:sp>
        <p:sp>
          <p:nvSpPr>
            <p:cNvPr id="39" name="TextBox 38"/>
            <p:cNvSpPr txBox="1"/>
            <p:nvPr/>
          </p:nvSpPr>
          <p:spPr>
            <a:xfrm>
              <a:off x="1503519" y="5815054"/>
              <a:ext cx="696024" cy="369332"/>
            </a:xfrm>
            <a:prstGeom prst="rect">
              <a:avLst/>
            </a:prstGeom>
            <a:noFill/>
          </p:spPr>
          <p:txBody>
            <a:bodyPr wrap="none" rtlCol="0">
              <a:spAutoFit/>
            </a:bodyPr>
            <a:lstStyle/>
            <a:p>
              <a:r>
                <a:rPr lang="en-US" i="1" dirty="0" smtClean="0">
                  <a:solidFill>
                    <a:srgbClr val="3C58AD"/>
                  </a:solidFill>
                </a:rPr>
                <a:t>robot</a:t>
              </a:r>
              <a:endParaRPr lang="en-US" i="1" dirty="0">
                <a:solidFill>
                  <a:srgbClr val="3C58AD"/>
                </a:solidFill>
              </a:endParaRPr>
            </a:p>
          </p:txBody>
        </p:sp>
        <p:sp>
          <p:nvSpPr>
            <p:cNvPr id="40" name="TextBox 39"/>
            <p:cNvSpPr txBox="1"/>
            <p:nvPr/>
          </p:nvSpPr>
          <p:spPr>
            <a:xfrm>
              <a:off x="2414983" y="5815054"/>
              <a:ext cx="832279" cy="369332"/>
            </a:xfrm>
            <a:prstGeom prst="rect">
              <a:avLst/>
            </a:prstGeom>
            <a:noFill/>
          </p:spPr>
          <p:txBody>
            <a:bodyPr wrap="none" rtlCol="0">
              <a:spAutoFit/>
            </a:bodyPr>
            <a:lstStyle/>
            <a:p>
              <a:r>
                <a:rPr lang="en-US" i="1" dirty="0" smtClean="0">
                  <a:solidFill>
                    <a:srgbClr val="3C58AD"/>
                  </a:solidFill>
                </a:rPr>
                <a:t>wheels</a:t>
              </a:r>
              <a:endParaRPr lang="en-US" i="1" dirty="0">
                <a:solidFill>
                  <a:srgbClr val="3C58AD"/>
                </a:solidFill>
              </a:endParaRPr>
            </a:p>
          </p:txBody>
        </p:sp>
        <p:sp>
          <p:nvSpPr>
            <p:cNvPr id="41" name="TextBox 40"/>
            <p:cNvSpPr txBox="1"/>
            <p:nvPr/>
          </p:nvSpPr>
          <p:spPr>
            <a:xfrm>
              <a:off x="3459909" y="5815054"/>
              <a:ext cx="492443" cy="369332"/>
            </a:xfrm>
            <a:prstGeom prst="rect">
              <a:avLst/>
            </a:prstGeom>
            <a:noFill/>
          </p:spPr>
          <p:txBody>
            <a:bodyPr wrap="none" rtlCol="0">
              <a:spAutoFit/>
            </a:bodyPr>
            <a:lstStyle/>
            <a:p>
              <a:r>
                <a:rPr lang="en-US" i="1" dirty="0" smtClean="0">
                  <a:solidFill>
                    <a:srgbClr val="3C58AD"/>
                  </a:solidFill>
                </a:rPr>
                <a:t>are</a:t>
              </a:r>
              <a:endParaRPr lang="en-US" i="1" dirty="0">
                <a:solidFill>
                  <a:srgbClr val="3C58AD"/>
                </a:solidFill>
              </a:endParaRPr>
            </a:p>
          </p:txBody>
        </p:sp>
        <p:sp>
          <p:nvSpPr>
            <p:cNvPr id="42" name="TextBox 41"/>
            <p:cNvSpPr txBox="1"/>
            <p:nvPr/>
          </p:nvSpPr>
          <p:spPr>
            <a:xfrm>
              <a:off x="4151487" y="5815054"/>
              <a:ext cx="737702" cy="369332"/>
            </a:xfrm>
            <a:prstGeom prst="rect">
              <a:avLst/>
            </a:prstGeom>
            <a:noFill/>
          </p:spPr>
          <p:txBody>
            <a:bodyPr wrap="none" rtlCol="0">
              <a:spAutoFit/>
            </a:bodyPr>
            <a:lstStyle/>
            <a:p>
              <a:r>
                <a:rPr lang="en-US" i="1" dirty="0" smtClean="0">
                  <a:solidFill>
                    <a:srgbClr val="3C58AD"/>
                  </a:solidFill>
                </a:rPr>
                <a:t>round</a:t>
              </a:r>
              <a:endParaRPr lang="en-US" i="1" dirty="0">
                <a:solidFill>
                  <a:srgbClr val="3C58AD"/>
                </a:solidFill>
              </a:endParaRPr>
            </a:p>
          </p:txBody>
        </p:sp>
      </p:grpSp>
      <p:sp>
        <p:nvSpPr>
          <p:cNvPr id="59" name="TextBox 58"/>
          <p:cNvSpPr txBox="1"/>
          <p:nvPr/>
        </p:nvSpPr>
        <p:spPr>
          <a:xfrm>
            <a:off x="640080" y="3342640"/>
            <a:ext cx="3911685" cy="369332"/>
          </a:xfrm>
          <a:prstGeom prst="rect">
            <a:avLst/>
          </a:prstGeom>
          <a:noFill/>
        </p:spPr>
        <p:txBody>
          <a:bodyPr wrap="none" rtlCol="0">
            <a:spAutoFit/>
          </a:bodyPr>
          <a:lstStyle/>
          <a:p>
            <a:r>
              <a:rPr lang="en-US" dirty="0" err="1" smtClean="0"/>
              <a:t>Eg</a:t>
            </a:r>
            <a:r>
              <a:rPr lang="en-US" dirty="0" smtClean="0"/>
              <a:t>: Part-of-speech tagging the sentence</a:t>
            </a:r>
            <a:endParaRPr lang="en-US" dirty="0"/>
          </a:p>
        </p:txBody>
      </p:sp>
      <p:grpSp>
        <p:nvGrpSpPr>
          <p:cNvPr id="10" name="Group 9"/>
          <p:cNvGrpSpPr/>
          <p:nvPr/>
        </p:nvGrpSpPr>
        <p:grpSpPr>
          <a:xfrm>
            <a:off x="928674" y="4281830"/>
            <a:ext cx="4686543" cy="1713986"/>
            <a:chOff x="928674" y="4281830"/>
            <a:chExt cx="4686543" cy="1713986"/>
          </a:xfrm>
        </p:grpSpPr>
        <p:grpSp>
          <p:nvGrpSpPr>
            <p:cNvPr id="21" name="Group 20"/>
            <p:cNvGrpSpPr/>
            <p:nvPr/>
          </p:nvGrpSpPr>
          <p:grpSpPr>
            <a:xfrm>
              <a:off x="928674" y="4281830"/>
              <a:ext cx="3825240" cy="1713986"/>
              <a:chOff x="2073685" y="4006809"/>
              <a:chExt cx="3825240" cy="1713986"/>
            </a:xfrm>
          </p:grpSpPr>
          <p:sp>
            <p:nvSpPr>
              <p:cNvPr id="6" name="Oval 5"/>
              <p:cNvSpPr/>
              <p:nvPr/>
            </p:nvSpPr>
            <p:spPr>
              <a:xfrm>
                <a:off x="3734845" y="4148377"/>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C58AD"/>
                    </a:solidFill>
                  </a:rPr>
                  <a:t>N</a:t>
                </a:r>
                <a:endParaRPr lang="en-US" dirty="0">
                  <a:solidFill>
                    <a:srgbClr val="3C58AD"/>
                  </a:solidFill>
                </a:endParaRPr>
              </a:p>
            </p:txBody>
          </p:sp>
          <p:sp>
            <p:nvSpPr>
              <p:cNvPr id="7" name="Oval 6"/>
              <p:cNvSpPr/>
              <p:nvPr/>
            </p:nvSpPr>
            <p:spPr>
              <a:xfrm>
                <a:off x="3734845" y="532455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C58AD"/>
                    </a:solidFill>
                  </a:rPr>
                  <a:t>V</a:t>
                </a:r>
                <a:endParaRPr lang="en-US" dirty="0">
                  <a:solidFill>
                    <a:srgbClr val="3C58AD"/>
                  </a:solidFill>
                </a:endParaRPr>
              </a:p>
            </p:txBody>
          </p:sp>
          <p:sp>
            <p:nvSpPr>
              <p:cNvPr id="8" name="Oval 7"/>
              <p:cNvSpPr/>
              <p:nvPr/>
            </p:nvSpPr>
            <p:spPr>
              <a:xfrm>
                <a:off x="4623845" y="4148377"/>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C58AD"/>
                    </a:solidFill>
                  </a:rPr>
                  <a:t>V</a:t>
                </a:r>
                <a:endParaRPr lang="en-US" dirty="0">
                  <a:solidFill>
                    <a:srgbClr val="3C58AD"/>
                  </a:solidFill>
                </a:endParaRPr>
              </a:p>
            </p:txBody>
          </p:sp>
          <p:sp>
            <p:nvSpPr>
              <p:cNvPr id="9" name="Oval 8"/>
              <p:cNvSpPr/>
              <p:nvPr/>
            </p:nvSpPr>
            <p:spPr>
              <a:xfrm>
                <a:off x="4623845" y="532455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3C58AD"/>
                    </a:solidFill>
                  </a:rPr>
                  <a:t>N</a:t>
                </a:r>
              </a:p>
            </p:txBody>
          </p:sp>
          <p:sp>
            <p:nvSpPr>
              <p:cNvPr id="12" name="Oval 11"/>
              <p:cNvSpPr/>
              <p:nvPr/>
            </p:nvSpPr>
            <p:spPr>
              <a:xfrm>
                <a:off x="2962685" y="478607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C58AD"/>
                    </a:solidFill>
                  </a:rPr>
                  <a:t>N</a:t>
                </a:r>
                <a:endParaRPr lang="en-US" dirty="0">
                  <a:solidFill>
                    <a:srgbClr val="3C58AD"/>
                  </a:solidFill>
                </a:endParaRPr>
              </a:p>
            </p:txBody>
          </p:sp>
          <p:cxnSp>
            <p:nvCxnSpPr>
              <p:cNvPr id="15" name="Straight Arrow Connector 14"/>
              <p:cNvCxnSpPr>
                <a:stCxn id="12" idx="7"/>
                <a:endCxn id="6" idx="3"/>
              </p:cNvCxnSpPr>
              <p:nvPr/>
            </p:nvCxnSpPr>
            <p:spPr>
              <a:xfrm flipV="1">
                <a:off x="3300897" y="4486589"/>
                <a:ext cx="491976" cy="357514"/>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Arrow Connector 15"/>
              <p:cNvCxnSpPr>
                <a:stCxn id="6" idx="6"/>
                <a:endCxn id="8" idx="2"/>
              </p:cNvCxnSpPr>
              <p:nvPr/>
            </p:nvCxnSpPr>
            <p:spPr>
              <a:xfrm>
                <a:off x="4131085" y="4346497"/>
                <a:ext cx="492760" cy="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Arrow Connector 18"/>
              <p:cNvCxnSpPr>
                <a:stCxn id="12" idx="5"/>
                <a:endCxn id="7" idx="1"/>
              </p:cNvCxnSpPr>
              <p:nvPr/>
            </p:nvCxnSpPr>
            <p:spPr>
              <a:xfrm>
                <a:off x="3300897" y="5124287"/>
                <a:ext cx="491976" cy="258296"/>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Arrow Connector 22"/>
              <p:cNvCxnSpPr>
                <a:stCxn id="7" idx="6"/>
                <a:endCxn id="9" idx="2"/>
              </p:cNvCxnSpPr>
              <p:nvPr/>
            </p:nvCxnSpPr>
            <p:spPr>
              <a:xfrm>
                <a:off x="4131085" y="5522675"/>
                <a:ext cx="492760" cy="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3168472" y="4317312"/>
                <a:ext cx="444453" cy="338554"/>
              </a:xfrm>
              <a:prstGeom prst="rect">
                <a:avLst/>
              </a:prstGeom>
              <a:noFill/>
            </p:spPr>
            <p:txBody>
              <a:bodyPr wrap="none" rtlCol="0">
                <a:spAutoFit/>
              </a:bodyPr>
              <a:lstStyle/>
              <a:p>
                <a:r>
                  <a:rPr lang="en-US" sz="1600" dirty="0" smtClean="0">
                    <a:solidFill>
                      <a:srgbClr val="3C58AD"/>
                    </a:solidFill>
                  </a:rPr>
                  <a:t>0.8</a:t>
                </a:r>
                <a:endParaRPr lang="en-US" sz="1600" dirty="0">
                  <a:solidFill>
                    <a:srgbClr val="3C58AD"/>
                  </a:solidFill>
                </a:endParaRPr>
              </a:p>
            </p:txBody>
          </p:sp>
          <p:sp>
            <p:nvSpPr>
              <p:cNvPr id="29" name="TextBox 28"/>
              <p:cNvSpPr txBox="1"/>
              <p:nvPr/>
            </p:nvSpPr>
            <p:spPr>
              <a:xfrm>
                <a:off x="3168472" y="5272328"/>
                <a:ext cx="444453" cy="338554"/>
              </a:xfrm>
              <a:prstGeom prst="rect">
                <a:avLst/>
              </a:prstGeom>
              <a:noFill/>
            </p:spPr>
            <p:txBody>
              <a:bodyPr wrap="none" rtlCol="0">
                <a:spAutoFit/>
              </a:bodyPr>
              <a:lstStyle/>
              <a:p>
                <a:r>
                  <a:rPr lang="en-US" sz="1600" dirty="0" smtClean="0">
                    <a:solidFill>
                      <a:srgbClr val="3C58AD"/>
                    </a:solidFill>
                  </a:rPr>
                  <a:t>0.2</a:t>
                </a:r>
                <a:endParaRPr lang="en-US" sz="1600" dirty="0">
                  <a:solidFill>
                    <a:srgbClr val="3C58AD"/>
                  </a:solidFill>
                </a:endParaRPr>
              </a:p>
            </p:txBody>
          </p:sp>
          <p:sp>
            <p:nvSpPr>
              <p:cNvPr id="30" name="TextBox 29"/>
              <p:cNvSpPr txBox="1"/>
              <p:nvPr/>
            </p:nvSpPr>
            <p:spPr>
              <a:xfrm>
                <a:off x="4203250" y="4008922"/>
                <a:ext cx="288661" cy="338554"/>
              </a:xfrm>
              <a:prstGeom prst="rect">
                <a:avLst/>
              </a:prstGeom>
              <a:noFill/>
            </p:spPr>
            <p:txBody>
              <a:bodyPr wrap="none" rtlCol="0">
                <a:spAutoFit/>
              </a:bodyPr>
              <a:lstStyle/>
              <a:p>
                <a:r>
                  <a:rPr lang="en-US" sz="1600" dirty="0" smtClean="0">
                    <a:solidFill>
                      <a:srgbClr val="3C58AD"/>
                    </a:solidFill>
                  </a:rPr>
                  <a:t>1</a:t>
                </a:r>
                <a:endParaRPr lang="en-US" sz="1600" dirty="0">
                  <a:solidFill>
                    <a:srgbClr val="3C58AD"/>
                  </a:solidFill>
                </a:endParaRPr>
              </a:p>
            </p:txBody>
          </p:sp>
          <p:sp>
            <p:nvSpPr>
              <p:cNvPr id="31" name="TextBox 30"/>
              <p:cNvSpPr txBox="1"/>
              <p:nvPr/>
            </p:nvSpPr>
            <p:spPr>
              <a:xfrm>
                <a:off x="4203250" y="5124287"/>
                <a:ext cx="288661" cy="338554"/>
              </a:xfrm>
              <a:prstGeom prst="rect">
                <a:avLst/>
              </a:prstGeom>
              <a:noFill/>
            </p:spPr>
            <p:txBody>
              <a:bodyPr wrap="none" rtlCol="0">
                <a:spAutoFit/>
              </a:bodyPr>
              <a:lstStyle/>
              <a:p>
                <a:r>
                  <a:rPr lang="en-US" sz="1600" dirty="0" smtClean="0">
                    <a:solidFill>
                      <a:srgbClr val="3C58AD"/>
                    </a:solidFill>
                  </a:rPr>
                  <a:t>1</a:t>
                </a:r>
                <a:endParaRPr lang="en-US" sz="1600" dirty="0">
                  <a:solidFill>
                    <a:srgbClr val="3C58AD"/>
                  </a:solidFill>
                </a:endParaRPr>
              </a:p>
            </p:txBody>
          </p:sp>
          <p:sp>
            <p:nvSpPr>
              <p:cNvPr id="22" name="Oval 21"/>
              <p:cNvSpPr/>
              <p:nvPr/>
            </p:nvSpPr>
            <p:spPr>
              <a:xfrm>
                <a:off x="2073685" y="4789722"/>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C58AD"/>
                    </a:solidFill>
                  </a:rPr>
                  <a:t>D</a:t>
                </a:r>
                <a:endParaRPr lang="en-US" dirty="0">
                  <a:solidFill>
                    <a:srgbClr val="3C58AD"/>
                  </a:solidFill>
                </a:endParaRPr>
              </a:p>
            </p:txBody>
          </p:sp>
          <p:cxnSp>
            <p:nvCxnSpPr>
              <p:cNvPr id="24" name="Straight Arrow Connector 23"/>
              <p:cNvCxnSpPr>
                <a:stCxn id="22" idx="6"/>
                <a:endCxn id="12" idx="2"/>
              </p:cNvCxnSpPr>
              <p:nvPr/>
            </p:nvCxnSpPr>
            <p:spPr>
              <a:xfrm flipV="1">
                <a:off x="2469925" y="4984195"/>
                <a:ext cx="492760" cy="3647"/>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2521770" y="4655866"/>
                <a:ext cx="288661" cy="338554"/>
              </a:xfrm>
              <a:prstGeom prst="rect">
                <a:avLst/>
              </a:prstGeom>
              <a:noFill/>
            </p:spPr>
            <p:txBody>
              <a:bodyPr wrap="none" rtlCol="0">
                <a:spAutoFit/>
              </a:bodyPr>
              <a:lstStyle/>
              <a:p>
                <a:r>
                  <a:rPr lang="en-US" sz="1600" dirty="0" smtClean="0">
                    <a:solidFill>
                      <a:srgbClr val="3C58AD"/>
                    </a:solidFill>
                  </a:rPr>
                  <a:t>1</a:t>
                </a:r>
                <a:endParaRPr lang="en-US" sz="1600" dirty="0">
                  <a:solidFill>
                    <a:srgbClr val="3C58AD"/>
                  </a:solidFill>
                </a:endParaRPr>
              </a:p>
            </p:txBody>
          </p:sp>
          <p:sp>
            <p:nvSpPr>
              <p:cNvPr id="33" name="Oval 32"/>
              <p:cNvSpPr/>
              <p:nvPr/>
            </p:nvSpPr>
            <p:spPr>
              <a:xfrm>
                <a:off x="5502685" y="4146264"/>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C58AD"/>
                    </a:solidFill>
                  </a:rPr>
                  <a:t>A</a:t>
                </a:r>
                <a:endParaRPr lang="en-US" dirty="0">
                  <a:solidFill>
                    <a:srgbClr val="3C58AD"/>
                  </a:solidFill>
                </a:endParaRPr>
              </a:p>
            </p:txBody>
          </p:sp>
          <p:sp>
            <p:nvSpPr>
              <p:cNvPr id="34" name="Oval 33"/>
              <p:cNvSpPr/>
              <p:nvPr/>
            </p:nvSpPr>
            <p:spPr>
              <a:xfrm>
                <a:off x="5502685" y="5322442"/>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C58AD"/>
                    </a:solidFill>
                  </a:rPr>
                  <a:t>R</a:t>
                </a:r>
                <a:endParaRPr lang="en-US" dirty="0">
                  <a:solidFill>
                    <a:srgbClr val="3C58AD"/>
                  </a:solidFill>
                </a:endParaRPr>
              </a:p>
            </p:txBody>
          </p:sp>
          <p:cxnSp>
            <p:nvCxnSpPr>
              <p:cNvPr id="35" name="Straight Arrow Connector 34"/>
              <p:cNvCxnSpPr>
                <a:stCxn id="8" idx="6"/>
                <a:endCxn id="33" idx="2"/>
              </p:cNvCxnSpPr>
              <p:nvPr/>
            </p:nvCxnSpPr>
            <p:spPr>
              <a:xfrm flipV="1">
                <a:off x="5020085" y="4344384"/>
                <a:ext cx="482600" cy="2113"/>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stCxn id="9" idx="6"/>
                <a:endCxn id="34" idx="2"/>
              </p:cNvCxnSpPr>
              <p:nvPr/>
            </p:nvCxnSpPr>
            <p:spPr>
              <a:xfrm flipV="1">
                <a:off x="5020085" y="5520562"/>
                <a:ext cx="482600" cy="2113"/>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5082090" y="4006809"/>
                <a:ext cx="288661" cy="338554"/>
              </a:xfrm>
              <a:prstGeom prst="rect">
                <a:avLst/>
              </a:prstGeom>
              <a:noFill/>
            </p:spPr>
            <p:txBody>
              <a:bodyPr wrap="none" rtlCol="0">
                <a:spAutoFit/>
              </a:bodyPr>
              <a:lstStyle/>
              <a:p>
                <a:r>
                  <a:rPr lang="en-US" sz="1600" dirty="0" smtClean="0">
                    <a:solidFill>
                      <a:srgbClr val="3C58AD"/>
                    </a:solidFill>
                  </a:rPr>
                  <a:t>1</a:t>
                </a:r>
                <a:endParaRPr lang="en-US" sz="1600" dirty="0">
                  <a:solidFill>
                    <a:srgbClr val="3C58AD"/>
                  </a:solidFill>
                </a:endParaRPr>
              </a:p>
            </p:txBody>
          </p:sp>
          <p:sp>
            <p:nvSpPr>
              <p:cNvPr id="38" name="TextBox 37"/>
              <p:cNvSpPr txBox="1"/>
              <p:nvPr/>
            </p:nvSpPr>
            <p:spPr>
              <a:xfrm>
                <a:off x="5082090" y="5122174"/>
                <a:ext cx="288661" cy="338554"/>
              </a:xfrm>
              <a:prstGeom prst="rect">
                <a:avLst/>
              </a:prstGeom>
              <a:noFill/>
            </p:spPr>
            <p:txBody>
              <a:bodyPr wrap="none" rtlCol="0">
                <a:spAutoFit/>
              </a:bodyPr>
              <a:lstStyle/>
              <a:p>
                <a:r>
                  <a:rPr lang="en-US" sz="1600" dirty="0" smtClean="0">
                    <a:solidFill>
                      <a:srgbClr val="3C58AD"/>
                    </a:solidFill>
                  </a:rPr>
                  <a:t>1</a:t>
                </a:r>
                <a:endParaRPr lang="en-US" sz="1600" dirty="0">
                  <a:solidFill>
                    <a:srgbClr val="3C58AD"/>
                  </a:solidFill>
                </a:endParaRPr>
              </a:p>
            </p:txBody>
          </p:sp>
        </p:grpSp>
        <p:sp>
          <p:nvSpPr>
            <p:cNvPr id="60" name="Oval 59"/>
            <p:cNvSpPr/>
            <p:nvPr/>
          </p:nvSpPr>
          <p:spPr>
            <a:xfrm>
              <a:off x="5218977" y="5000955"/>
              <a:ext cx="396240" cy="396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C58AD"/>
                </a:solidFill>
              </a:endParaRPr>
            </a:p>
          </p:txBody>
        </p:sp>
        <p:cxnSp>
          <p:nvCxnSpPr>
            <p:cNvPr id="61" name="Straight Arrow Connector 60"/>
            <p:cNvCxnSpPr>
              <a:stCxn id="33" idx="5"/>
              <a:endCxn id="60" idx="1"/>
            </p:cNvCxnSpPr>
            <p:nvPr/>
          </p:nvCxnSpPr>
          <p:spPr>
            <a:xfrm>
              <a:off x="4695886" y="4759497"/>
              <a:ext cx="581119" cy="299486"/>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Arrow Connector 61"/>
            <p:cNvCxnSpPr>
              <a:stCxn id="34" idx="7"/>
              <a:endCxn id="60" idx="3"/>
            </p:cNvCxnSpPr>
            <p:nvPr/>
          </p:nvCxnSpPr>
          <p:spPr>
            <a:xfrm flipV="1">
              <a:off x="4695886" y="5339167"/>
              <a:ext cx="581119" cy="316324"/>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67" name="TextBox 66"/>
          <p:cNvSpPr txBox="1"/>
          <p:nvPr/>
        </p:nvSpPr>
        <p:spPr>
          <a:xfrm>
            <a:off x="562266" y="6171685"/>
            <a:ext cx="5089630" cy="369332"/>
          </a:xfrm>
          <a:prstGeom prst="rect">
            <a:avLst/>
          </a:prstGeom>
          <a:noFill/>
        </p:spPr>
        <p:txBody>
          <a:bodyPr wrap="none" rtlCol="0">
            <a:spAutoFit/>
          </a:bodyPr>
          <a:lstStyle/>
          <a:p>
            <a:r>
              <a:rPr lang="en-US" dirty="0" smtClean="0"/>
              <a:t>Suppose these are the only state transitions allowed</a:t>
            </a:r>
            <a:endParaRPr lang="en-US" dirty="0"/>
          </a:p>
        </p:txBody>
      </p:sp>
      <p:sp>
        <p:nvSpPr>
          <p:cNvPr id="68" name="TextBox 67"/>
          <p:cNvSpPr txBox="1"/>
          <p:nvPr/>
        </p:nvSpPr>
        <p:spPr>
          <a:xfrm>
            <a:off x="5662056" y="3342640"/>
            <a:ext cx="2882504" cy="1169551"/>
          </a:xfrm>
          <a:prstGeom prst="rect">
            <a:avLst/>
          </a:prstGeom>
          <a:noFill/>
        </p:spPr>
        <p:txBody>
          <a:bodyPr wrap="square" rtlCol="0">
            <a:spAutoFit/>
          </a:bodyPr>
          <a:lstStyle/>
          <a:p>
            <a:r>
              <a:rPr lang="en-US" sz="1400" dirty="0" smtClean="0"/>
              <a:t>Option 1: P(D | The) </a:t>
            </a:r>
            <a:r>
              <a:rPr lang="en-US" sz="1400" dirty="0" smtClean="0">
                <a:latin typeface="cmsy10"/>
                <a:ea typeface="cmsy10"/>
                <a:cs typeface="cmsy10"/>
              </a:rPr>
              <a:t>¢</a:t>
            </a:r>
          </a:p>
          <a:p>
            <a:r>
              <a:rPr lang="en-US" sz="1400" dirty="0"/>
              <a:t>              </a:t>
            </a:r>
            <a:r>
              <a:rPr lang="en-US" sz="1400" dirty="0" smtClean="0"/>
              <a:t>	  P(N | D, robot) </a:t>
            </a:r>
            <a:r>
              <a:rPr lang="en-US" sz="1400" dirty="0">
                <a:latin typeface="cmsy10"/>
                <a:ea typeface="cmsy10"/>
                <a:cs typeface="cmsy10"/>
              </a:rPr>
              <a:t>¢</a:t>
            </a:r>
          </a:p>
          <a:p>
            <a:r>
              <a:rPr lang="en-US" sz="1400" dirty="0" smtClean="0"/>
              <a:t>		  P</a:t>
            </a:r>
            <a:r>
              <a:rPr lang="en-US" sz="1400" dirty="0"/>
              <a:t>(N | </a:t>
            </a:r>
            <a:r>
              <a:rPr lang="en-US" sz="1400" dirty="0" smtClean="0"/>
              <a:t>N, wheels) </a:t>
            </a:r>
            <a:r>
              <a:rPr lang="en-US" sz="1400" dirty="0">
                <a:latin typeface="cmsy10"/>
                <a:ea typeface="cmsy10"/>
                <a:cs typeface="cmsy10"/>
              </a:rPr>
              <a:t>¢</a:t>
            </a:r>
          </a:p>
          <a:p>
            <a:r>
              <a:rPr lang="en-US" sz="1400" dirty="0" smtClean="0"/>
              <a:t> 		  P(V </a:t>
            </a:r>
            <a:r>
              <a:rPr lang="en-US" sz="1400" dirty="0"/>
              <a:t>| </a:t>
            </a:r>
            <a:r>
              <a:rPr lang="en-US" sz="1400" dirty="0" smtClean="0"/>
              <a:t>N, are) </a:t>
            </a:r>
            <a:r>
              <a:rPr lang="en-US" sz="1400" dirty="0">
                <a:latin typeface="cmsy10"/>
                <a:ea typeface="cmsy10"/>
                <a:cs typeface="cmsy10"/>
              </a:rPr>
              <a:t>¢</a:t>
            </a:r>
          </a:p>
          <a:p>
            <a:r>
              <a:rPr lang="en-US" sz="1400" dirty="0" smtClean="0"/>
              <a:t> 		  P(A </a:t>
            </a:r>
            <a:r>
              <a:rPr lang="en-US" sz="1400" dirty="0"/>
              <a:t>| </a:t>
            </a:r>
            <a:r>
              <a:rPr lang="en-US" sz="1400" dirty="0" smtClean="0"/>
              <a:t>V, round)</a:t>
            </a:r>
            <a:endParaRPr lang="en-US" sz="1400" dirty="0">
              <a:latin typeface="cmsy10"/>
              <a:ea typeface="cmsy10"/>
              <a:cs typeface="cmsy10"/>
            </a:endParaRPr>
          </a:p>
        </p:txBody>
      </p:sp>
      <p:sp>
        <p:nvSpPr>
          <p:cNvPr id="69" name="TextBox 68"/>
          <p:cNvSpPr txBox="1"/>
          <p:nvPr/>
        </p:nvSpPr>
        <p:spPr>
          <a:xfrm>
            <a:off x="5662056" y="4814338"/>
            <a:ext cx="2882504" cy="1169551"/>
          </a:xfrm>
          <a:prstGeom prst="rect">
            <a:avLst/>
          </a:prstGeom>
          <a:noFill/>
        </p:spPr>
        <p:txBody>
          <a:bodyPr wrap="square" rtlCol="0">
            <a:spAutoFit/>
          </a:bodyPr>
          <a:lstStyle/>
          <a:p>
            <a:r>
              <a:rPr lang="en-US" sz="1400" dirty="0" smtClean="0"/>
              <a:t>Option 2: P(D | The) </a:t>
            </a:r>
            <a:r>
              <a:rPr lang="en-US" sz="1400" dirty="0" smtClean="0">
                <a:latin typeface="cmsy10"/>
                <a:ea typeface="cmsy10"/>
                <a:cs typeface="cmsy10"/>
              </a:rPr>
              <a:t>¢</a:t>
            </a:r>
          </a:p>
          <a:p>
            <a:r>
              <a:rPr lang="en-US" sz="1400" dirty="0"/>
              <a:t>                   </a:t>
            </a:r>
            <a:r>
              <a:rPr lang="en-US" sz="1400" dirty="0" smtClean="0"/>
              <a:t>	  P(N | D, robot) </a:t>
            </a:r>
            <a:r>
              <a:rPr lang="en-US" sz="1400" dirty="0">
                <a:latin typeface="cmsy10"/>
                <a:ea typeface="cmsy10"/>
                <a:cs typeface="cmsy10"/>
              </a:rPr>
              <a:t>¢</a:t>
            </a:r>
          </a:p>
          <a:p>
            <a:r>
              <a:rPr lang="en-US" sz="1400" dirty="0" smtClean="0"/>
              <a:t>		  P(V </a:t>
            </a:r>
            <a:r>
              <a:rPr lang="en-US" sz="1400" dirty="0"/>
              <a:t>| </a:t>
            </a:r>
            <a:r>
              <a:rPr lang="en-US" sz="1400" dirty="0" smtClean="0"/>
              <a:t>N, wheels) </a:t>
            </a:r>
            <a:r>
              <a:rPr lang="en-US" sz="1400" dirty="0">
                <a:latin typeface="cmsy10"/>
                <a:ea typeface="cmsy10"/>
                <a:cs typeface="cmsy10"/>
              </a:rPr>
              <a:t>¢</a:t>
            </a:r>
          </a:p>
          <a:p>
            <a:r>
              <a:rPr lang="en-US" sz="1400" dirty="0" smtClean="0"/>
              <a:t> 		  P(N </a:t>
            </a:r>
            <a:r>
              <a:rPr lang="en-US" sz="1400" dirty="0"/>
              <a:t>| V</a:t>
            </a:r>
            <a:r>
              <a:rPr lang="en-US" sz="1400" dirty="0" smtClean="0"/>
              <a:t>, are) </a:t>
            </a:r>
            <a:r>
              <a:rPr lang="en-US" sz="1400" dirty="0">
                <a:latin typeface="cmsy10"/>
                <a:ea typeface="cmsy10"/>
                <a:cs typeface="cmsy10"/>
              </a:rPr>
              <a:t>¢</a:t>
            </a:r>
          </a:p>
          <a:p>
            <a:r>
              <a:rPr lang="en-US" sz="1400" dirty="0" smtClean="0"/>
              <a:t> 		  P( R| </a:t>
            </a:r>
            <a:r>
              <a:rPr lang="en-US" sz="1400" dirty="0"/>
              <a:t>N</a:t>
            </a:r>
            <a:r>
              <a:rPr lang="en-US" sz="1400" dirty="0" smtClean="0"/>
              <a:t>, round)</a:t>
            </a:r>
            <a:endParaRPr lang="en-US" sz="1400" dirty="0">
              <a:latin typeface="cmsy10"/>
              <a:ea typeface="cmsy10"/>
              <a:cs typeface="cmsy10"/>
            </a:endParaRPr>
          </a:p>
        </p:txBody>
      </p:sp>
      <p:sp>
        <p:nvSpPr>
          <p:cNvPr id="11" name="Rectangle 10"/>
          <p:cNvSpPr/>
          <p:nvPr/>
        </p:nvSpPr>
        <p:spPr>
          <a:xfrm>
            <a:off x="6204498" y="2241442"/>
            <a:ext cx="2824480" cy="707886"/>
          </a:xfrm>
          <a:prstGeom prst="rect">
            <a:avLst/>
          </a:prstGeom>
        </p:spPr>
        <p:txBody>
          <a:bodyPr wrap="square">
            <a:spAutoFit/>
          </a:bodyPr>
          <a:lstStyle/>
          <a:p>
            <a:r>
              <a:rPr lang="en-US" sz="2000" dirty="0" smtClean="0"/>
              <a:t>“</a:t>
            </a:r>
            <a:r>
              <a:rPr lang="en-US" sz="2000" dirty="0"/>
              <a:t>Next-state” classifiers are locally normalized</a:t>
            </a:r>
          </a:p>
        </p:txBody>
      </p:sp>
      <p:sp>
        <p:nvSpPr>
          <p:cNvPr id="13" name="TextBox 12"/>
          <p:cNvSpPr txBox="1"/>
          <p:nvPr/>
        </p:nvSpPr>
        <p:spPr>
          <a:xfrm>
            <a:off x="344714" y="6541017"/>
            <a:ext cx="2648381" cy="307777"/>
          </a:xfrm>
          <a:prstGeom prst="rect">
            <a:avLst/>
          </a:prstGeom>
          <a:noFill/>
        </p:spPr>
        <p:txBody>
          <a:bodyPr wrap="none" rtlCol="0">
            <a:spAutoFit/>
          </a:bodyPr>
          <a:lstStyle/>
          <a:p>
            <a:r>
              <a:rPr lang="en-US" sz="1400" dirty="0" smtClean="0">
                <a:solidFill>
                  <a:schemeClr val="tx1">
                    <a:lumMod val="50000"/>
                    <a:lumOff val="50000"/>
                  </a:schemeClr>
                </a:solidFill>
              </a:rPr>
              <a:t>Example based on [Wallach 2002]</a:t>
            </a:r>
            <a:endParaRPr lang="en-US" sz="1400" dirty="0">
              <a:solidFill>
                <a:schemeClr val="tx1">
                  <a:lumMod val="50000"/>
                  <a:lumOff val="50000"/>
                </a:schemeClr>
              </a:solidFill>
            </a:endParaRPr>
          </a:p>
        </p:txBody>
      </p:sp>
      <p:sp>
        <p:nvSpPr>
          <p:cNvPr id="45" name="Rectangle 44"/>
          <p:cNvSpPr/>
          <p:nvPr/>
        </p:nvSpPr>
        <p:spPr>
          <a:xfrm>
            <a:off x="5747150" y="3014133"/>
            <a:ext cx="2507849" cy="38438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8606611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…local classifiers </a:t>
                </a:r>
                <a14:m>
                  <m:oMath xmlns:m="http://schemas.openxmlformats.org/officeDocument/2006/math">
                    <m:r>
                      <a:rPr lang="en-US" b="0" i="1" smtClean="0">
                        <a:latin typeface="Cambria Math" charset="0"/>
                      </a:rPr>
                      <m:t>→</m:t>
                    </m:r>
                  </m:oMath>
                </a14:m>
                <a:r>
                  <a:rPr lang="en-US" dirty="0" smtClean="0"/>
                  <a:t> Label bias problem</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777" t="-6364" b="-154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42F4FC8-095A-E041-AA53-AAE5A7787260}" type="slidenum">
              <a:rPr lang="en-US" smtClean="0"/>
              <a:t>76</a:t>
            </a:fld>
            <a:endParaRPr lang="en-US"/>
          </a:p>
        </p:txBody>
      </p:sp>
      <p:pic>
        <p:nvPicPr>
          <p:cNvPr id="6" name="Picture 5"/>
          <p:cNvPicPr>
            <a:picLocks noChangeAspect="1"/>
          </p:cNvPicPr>
          <p:nvPr/>
        </p:nvPicPr>
        <p:blipFill>
          <a:blip r:embed="rId4"/>
          <a:stretch>
            <a:fillRect/>
          </a:stretch>
        </p:blipFill>
        <p:spPr>
          <a:xfrm>
            <a:off x="126124" y="1478253"/>
            <a:ext cx="9144000" cy="3796393"/>
          </a:xfrm>
          <a:prstGeom prst="rect">
            <a:avLst/>
          </a:prstGeom>
        </p:spPr>
      </p:pic>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4756518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…local classifiers </a:t>
                </a:r>
                <a14:m>
                  <m:oMath xmlns:m="http://schemas.openxmlformats.org/officeDocument/2006/math">
                    <m:r>
                      <a:rPr lang="en-US" b="0" i="1" smtClean="0">
                        <a:latin typeface="Cambria Math" charset="0"/>
                      </a:rPr>
                      <m:t>→</m:t>
                    </m:r>
                  </m:oMath>
                </a14:m>
                <a:r>
                  <a:rPr lang="en-US" dirty="0" smtClean="0"/>
                  <a:t> Label bias problem</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777" t="-6364" b="-154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42F4FC8-095A-E041-AA53-AAE5A7787260}" type="slidenum">
              <a:rPr lang="en-US" smtClean="0"/>
              <a:t>77</a:t>
            </a:fld>
            <a:endParaRPr lang="en-US"/>
          </a:p>
        </p:txBody>
      </p:sp>
      <p:pic>
        <p:nvPicPr>
          <p:cNvPr id="3" name="Picture 2"/>
          <p:cNvPicPr>
            <a:picLocks noChangeAspect="1"/>
          </p:cNvPicPr>
          <p:nvPr/>
        </p:nvPicPr>
        <p:blipFill>
          <a:blip r:embed="rId4"/>
          <a:stretch>
            <a:fillRect/>
          </a:stretch>
        </p:blipFill>
        <p:spPr>
          <a:xfrm>
            <a:off x="439464" y="1164102"/>
            <a:ext cx="8515350" cy="3188648"/>
          </a:xfrm>
          <a:prstGeom prst="rect">
            <a:avLst/>
          </a:prstGeom>
        </p:spPr>
      </p:pic>
      <p:sp>
        <p:nvSpPr>
          <p:cNvPr id="5" name="Rectangle 4"/>
          <p:cNvSpPr/>
          <p:nvPr/>
        </p:nvSpPr>
        <p:spPr>
          <a:xfrm>
            <a:off x="903890" y="4569720"/>
            <a:ext cx="8050924" cy="1569660"/>
          </a:xfrm>
          <a:prstGeom prst="rect">
            <a:avLst/>
          </a:prstGeom>
          <a:ln w="28575">
            <a:solidFill>
              <a:srgbClr val="3C58AD"/>
            </a:solidFill>
          </a:ln>
        </p:spPr>
        <p:txBody>
          <a:bodyPr wrap="square">
            <a:spAutoFit/>
          </a:bodyPr>
          <a:lstStyle/>
          <a:p>
            <a:r>
              <a:rPr lang="en-US" sz="2400" dirty="0"/>
              <a:t>The path scores are the same </a:t>
            </a:r>
            <a:endParaRPr lang="en-US" sz="2400" dirty="0" smtClean="0"/>
          </a:p>
          <a:p>
            <a:r>
              <a:rPr lang="en-US" sz="2400" dirty="0" smtClean="0"/>
              <a:t>Even </a:t>
            </a:r>
            <a:r>
              <a:rPr lang="en-US" sz="2400" dirty="0"/>
              <a:t>if the word Fred is never observed as a verb in the data, </a:t>
            </a:r>
            <a:endParaRPr lang="en-US" sz="2400" dirty="0" smtClean="0"/>
          </a:p>
          <a:p>
            <a:r>
              <a:rPr lang="en-US" sz="2400" dirty="0" smtClean="0"/>
              <a:t>it </a:t>
            </a:r>
            <a:r>
              <a:rPr lang="en-US" sz="2400" dirty="0"/>
              <a:t>will be predicted as one </a:t>
            </a:r>
            <a:endParaRPr lang="en-US" sz="2400" dirty="0" smtClean="0"/>
          </a:p>
          <a:p>
            <a:r>
              <a:rPr lang="en-US" sz="2400" dirty="0" smtClean="0"/>
              <a:t>The </a:t>
            </a:r>
            <a:r>
              <a:rPr lang="en-US" sz="2400" dirty="0"/>
              <a:t>input Fred does not influence the output at all</a:t>
            </a:r>
          </a:p>
        </p:txBody>
      </p:sp>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9279534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2173"/>
            <a:ext cx="7886700" cy="673260"/>
          </a:xfrm>
        </p:spPr>
        <p:txBody>
          <a:bodyPr/>
          <a:lstStyle/>
          <a:p>
            <a:r>
              <a:rPr lang="en-US" dirty="0" smtClean="0"/>
              <a:t>Example: Label </a:t>
            </a:r>
            <a:r>
              <a:rPr lang="en-US" dirty="0" smtClean="0"/>
              <a:t>bias problem</a:t>
            </a:r>
            <a:endParaRPr lang="en-US" dirty="0"/>
          </a:p>
        </p:txBody>
      </p:sp>
      <p:sp>
        <p:nvSpPr>
          <p:cNvPr id="4" name="Footer Placeholder 3"/>
          <p:cNvSpPr>
            <a:spLocks noGrp="1"/>
          </p:cNvSpPr>
          <p:nvPr>
            <p:ph type="ftr" sz="quarter" idx="11"/>
          </p:nvPr>
        </p:nvSpPr>
        <p:spPr/>
        <p:txBody>
          <a:bodyPr/>
          <a:lstStyle/>
          <a:p>
            <a:r>
              <a:rPr lang="en-US" smtClean="0"/>
              <a:t>ML in NLP</a:t>
            </a:r>
            <a:endParaRPr lang="en-US" dirty="0"/>
          </a:p>
        </p:txBody>
      </p:sp>
      <p:sp>
        <p:nvSpPr>
          <p:cNvPr id="5" name="Slide Number Placeholder 4"/>
          <p:cNvSpPr>
            <a:spLocks noGrp="1"/>
          </p:cNvSpPr>
          <p:nvPr>
            <p:ph type="sldNum" sz="quarter" idx="12"/>
          </p:nvPr>
        </p:nvSpPr>
        <p:spPr>
          <a:xfrm>
            <a:off x="6457950" y="6369135"/>
            <a:ext cx="2057400" cy="365125"/>
          </a:xfrm>
        </p:spPr>
        <p:txBody>
          <a:bodyPr/>
          <a:lstStyle/>
          <a:p>
            <a:fld id="{5E6A3C3A-A029-4573-BC04-5DA27903A743}" type="slidenum">
              <a:rPr lang="en-US" smtClean="0"/>
              <a:t>78</a:t>
            </a:fld>
            <a:endParaRPr lang="en-US" dirty="0"/>
          </a:p>
        </p:txBody>
      </p:sp>
      <mc:AlternateContent xmlns:mc="http://schemas.openxmlformats.org/markup-compatibility/2006">
        <mc:Choice xmlns:a14="http://schemas.microsoft.com/office/drawing/2010/main" Requires="a14">
          <p:sp>
            <p:nvSpPr>
              <p:cNvPr id="18" name="TextBox 17"/>
              <p:cNvSpPr txBox="1"/>
              <p:nvPr/>
            </p:nvSpPr>
            <p:spPr>
              <a:xfrm>
                <a:off x="7097279" y="627845"/>
                <a:ext cx="1893403" cy="923330"/>
              </a:xfrm>
              <a:prstGeom prst="rect">
                <a:avLst/>
              </a:prstGeom>
              <a:noFill/>
            </p:spPr>
            <p:txBody>
              <a:bodyPr wrap="none" rtlCol="0">
                <a:spAutoFit/>
              </a:bodyPr>
              <a:lstStyle/>
              <a:p>
                <a:r>
                  <a:rPr lang="en-US" dirty="0" smtClean="0"/>
                  <a:t>P(</a:t>
                </a:r>
                <a14:m>
                  <m:oMath xmlns:m="http://schemas.openxmlformats.org/officeDocument/2006/math">
                    <m:sSub>
                      <m:sSubPr>
                        <m:ctrlPr>
                          <a:rPr lang="en-US" i="1">
                            <a:latin typeface="Cambria Math" charset="0"/>
                          </a:rPr>
                        </m:ctrlPr>
                      </m:sSubPr>
                      <m:e>
                        <m:r>
                          <a:rPr lang="en-US" i="1">
                            <a:latin typeface="Cambria Math" charset="0"/>
                          </a:rPr>
                          <m:t>𝑆</m:t>
                        </m:r>
                      </m:e>
                      <m:sub>
                        <m:r>
                          <a:rPr lang="en-US" i="1">
                            <a:latin typeface="Cambria Math" charset="0"/>
                          </a:rPr>
                          <m:t>0</m:t>
                        </m:r>
                      </m:sub>
                    </m:sSub>
                    <m:d>
                      <m:dPr>
                        <m:begChr m:val="|"/>
                        <m:ctrlPr>
                          <a:rPr lang="en-US" b="0" i="1" smtClean="0">
                            <a:latin typeface="Cambria Math" charset="0"/>
                          </a:rPr>
                        </m:ctrlPr>
                      </m:dPr>
                      <m:e>
                        <m:r>
                          <a:rPr lang="en-US" b="0" i="0" smtClean="0">
                            <a:latin typeface="Cambria Math" charset="0"/>
                          </a:rPr>
                          <m:t>5, </m:t>
                        </m:r>
                        <m:r>
                          <m:rPr>
                            <m:sty m:val="p"/>
                          </m:rPr>
                          <a:rPr lang="en-US" b="0" i="0" smtClean="0">
                            <a:latin typeface="Cambria Math" charset="0"/>
                          </a:rPr>
                          <m:t>C</m:t>
                        </m:r>
                      </m:e>
                    </m:d>
                    <m:r>
                      <a:rPr lang="en-US" b="0" i="0" smtClean="0">
                        <a:latin typeface="Cambria Math" charset="0"/>
                      </a:rPr>
                      <m:t>=0.</m:t>
                    </m:r>
                    <m:r>
                      <a:rPr lang="en-US" b="0" i="0" smtClean="0">
                        <a:latin typeface="Cambria Math" charset="0"/>
                      </a:rPr>
                      <m:t>51</m:t>
                    </m:r>
                  </m:oMath>
                </a14:m>
                <a:r>
                  <a:rPr lang="en-US" dirty="0" smtClean="0"/>
                  <a:t> </a:t>
                </a:r>
              </a:p>
              <a:p>
                <a:r>
                  <a:rPr lang="en-US" dirty="0"/>
                  <a:t>P(</a:t>
                </a:r>
                <a14:m>
                  <m:oMath xmlns:m="http://schemas.openxmlformats.org/officeDocument/2006/math">
                    <m:r>
                      <a:rPr lang="en-US" b="0" i="1" smtClean="0">
                        <a:latin typeface="Cambria Math" charset="0"/>
                      </a:rPr>
                      <m:t>𝐶</m:t>
                    </m:r>
                    <m:d>
                      <m:dPr>
                        <m:begChr m:val="|"/>
                        <m:ctrlPr>
                          <a:rPr lang="en-US" i="1">
                            <a:latin typeface="Cambria Math" charset="0"/>
                          </a:rPr>
                        </m:ctrlPr>
                      </m:dPr>
                      <m:e>
                        <m:r>
                          <a:rPr lang="en-US">
                            <a:latin typeface="Cambria Math" charset="0"/>
                          </a:rPr>
                          <m:t>5, </m:t>
                        </m:r>
                        <m:r>
                          <m:rPr>
                            <m:sty m:val="p"/>
                          </m:rPr>
                          <a:rPr lang="en-US">
                            <a:latin typeface="Cambria Math" charset="0"/>
                          </a:rPr>
                          <m:t>C</m:t>
                        </m:r>
                      </m:e>
                    </m:d>
                    <m:r>
                      <a:rPr lang="en-US">
                        <a:latin typeface="Cambria Math" charset="0"/>
                      </a:rPr>
                      <m:t>=0.</m:t>
                    </m:r>
                    <m:r>
                      <a:rPr lang="en-US" b="0" i="0" smtClean="0">
                        <a:latin typeface="Cambria Math" charset="0"/>
                      </a:rPr>
                      <m:t>49</m:t>
                    </m:r>
                  </m:oMath>
                </a14:m>
                <a:r>
                  <a:rPr lang="en-US" dirty="0"/>
                  <a:t> </a:t>
                </a:r>
              </a:p>
              <a:p>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7097279" y="627845"/>
                <a:ext cx="1893403" cy="923330"/>
              </a:xfrm>
              <a:prstGeom prst="rect">
                <a:avLst/>
              </a:prstGeom>
              <a:blipFill rotWithShape="0">
                <a:blip r:embed="rId2"/>
                <a:stretch>
                  <a:fillRect l="-2572" t="-3974"/>
                </a:stretch>
              </a:blipFill>
            </p:spPr>
            <p:txBody>
              <a:bodyPr/>
              <a:lstStyle/>
              <a:p>
                <a:r>
                  <a:rPr lang="en-US">
                    <a:noFill/>
                  </a:rPr>
                  <a:t> </a:t>
                </a:r>
              </a:p>
            </p:txBody>
          </p:sp>
        </mc:Fallback>
      </mc:AlternateContent>
      <p:pic>
        <p:nvPicPr>
          <p:cNvPr id="20" name="Picture 19"/>
          <p:cNvPicPr>
            <a:picLocks noChangeAspect="1"/>
          </p:cNvPicPr>
          <p:nvPr/>
        </p:nvPicPr>
        <p:blipFill>
          <a:blip r:embed="rId3"/>
          <a:stretch>
            <a:fillRect/>
          </a:stretch>
        </p:blipFill>
        <p:spPr>
          <a:xfrm>
            <a:off x="94593" y="1502005"/>
            <a:ext cx="5124127" cy="3252360"/>
          </a:xfrm>
          <a:prstGeom prst="rect">
            <a:avLst/>
          </a:prstGeom>
        </p:spPr>
      </p:pic>
      <mc:AlternateContent xmlns:mc="http://schemas.openxmlformats.org/markup-compatibility/2006">
        <mc:Choice xmlns:a14="http://schemas.microsoft.com/office/drawing/2010/main" Requires="a14">
          <p:graphicFrame>
            <p:nvGraphicFramePr>
              <p:cNvPr id="21" name="Table 20"/>
              <p:cNvGraphicFramePr>
                <a:graphicFrameLocks noGrp="1"/>
              </p:cNvGraphicFramePr>
              <p:nvPr>
                <p:extLst>
                  <p:ext uri="{D42A27DB-BD31-4B8C-83A1-F6EECF244321}">
                    <p14:modId xmlns:p14="http://schemas.microsoft.com/office/powerpoint/2010/main" val="368317056"/>
                  </p:ext>
                </p:extLst>
              </p:nvPr>
            </p:nvGraphicFramePr>
            <p:xfrm>
              <a:off x="5134640" y="1830245"/>
              <a:ext cx="3925278" cy="4079240"/>
            </p:xfrm>
            <a:graphic>
              <a:graphicData uri="http://schemas.openxmlformats.org/drawingml/2006/table">
                <a:tbl>
                  <a:tblPr firstRow="1" firstCol="1" bandRow="1">
                    <a:tableStyleId>{5C22544A-7EE6-4342-B048-85BDC9FD1C3A}</a:tableStyleId>
                  </a:tblPr>
                  <a:tblGrid>
                    <a:gridCol w="654213"/>
                    <a:gridCol w="654213"/>
                    <a:gridCol w="654213"/>
                    <a:gridCol w="654213"/>
                    <a:gridCol w="654213"/>
                    <a:gridCol w="654213"/>
                  </a:tblGrid>
                  <a:tr h="370840">
                    <a:tc>
                      <a:txBody>
                        <a:bodyPr/>
                        <a:lstStyle/>
                        <a:p>
                          <a:endParaRPr lang="en-US" dirty="0"/>
                        </a:p>
                      </a:txBody>
                      <a:tcPr/>
                    </a:tc>
                    <a:tc>
                      <a:txBody>
                        <a:bodyPr/>
                        <a:lstStyle/>
                        <a:p>
                          <a:r>
                            <a:rPr lang="en-US" dirty="0" smtClean="0"/>
                            <a:t>C</a:t>
                          </a:r>
                          <a:endParaRPr lang="en-US" dirty="0"/>
                        </a:p>
                      </a:txBody>
                      <a:tcPr/>
                    </a:tc>
                    <a:tc>
                      <a:txBody>
                        <a:bodyPr/>
                        <a:lstStyle/>
                        <a:p>
                          <a:r>
                            <a:rPr lang="en-US" dirty="0" smtClean="0"/>
                            <a:t>H</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a:latin typeface="Cambria Math" charset="0"/>
                                      </a:rPr>
                                      <m:t>𝑆</m:t>
                                    </m:r>
                                  </m:e>
                                  <m:sub>
                                    <m:r>
                                      <a:rPr lang="en-US" i="1">
                                        <a:latin typeface="Cambria Math" charset="0"/>
                                      </a:rPr>
                                      <m:t>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a:latin typeface="Cambria Math" charset="0"/>
                                      </a:rPr>
                                      <m:t>𝑆</m:t>
                                    </m:r>
                                  </m:e>
                                  <m:sub>
                                    <m:r>
                                      <a:rPr lang="en-US" b="1" i="1" smtClean="0">
                                        <a:latin typeface="Cambria Math"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a:latin typeface="Cambria Math" charset="0"/>
                                      </a:rPr>
                                      <m:t>𝑆</m:t>
                                    </m:r>
                                  </m:e>
                                  <m:sub>
                                    <m:r>
                                      <a:rPr lang="en-US" b="1" i="1" smtClean="0">
                                        <a:latin typeface="Cambria Math" charset="0"/>
                                      </a:rPr>
                                      <m:t>𝟐</m:t>
                                    </m:r>
                                  </m:sub>
                                </m:sSub>
                              </m:oMath>
                            </m:oMathPara>
                          </a14:m>
                          <a:endParaRPr lang="en-US" dirty="0"/>
                        </a:p>
                      </a:txBody>
                      <a:tcPr/>
                    </a:tc>
                  </a:tr>
                  <a:tr h="370840">
                    <a:tc>
                      <a:txBody>
                        <a:bodyPr/>
                        <a:lstStyle/>
                        <a:p>
                          <a:r>
                            <a:rPr lang="en-US" dirty="0" smtClean="0"/>
                            <a:t>C , 0</a:t>
                          </a:r>
                          <a:endParaRPr lang="en-US" dirty="0"/>
                        </a:p>
                      </a:txBody>
                      <a:tcPr/>
                    </a:tc>
                    <a:tc>
                      <a:txBody>
                        <a:bodyPr/>
                        <a:lstStyle/>
                        <a:p>
                          <a:r>
                            <a:rPr lang="en-US" dirty="0" smtClean="0"/>
                            <a:t>0.9</a:t>
                          </a:r>
                          <a:endParaRPr lang="en-US" dirty="0"/>
                        </a:p>
                      </a:txBody>
                      <a:tcPr/>
                    </a:tc>
                    <a:tc>
                      <a:txBody>
                        <a:bodyPr/>
                        <a:lstStyle/>
                        <a:p>
                          <a:r>
                            <a:rPr lang="en-US" dirty="0" smtClean="0"/>
                            <a:t>0.1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C , 1</a:t>
                          </a:r>
                          <a:endParaRPr lang="en-US" dirty="0"/>
                        </a:p>
                      </a:txBody>
                      <a:tcPr/>
                    </a:tc>
                    <a:tc>
                      <a:txBody>
                        <a:bodyPr/>
                        <a:lstStyle/>
                        <a:p>
                          <a:r>
                            <a:rPr lang="en-US" dirty="0" smtClean="0"/>
                            <a:t>0.6</a:t>
                          </a:r>
                          <a:endParaRPr lang="en-US" dirty="0"/>
                        </a:p>
                      </a:txBody>
                      <a:tcPr/>
                    </a:tc>
                    <a:tc>
                      <a:txBody>
                        <a:bodyPr/>
                        <a:lstStyle/>
                        <a:p>
                          <a:r>
                            <a:rPr lang="en-US" dirty="0" smtClean="0"/>
                            <a:t>0.2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is-IS" dirty="0" smtClean="0"/>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 , 5</a:t>
                          </a:r>
                          <a:endParaRPr lang="en-US" dirty="0"/>
                        </a:p>
                      </a:txBody>
                      <a:tcPr/>
                    </a:tc>
                    <a:tc>
                      <a:txBody>
                        <a:bodyPr/>
                        <a:lstStyle/>
                        <a:p>
                          <a:r>
                            <a:rPr lang="en-US" dirty="0" smtClean="0"/>
                            <a:t>0.8</a:t>
                          </a:r>
                          <a:endParaRPr lang="en-US" dirty="0"/>
                        </a:p>
                      </a:txBody>
                      <a:tcPr/>
                    </a:tc>
                    <a:tc>
                      <a:txBody>
                        <a:bodyPr/>
                        <a:lstStyle/>
                        <a:p>
                          <a:r>
                            <a:rPr lang="en-US" dirty="0" smtClean="0"/>
                            <a:t>0</a:t>
                          </a:r>
                          <a:endParaRPr lang="en-US" dirty="0"/>
                        </a:p>
                      </a:txBody>
                      <a:tcPr/>
                    </a:tc>
                    <a:tc>
                      <a:txBody>
                        <a:bodyPr/>
                        <a:lstStyle/>
                        <a:p>
                          <a:r>
                            <a:rPr lang="en-US" dirty="0" smtClean="0"/>
                            <a:t>0.2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H, 1</a:t>
                          </a:r>
                          <a:endParaRPr lang="en-US" dirty="0"/>
                        </a:p>
                      </a:txBody>
                      <a:tcPr/>
                    </a:tc>
                    <a:tc>
                      <a:txBody>
                        <a:bodyPr/>
                        <a:lstStyle/>
                        <a:p>
                          <a:r>
                            <a:rPr lang="en-US" dirty="0" smtClean="0"/>
                            <a:t>0.3</a:t>
                          </a:r>
                          <a:endParaRPr lang="en-US" dirty="0"/>
                        </a:p>
                      </a:txBody>
                      <a:tcPr/>
                    </a:tc>
                    <a:tc>
                      <a:txBody>
                        <a:bodyPr/>
                        <a:lstStyle/>
                        <a:p>
                          <a:r>
                            <a:rPr lang="en-US" dirty="0" smtClean="0"/>
                            <a:t>0.7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H, 2</a:t>
                          </a:r>
                        </a:p>
                      </a:txBody>
                      <a:tcPr/>
                    </a:tc>
                    <a:tc>
                      <a:txBody>
                        <a:bodyPr/>
                        <a:lstStyle/>
                        <a:p>
                          <a:r>
                            <a:rPr lang="en-US" dirty="0" smtClean="0"/>
                            <a:t>0.4</a:t>
                          </a:r>
                          <a:endParaRPr lang="en-US" dirty="0"/>
                        </a:p>
                      </a:txBody>
                      <a:tcPr/>
                    </a:tc>
                    <a:tc>
                      <a:txBody>
                        <a:bodyPr/>
                        <a:lstStyle/>
                        <a:p>
                          <a:r>
                            <a:rPr lang="en-US" dirty="0" smtClean="0"/>
                            <a:t>0.6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s-IS" dirty="0" smtClean="0"/>
                            <a:t>…</a:t>
                          </a:r>
                          <a:endParaRPr lang="en-US"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latin typeface="Cambria Math" charset="0"/>
                                    </a:rPr>
                                  </m:ctrlPr>
                                </m:sSubPr>
                                <m:e>
                                  <m:r>
                                    <a:rPr lang="en-US" i="1">
                                      <a:latin typeface="Cambria Math" charset="0"/>
                                    </a:rPr>
                                    <m:t>𝑆</m:t>
                                  </m:r>
                                </m:e>
                                <m:sub>
                                  <m:r>
                                    <a:rPr lang="en-US" i="1">
                                      <a:latin typeface="Cambria Math" charset="0"/>
                                    </a:rPr>
                                    <m:t>0</m:t>
                                  </m:r>
                                </m:sub>
                              </m:sSub>
                            </m:oMath>
                          </a14:m>
                          <a:r>
                            <a:rPr lang="en-US" dirty="0" smtClean="0"/>
                            <a:t> ,   0</a:t>
                          </a:r>
                        </a:p>
                      </a:txBody>
                      <a:tcPr/>
                    </a:tc>
                    <a:tc>
                      <a:txBody>
                        <a:bodyPr/>
                        <a:lstStyle/>
                        <a:p>
                          <a:r>
                            <a:rPr lang="en-US" b="1" dirty="0" smtClean="0">
                              <a:solidFill>
                                <a:schemeClr val="tx1"/>
                              </a:solidFill>
                            </a:rPr>
                            <a:t>0</a:t>
                          </a:r>
                          <a:endParaRPr lang="en-US" b="1" dirty="0">
                            <a:solidFill>
                              <a:schemeClr val="tx1"/>
                            </a:solidFill>
                          </a:endParaRPr>
                        </a:p>
                      </a:txBody>
                      <a:tcPr/>
                    </a:tc>
                    <a:tc>
                      <a:txBody>
                        <a:bodyPr/>
                        <a:lstStyle/>
                        <a:p>
                          <a:r>
                            <a:rPr lang="en-US" b="1" dirty="0" smtClean="0">
                              <a:solidFill>
                                <a:schemeClr val="tx1"/>
                              </a:solidFill>
                            </a:rPr>
                            <a:t>0</a:t>
                          </a:r>
                          <a:endParaRPr lang="en-US" b="1" dirty="0">
                            <a:solidFill>
                              <a:schemeClr val="tx1"/>
                            </a:solidFill>
                          </a:endParaRPr>
                        </a:p>
                      </a:txBody>
                      <a:tcPr/>
                    </a:tc>
                    <a:tc>
                      <a:txBody>
                        <a:bodyPr/>
                        <a:lstStyle/>
                        <a:p>
                          <a:r>
                            <a:rPr lang="en-US" b="1" dirty="0" smtClean="0">
                              <a:solidFill>
                                <a:schemeClr val="tx1"/>
                              </a:solidFill>
                            </a:rPr>
                            <a:t>0</a:t>
                          </a:r>
                          <a:endParaRPr lang="en-US" b="1" dirty="0">
                            <a:solidFill>
                              <a:schemeClr val="tx1"/>
                            </a:solidFill>
                          </a:endParaRPr>
                        </a:p>
                      </a:txBody>
                      <a:tcPr/>
                    </a:tc>
                    <a:tc>
                      <a:txBody>
                        <a:bodyPr/>
                        <a:lstStyle/>
                        <a:p>
                          <a:r>
                            <a:rPr lang="en-US" b="1" dirty="0" smtClean="0">
                              <a:solidFill>
                                <a:schemeClr val="tx1"/>
                              </a:solidFill>
                            </a:rPr>
                            <a:t>1</a:t>
                          </a:r>
                          <a:endParaRPr lang="en-US" b="1" dirty="0">
                            <a:solidFill>
                              <a:schemeClr val="tx1"/>
                            </a:solidFill>
                          </a:endParaRPr>
                        </a:p>
                      </a:txBody>
                      <a:tcPr/>
                    </a:tc>
                    <a:tc>
                      <a:txBody>
                        <a:bodyPr/>
                        <a:lstStyle/>
                        <a:p>
                          <a:r>
                            <a:rPr lang="en-US" b="1" dirty="0" smtClean="0">
                              <a:solidFill>
                                <a:schemeClr val="tx1"/>
                              </a:solidFill>
                            </a:rPr>
                            <a:t>0</a:t>
                          </a: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i="1" smtClean="0">
                                      <a:latin typeface="Cambria Math" charset="0"/>
                                    </a:rPr>
                                  </m:ctrlPr>
                                </m:sSubPr>
                                <m:e>
                                  <m:r>
                                    <a:rPr lang="en-US" i="1">
                                      <a:latin typeface="Cambria Math" charset="0"/>
                                    </a:rPr>
                                    <m:t>𝑆</m:t>
                                  </m:r>
                                </m:e>
                                <m:sub>
                                  <m:r>
                                    <a:rPr lang="en-US" i="1">
                                      <a:latin typeface="Cambria Math" charset="0"/>
                                    </a:rPr>
                                    <m:t>0</m:t>
                                  </m:r>
                                </m:sub>
                              </m:sSub>
                            </m:oMath>
                          </a14:m>
                          <a:r>
                            <a:rPr lang="en-US" dirty="0" smtClean="0"/>
                            <a:t> ,   1</a:t>
                          </a:r>
                        </a:p>
                      </a:txBody>
                      <a:tcPr/>
                    </a:tc>
                    <a:tc>
                      <a:txBody>
                        <a:bodyPr/>
                        <a:lstStyle/>
                        <a:p>
                          <a:r>
                            <a:rPr lang="en-US" b="1" dirty="0" smtClean="0"/>
                            <a:t>0</a:t>
                          </a:r>
                          <a:endParaRPr lang="en-US" b="1" dirty="0"/>
                        </a:p>
                      </a:txBody>
                      <a:tcPr>
                        <a:solidFill>
                          <a:schemeClr val="accent2">
                            <a:lumMod val="20000"/>
                            <a:lumOff val="80000"/>
                          </a:schemeClr>
                        </a:solidFill>
                      </a:tcPr>
                    </a:tc>
                    <a:tc>
                      <a:txBody>
                        <a:bodyPr/>
                        <a:lstStyle/>
                        <a:p>
                          <a:r>
                            <a:rPr lang="en-US" b="1" dirty="0" smtClean="0"/>
                            <a:t>0</a:t>
                          </a:r>
                          <a:endParaRPr lang="en-US" b="1" dirty="0"/>
                        </a:p>
                      </a:txBody>
                      <a:tcPr>
                        <a:solidFill>
                          <a:schemeClr val="accent2">
                            <a:lumMod val="20000"/>
                            <a:lumOff val="80000"/>
                          </a:schemeClr>
                        </a:solidFill>
                      </a:tcPr>
                    </a:tc>
                    <a:tc>
                      <a:txBody>
                        <a:bodyPr/>
                        <a:lstStyle/>
                        <a:p>
                          <a:r>
                            <a:rPr lang="en-US" b="1" dirty="0" smtClean="0"/>
                            <a:t>0</a:t>
                          </a:r>
                          <a:endParaRPr lang="en-US" b="1" dirty="0"/>
                        </a:p>
                      </a:txBody>
                      <a:tcPr>
                        <a:solidFill>
                          <a:schemeClr val="accent2">
                            <a:lumMod val="20000"/>
                            <a:lumOff val="80000"/>
                          </a:schemeClr>
                        </a:solidFill>
                      </a:tcPr>
                    </a:tc>
                    <a:tc>
                      <a:txBody>
                        <a:bodyPr/>
                        <a:lstStyle/>
                        <a:p>
                          <a:r>
                            <a:rPr lang="en-US" b="1" dirty="0" smtClean="0">
                              <a:solidFill>
                                <a:schemeClr val="tx1"/>
                              </a:solidFill>
                            </a:rPr>
                            <a:t>1</a:t>
                          </a:r>
                          <a:endParaRPr lang="en-US" b="1" dirty="0">
                            <a:solidFill>
                              <a:schemeClr val="tx1"/>
                            </a:solidFill>
                          </a:endParaRPr>
                        </a:p>
                      </a:txBody>
                      <a:tcPr>
                        <a:solidFill>
                          <a:schemeClr val="accent2">
                            <a:lumMod val="20000"/>
                            <a:lumOff val="80000"/>
                          </a:schemeClr>
                        </a:solidFill>
                      </a:tcPr>
                    </a:tc>
                    <a:tc>
                      <a:txBody>
                        <a:bodyPr/>
                        <a:lstStyle/>
                        <a:p>
                          <a:r>
                            <a:rPr lang="en-US" b="1" dirty="0" smtClean="0"/>
                            <a:t>0</a:t>
                          </a:r>
                        </a:p>
                      </a:txBody>
                      <a:tcPr>
                        <a:solidFill>
                          <a:schemeClr val="accent2">
                            <a:lumMod val="20000"/>
                            <a:lumOff val="8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s-IS" dirty="0" smtClean="0"/>
                            <a:t>…</a:t>
                          </a:r>
                          <a:endParaRPr lang="en-US"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bl>
              </a:graphicData>
            </a:graphic>
          </p:graphicFrame>
        </mc:Choice>
        <mc:Fallback>
          <p:graphicFrame>
            <p:nvGraphicFramePr>
              <p:cNvPr id="21" name="Table 20"/>
              <p:cNvGraphicFramePr>
                <a:graphicFrameLocks noGrp="1"/>
              </p:cNvGraphicFramePr>
              <p:nvPr>
                <p:extLst>
                  <p:ext uri="{D42A27DB-BD31-4B8C-83A1-F6EECF244321}">
                    <p14:modId xmlns:p14="http://schemas.microsoft.com/office/powerpoint/2010/main" val="368317056"/>
                  </p:ext>
                </p:extLst>
              </p:nvPr>
            </p:nvGraphicFramePr>
            <p:xfrm>
              <a:off x="5134640" y="1830245"/>
              <a:ext cx="3925278" cy="4079240"/>
            </p:xfrm>
            <a:graphic>
              <a:graphicData uri="http://schemas.openxmlformats.org/drawingml/2006/table">
                <a:tbl>
                  <a:tblPr firstRow="1" firstCol="1" bandRow="1">
                    <a:tableStyleId>{5C22544A-7EE6-4342-B048-85BDC9FD1C3A}</a:tableStyleId>
                  </a:tblPr>
                  <a:tblGrid>
                    <a:gridCol w="654213"/>
                    <a:gridCol w="654213"/>
                    <a:gridCol w="654213"/>
                    <a:gridCol w="654213"/>
                    <a:gridCol w="654213"/>
                    <a:gridCol w="654213"/>
                  </a:tblGrid>
                  <a:tr h="370840">
                    <a:tc>
                      <a:txBody>
                        <a:bodyPr/>
                        <a:lstStyle/>
                        <a:p>
                          <a:endParaRPr lang="en-US" dirty="0"/>
                        </a:p>
                      </a:txBody>
                      <a:tcPr/>
                    </a:tc>
                    <a:tc>
                      <a:txBody>
                        <a:bodyPr/>
                        <a:lstStyle/>
                        <a:p>
                          <a:r>
                            <a:rPr lang="en-US" dirty="0" smtClean="0"/>
                            <a:t>C</a:t>
                          </a:r>
                          <a:endParaRPr lang="en-US" dirty="0"/>
                        </a:p>
                      </a:txBody>
                      <a:tcPr/>
                    </a:tc>
                    <a:tc>
                      <a:txBody>
                        <a:bodyPr/>
                        <a:lstStyle/>
                        <a:p>
                          <a:r>
                            <a:rPr lang="en-US" dirty="0" smtClean="0"/>
                            <a:t>H</a:t>
                          </a:r>
                          <a:endParaRPr lang="en-US" dirty="0"/>
                        </a:p>
                      </a:txBody>
                      <a:tcPr/>
                    </a:tc>
                    <a:tc>
                      <a:txBody>
                        <a:bodyPr/>
                        <a:lstStyle/>
                        <a:p>
                          <a:endParaRPr lang="en-US"/>
                        </a:p>
                      </a:txBody>
                      <a:tcPr>
                        <a:blipFill rotWithShape="0">
                          <a:blip r:embed="rId4"/>
                          <a:stretch>
                            <a:fillRect l="-302804" t="-1639" r="-204673" b="-1001639"/>
                          </a:stretch>
                        </a:blipFill>
                      </a:tcPr>
                    </a:tc>
                    <a:tc>
                      <a:txBody>
                        <a:bodyPr/>
                        <a:lstStyle/>
                        <a:p>
                          <a:endParaRPr lang="en-US"/>
                        </a:p>
                      </a:txBody>
                      <a:tcPr>
                        <a:blipFill rotWithShape="0">
                          <a:blip r:embed="rId4"/>
                          <a:stretch>
                            <a:fillRect l="-399074" t="-1639" r="-102778" b="-1001639"/>
                          </a:stretch>
                        </a:blipFill>
                      </a:tcPr>
                    </a:tc>
                    <a:tc>
                      <a:txBody>
                        <a:bodyPr/>
                        <a:lstStyle/>
                        <a:p>
                          <a:endParaRPr lang="en-US"/>
                        </a:p>
                      </a:txBody>
                      <a:tcPr>
                        <a:blipFill rotWithShape="0">
                          <a:blip r:embed="rId4"/>
                          <a:stretch>
                            <a:fillRect l="-503738" t="-1639" r="-3738" b="-1001639"/>
                          </a:stretch>
                        </a:blipFill>
                      </a:tcPr>
                    </a:tc>
                  </a:tr>
                  <a:tr h="370840">
                    <a:tc>
                      <a:txBody>
                        <a:bodyPr/>
                        <a:lstStyle/>
                        <a:p>
                          <a:r>
                            <a:rPr lang="en-US" dirty="0" smtClean="0"/>
                            <a:t>C , 0</a:t>
                          </a:r>
                          <a:endParaRPr lang="en-US" dirty="0"/>
                        </a:p>
                      </a:txBody>
                      <a:tcPr/>
                    </a:tc>
                    <a:tc>
                      <a:txBody>
                        <a:bodyPr/>
                        <a:lstStyle/>
                        <a:p>
                          <a:r>
                            <a:rPr lang="en-US" dirty="0" smtClean="0"/>
                            <a:t>0.9</a:t>
                          </a:r>
                          <a:endParaRPr lang="en-US" dirty="0"/>
                        </a:p>
                      </a:txBody>
                      <a:tcPr/>
                    </a:tc>
                    <a:tc>
                      <a:txBody>
                        <a:bodyPr/>
                        <a:lstStyle/>
                        <a:p>
                          <a:r>
                            <a:rPr lang="en-US" dirty="0" smtClean="0"/>
                            <a:t>0.1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C , 1</a:t>
                          </a:r>
                          <a:endParaRPr lang="en-US" dirty="0"/>
                        </a:p>
                      </a:txBody>
                      <a:tcPr/>
                    </a:tc>
                    <a:tc>
                      <a:txBody>
                        <a:bodyPr/>
                        <a:lstStyle/>
                        <a:p>
                          <a:r>
                            <a:rPr lang="en-US" dirty="0" smtClean="0"/>
                            <a:t>0.6</a:t>
                          </a:r>
                          <a:endParaRPr lang="en-US" dirty="0"/>
                        </a:p>
                      </a:txBody>
                      <a:tcPr/>
                    </a:tc>
                    <a:tc>
                      <a:txBody>
                        <a:bodyPr/>
                        <a:lstStyle/>
                        <a:p>
                          <a:r>
                            <a:rPr lang="en-US" dirty="0" smtClean="0"/>
                            <a:t>0.2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is-IS" dirty="0" smtClean="0"/>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 , 5</a:t>
                          </a:r>
                          <a:endParaRPr lang="en-US" dirty="0"/>
                        </a:p>
                      </a:txBody>
                      <a:tcPr/>
                    </a:tc>
                    <a:tc>
                      <a:txBody>
                        <a:bodyPr/>
                        <a:lstStyle/>
                        <a:p>
                          <a:r>
                            <a:rPr lang="en-US" dirty="0" smtClean="0"/>
                            <a:t>0.8</a:t>
                          </a:r>
                          <a:endParaRPr lang="en-US" dirty="0"/>
                        </a:p>
                      </a:txBody>
                      <a:tcPr/>
                    </a:tc>
                    <a:tc>
                      <a:txBody>
                        <a:bodyPr/>
                        <a:lstStyle/>
                        <a:p>
                          <a:r>
                            <a:rPr lang="en-US" dirty="0" smtClean="0"/>
                            <a:t>0</a:t>
                          </a:r>
                          <a:endParaRPr lang="en-US" dirty="0"/>
                        </a:p>
                      </a:txBody>
                      <a:tcPr/>
                    </a:tc>
                    <a:tc>
                      <a:txBody>
                        <a:bodyPr/>
                        <a:lstStyle/>
                        <a:p>
                          <a:r>
                            <a:rPr lang="en-US" dirty="0" smtClean="0"/>
                            <a:t>0.2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H, 1</a:t>
                          </a:r>
                          <a:endParaRPr lang="en-US" dirty="0"/>
                        </a:p>
                      </a:txBody>
                      <a:tcPr/>
                    </a:tc>
                    <a:tc>
                      <a:txBody>
                        <a:bodyPr/>
                        <a:lstStyle/>
                        <a:p>
                          <a:r>
                            <a:rPr lang="en-US" dirty="0" smtClean="0"/>
                            <a:t>0.3</a:t>
                          </a:r>
                          <a:endParaRPr lang="en-US" dirty="0"/>
                        </a:p>
                      </a:txBody>
                      <a:tcPr/>
                    </a:tc>
                    <a:tc>
                      <a:txBody>
                        <a:bodyPr/>
                        <a:lstStyle/>
                        <a:p>
                          <a:r>
                            <a:rPr lang="en-US" dirty="0" smtClean="0"/>
                            <a:t>0.7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H, 2</a:t>
                          </a:r>
                        </a:p>
                      </a:txBody>
                      <a:tcPr/>
                    </a:tc>
                    <a:tc>
                      <a:txBody>
                        <a:bodyPr/>
                        <a:lstStyle/>
                        <a:p>
                          <a:r>
                            <a:rPr lang="en-US" dirty="0" smtClean="0"/>
                            <a:t>0.4</a:t>
                          </a:r>
                          <a:endParaRPr lang="en-US" dirty="0"/>
                        </a:p>
                      </a:txBody>
                      <a:tcPr/>
                    </a:tc>
                    <a:tc>
                      <a:txBody>
                        <a:bodyPr/>
                        <a:lstStyle/>
                        <a:p>
                          <a:r>
                            <a:rPr lang="en-US" dirty="0" smtClean="0"/>
                            <a:t>0.6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s-IS" dirty="0" smtClean="0"/>
                            <a:t>…</a:t>
                          </a:r>
                          <a:endParaRPr lang="en-US"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r h="370840">
                    <a:tc>
                      <a:txBody>
                        <a:bodyPr/>
                        <a:lstStyle/>
                        <a:p>
                          <a:endParaRPr lang="en-US"/>
                        </a:p>
                      </a:txBody>
                      <a:tcPr>
                        <a:blipFill rotWithShape="0">
                          <a:blip r:embed="rId4"/>
                          <a:stretch>
                            <a:fillRect l="-926" t="-800000" r="-500926" b="-203279"/>
                          </a:stretch>
                        </a:blipFill>
                      </a:tcPr>
                    </a:tc>
                    <a:tc>
                      <a:txBody>
                        <a:bodyPr/>
                        <a:lstStyle/>
                        <a:p>
                          <a:r>
                            <a:rPr lang="en-US" b="1" dirty="0" smtClean="0">
                              <a:solidFill>
                                <a:schemeClr val="tx1"/>
                              </a:solidFill>
                            </a:rPr>
                            <a:t>0</a:t>
                          </a:r>
                          <a:endParaRPr lang="en-US" b="1" dirty="0">
                            <a:solidFill>
                              <a:schemeClr val="tx1"/>
                            </a:solidFill>
                          </a:endParaRPr>
                        </a:p>
                      </a:txBody>
                      <a:tcPr/>
                    </a:tc>
                    <a:tc>
                      <a:txBody>
                        <a:bodyPr/>
                        <a:lstStyle/>
                        <a:p>
                          <a:r>
                            <a:rPr lang="en-US" b="1" dirty="0" smtClean="0">
                              <a:solidFill>
                                <a:schemeClr val="tx1"/>
                              </a:solidFill>
                            </a:rPr>
                            <a:t>0</a:t>
                          </a:r>
                          <a:endParaRPr lang="en-US" b="1" dirty="0">
                            <a:solidFill>
                              <a:schemeClr val="tx1"/>
                            </a:solidFill>
                          </a:endParaRPr>
                        </a:p>
                      </a:txBody>
                      <a:tcPr/>
                    </a:tc>
                    <a:tc>
                      <a:txBody>
                        <a:bodyPr/>
                        <a:lstStyle/>
                        <a:p>
                          <a:r>
                            <a:rPr lang="en-US" b="1" dirty="0" smtClean="0">
                              <a:solidFill>
                                <a:schemeClr val="tx1"/>
                              </a:solidFill>
                            </a:rPr>
                            <a:t>0</a:t>
                          </a:r>
                          <a:endParaRPr lang="en-US" b="1" dirty="0">
                            <a:solidFill>
                              <a:schemeClr val="tx1"/>
                            </a:solidFill>
                          </a:endParaRPr>
                        </a:p>
                      </a:txBody>
                      <a:tcPr/>
                    </a:tc>
                    <a:tc>
                      <a:txBody>
                        <a:bodyPr/>
                        <a:lstStyle/>
                        <a:p>
                          <a:r>
                            <a:rPr lang="en-US" b="1" dirty="0" smtClean="0">
                              <a:solidFill>
                                <a:schemeClr val="tx1"/>
                              </a:solidFill>
                            </a:rPr>
                            <a:t>1</a:t>
                          </a:r>
                          <a:endParaRPr lang="en-US" b="1" dirty="0">
                            <a:solidFill>
                              <a:schemeClr val="tx1"/>
                            </a:solidFill>
                          </a:endParaRPr>
                        </a:p>
                      </a:txBody>
                      <a:tcPr/>
                    </a:tc>
                    <a:tc>
                      <a:txBody>
                        <a:bodyPr/>
                        <a:lstStyle/>
                        <a:p>
                          <a:r>
                            <a:rPr lang="en-US" b="1" dirty="0" smtClean="0">
                              <a:solidFill>
                                <a:schemeClr val="tx1"/>
                              </a:solidFill>
                            </a:rPr>
                            <a:t>0</a:t>
                          </a:r>
                        </a:p>
                      </a:txBody>
                      <a:tcPr/>
                    </a:tc>
                  </a:tr>
                  <a:tr h="370840">
                    <a:tc>
                      <a:txBody>
                        <a:bodyPr/>
                        <a:lstStyle/>
                        <a:p>
                          <a:endParaRPr lang="en-US"/>
                        </a:p>
                      </a:txBody>
                      <a:tcPr>
                        <a:blipFill rotWithShape="0">
                          <a:blip r:embed="rId4"/>
                          <a:stretch>
                            <a:fillRect l="-926" t="-900000" r="-500926" b="-103279"/>
                          </a:stretch>
                        </a:blipFill>
                      </a:tcPr>
                    </a:tc>
                    <a:tc>
                      <a:txBody>
                        <a:bodyPr/>
                        <a:lstStyle/>
                        <a:p>
                          <a:r>
                            <a:rPr lang="en-US" b="1" dirty="0" smtClean="0"/>
                            <a:t>0</a:t>
                          </a:r>
                          <a:endParaRPr lang="en-US" b="1" dirty="0"/>
                        </a:p>
                      </a:txBody>
                      <a:tcPr>
                        <a:solidFill>
                          <a:schemeClr val="accent2">
                            <a:lumMod val="20000"/>
                            <a:lumOff val="80000"/>
                          </a:schemeClr>
                        </a:solidFill>
                      </a:tcPr>
                    </a:tc>
                    <a:tc>
                      <a:txBody>
                        <a:bodyPr/>
                        <a:lstStyle/>
                        <a:p>
                          <a:r>
                            <a:rPr lang="en-US" b="1" dirty="0" smtClean="0"/>
                            <a:t>0</a:t>
                          </a:r>
                          <a:endParaRPr lang="en-US" b="1" dirty="0"/>
                        </a:p>
                      </a:txBody>
                      <a:tcPr>
                        <a:solidFill>
                          <a:schemeClr val="accent2">
                            <a:lumMod val="20000"/>
                            <a:lumOff val="80000"/>
                          </a:schemeClr>
                        </a:solidFill>
                      </a:tcPr>
                    </a:tc>
                    <a:tc>
                      <a:txBody>
                        <a:bodyPr/>
                        <a:lstStyle/>
                        <a:p>
                          <a:r>
                            <a:rPr lang="en-US" b="1" dirty="0" smtClean="0"/>
                            <a:t>0</a:t>
                          </a:r>
                          <a:endParaRPr lang="en-US" b="1" dirty="0"/>
                        </a:p>
                      </a:txBody>
                      <a:tcPr>
                        <a:solidFill>
                          <a:schemeClr val="accent2">
                            <a:lumMod val="20000"/>
                            <a:lumOff val="80000"/>
                          </a:schemeClr>
                        </a:solidFill>
                      </a:tcPr>
                    </a:tc>
                    <a:tc>
                      <a:txBody>
                        <a:bodyPr/>
                        <a:lstStyle/>
                        <a:p>
                          <a:r>
                            <a:rPr lang="en-US" b="1" dirty="0" smtClean="0">
                              <a:solidFill>
                                <a:schemeClr val="tx1"/>
                              </a:solidFill>
                            </a:rPr>
                            <a:t>1</a:t>
                          </a:r>
                          <a:endParaRPr lang="en-US" b="1" dirty="0">
                            <a:solidFill>
                              <a:schemeClr val="tx1"/>
                            </a:solidFill>
                          </a:endParaRPr>
                        </a:p>
                      </a:txBody>
                      <a:tcPr>
                        <a:solidFill>
                          <a:schemeClr val="accent2">
                            <a:lumMod val="20000"/>
                            <a:lumOff val="80000"/>
                          </a:schemeClr>
                        </a:solidFill>
                      </a:tcPr>
                    </a:tc>
                    <a:tc>
                      <a:txBody>
                        <a:bodyPr/>
                        <a:lstStyle/>
                        <a:p>
                          <a:r>
                            <a:rPr lang="en-US" b="1" dirty="0" smtClean="0"/>
                            <a:t>0</a:t>
                          </a:r>
                        </a:p>
                      </a:txBody>
                      <a:tcPr>
                        <a:solidFill>
                          <a:schemeClr val="accent2">
                            <a:lumMod val="20000"/>
                            <a:lumOff val="8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is-IS" dirty="0" smtClean="0"/>
                            <a:t>…</a:t>
                          </a:r>
                          <a:endParaRPr lang="en-US"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bl>
              </a:graphicData>
            </a:graphic>
          </p:graphicFrame>
        </mc:Fallback>
      </mc:AlternateContent>
      <p:sp>
        <p:nvSpPr>
          <p:cNvPr id="22" name="TextBox 21"/>
          <p:cNvSpPr txBox="1"/>
          <p:nvPr/>
        </p:nvSpPr>
        <p:spPr>
          <a:xfrm>
            <a:off x="94592" y="4955193"/>
            <a:ext cx="4529510" cy="1200329"/>
          </a:xfrm>
          <a:prstGeom prst="rect">
            <a:avLst/>
          </a:prstGeom>
          <a:noFill/>
          <a:ln>
            <a:solidFill>
              <a:srgbClr val="3C58AD"/>
            </a:solidFill>
          </a:ln>
        </p:spPr>
        <p:txBody>
          <a:bodyPr wrap="none" rtlCol="0">
            <a:spAutoFit/>
          </a:bodyPr>
          <a:lstStyle/>
          <a:p>
            <a:r>
              <a:rPr lang="en-US" dirty="0" smtClean="0"/>
              <a:t>In MEMM: even you’ve never seen this event, </a:t>
            </a:r>
            <a:br>
              <a:rPr lang="en-US" dirty="0" smtClean="0"/>
            </a:br>
            <a:r>
              <a:rPr lang="en-US" dirty="0" smtClean="0"/>
              <a:t>you still need to make this row sum up to 1. </a:t>
            </a:r>
          </a:p>
          <a:p>
            <a:endParaRPr lang="en-US" dirty="0" smtClean="0"/>
          </a:p>
          <a:p>
            <a:r>
              <a:rPr lang="en-US" dirty="0" smtClean="0"/>
              <a:t>For CRF, there is no such restriction.</a:t>
            </a:r>
            <a:endParaRPr lang="en-US" dirty="0"/>
          </a:p>
        </p:txBody>
      </p:sp>
      <p:cxnSp>
        <p:nvCxnSpPr>
          <p:cNvPr id="24" name="Straight Arrow Connector 23"/>
          <p:cNvCxnSpPr>
            <a:stCxn id="22" idx="3"/>
          </p:cNvCxnSpPr>
          <p:nvPr/>
        </p:nvCxnSpPr>
        <p:spPr>
          <a:xfrm flipV="1">
            <a:off x="4624102" y="4955193"/>
            <a:ext cx="510538" cy="600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78085" y="1216925"/>
            <a:ext cx="978986" cy="369332"/>
          </a:xfrm>
          <a:prstGeom prst="rect">
            <a:avLst/>
          </a:prstGeom>
          <a:noFill/>
        </p:spPr>
        <p:txBody>
          <a:bodyPr wrap="none" rtlCol="0">
            <a:spAutoFit/>
          </a:bodyPr>
          <a:lstStyle/>
          <a:p>
            <a:r>
              <a:rPr lang="en-US" dirty="0" smtClean="0"/>
              <a:t>Very hot</a:t>
            </a:r>
            <a:endParaRPr lang="en-US" dirty="0"/>
          </a:p>
        </p:txBody>
      </p:sp>
      <p:sp>
        <p:nvSpPr>
          <p:cNvPr id="7" name="Rectangle 6"/>
          <p:cNvSpPr/>
          <p:nvPr/>
        </p:nvSpPr>
        <p:spPr>
          <a:xfrm>
            <a:off x="3035984" y="1194681"/>
            <a:ext cx="1648208" cy="369332"/>
          </a:xfrm>
          <a:prstGeom prst="rect">
            <a:avLst/>
          </a:prstGeom>
        </p:spPr>
        <p:txBody>
          <a:bodyPr wrap="none">
            <a:spAutoFit/>
          </a:bodyPr>
          <a:lstStyle/>
          <a:p>
            <a:r>
              <a:rPr lang="en-US" dirty="0" smtClean="0"/>
              <a:t>Dinosaur </a:t>
            </a:r>
            <a:r>
              <a:rPr lang="en-US" dirty="0"/>
              <a:t>attack</a:t>
            </a:r>
          </a:p>
        </p:txBody>
      </p:sp>
    </p:spTree>
    <p:extLst>
      <p:ext uri="{BB962C8B-B14F-4D97-AF65-F5344CB8AC3E}">
        <p14:creationId xmlns:p14="http://schemas.microsoft.com/office/powerpoint/2010/main" val="7174453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Bias</a:t>
            </a:r>
            <a:endParaRPr lang="en-US" dirty="0"/>
          </a:p>
        </p:txBody>
      </p:sp>
      <p:sp>
        <p:nvSpPr>
          <p:cNvPr id="3" name="Content Placeholder 2"/>
          <p:cNvSpPr>
            <a:spLocks noGrp="1"/>
          </p:cNvSpPr>
          <p:nvPr>
            <p:ph idx="1"/>
          </p:nvPr>
        </p:nvSpPr>
        <p:spPr/>
        <p:txBody>
          <a:bodyPr>
            <a:noAutofit/>
          </a:bodyPr>
          <a:lstStyle/>
          <a:p>
            <a:r>
              <a:rPr lang="en-US" sz="2200" dirty="0" smtClean="0"/>
              <a:t>States with a single outgoing transition effectively ignore their input</a:t>
            </a:r>
          </a:p>
          <a:p>
            <a:pPr lvl="1"/>
            <a:r>
              <a:rPr lang="en-US" sz="2200" dirty="0" smtClean="0"/>
              <a:t>States with lower-entropy next states are less influenced by observations</a:t>
            </a:r>
            <a:endParaRPr lang="en-US" sz="2200" dirty="0"/>
          </a:p>
          <a:p>
            <a:r>
              <a:rPr lang="en-US" sz="2200" dirty="0" smtClean="0">
                <a:solidFill>
                  <a:srgbClr val="3C58AD"/>
                </a:solidFill>
              </a:rPr>
              <a:t>Why? </a:t>
            </a:r>
          </a:p>
          <a:p>
            <a:pPr lvl="1"/>
            <a:r>
              <a:rPr lang="en-US" sz="1800" dirty="0" smtClean="0"/>
              <a:t>Each the next-state classifiers are locally normalized. </a:t>
            </a:r>
          </a:p>
          <a:p>
            <a:pPr lvl="1"/>
            <a:r>
              <a:rPr lang="en-US" sz="1800" dirty="0" smtClean="0"/>
              <a:t>If a state has fewer next states, each of those will get a higher probability mass </a:t>
            </a:r>
            <a:br>
              <a:rPr lang="en-US" sz="1800" dirty="0" smtClean="0"/>
            </a:br>
            <a:r>
              <a:rPr lang="en-US" sz="1800" dirty="0" smtClean="0"/>
              <a:t>…and hence preferred</a:t>
            </a:r>
          </a:p>
          <a:p>
            <a:r>
              <a:rPr lang="en-US" sz="2200" dirty="0" smtClean="0">
                <a:solidFill>
                  <a:srgbClr val="3C58AD"/>
                </a:solidFill>
              </a:rPr>
              <a:t>Side note: </a:t>
            </a:r>
            <a:r>
              <a:rPr lang="en-US" sz="2200" dirty="0" smtClean="0"/>
              <a:t>Surprisingly doesn’t affect some tasks</a:t>
            </a:r>
          </a:p>
          <a:p>
            <a:pPr lvl="1"/>
            <a:r>
              <a:rPr lang="en-US" sz="2200" dirty="0" err="1" smtClean="0"/>
              <a:t>Eg</a:t>
            </a:r>
            <a:r>
              <a:rPr lang="en-US" sz="2200" dirty="0" smtClean="0"/>
              <a:t>: part-of-speech tagging</a:t>
            </a:r>
            <a:endParaRPr lang="en-US" sz="2200" dirty="0"/>
          </a:p>
        </p:txBody>
      </p:sp>
      <p:sp>
        <p:nvSpPr>
          <p:cNvPr id="4" name="Slide Number Placeholder 3"/>
          <p:cNvSpPr>
            <a:spLocks noGrp="1"/>
          </p:cNvSpPr>
          <p:nvPr>
            <p:ph type="sldNum" sz="quarter" idx="12"/>
          </p:nvPr>
        </p:nvSpPr>
        <p:spPr/>
        <p:txBody>
          <a:bodyPr/>
          <a:lstStyle/>
          <a:p>
            <a:fld id="{E42F4FC8-095A-E041-AA53-AAE5A7787260}"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63152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p:nvPr>
        </p:nvSpPr>
        <p:spPr/>
        <p:txBody>
          <a:bodyPr>
            <a:normAutofit/>
          </a:bodyPr>
          <a:lstStyle/>
          <a:p>
            <a:r>
              <a:rPr lang="en-US" altLang="zh-TW" sz="2400" dirty="0" smtClean="0">
                <a:ea typeface="Arial Unicode MS" pitchFamily="34" charset="-128"/>
                <a:cs typeface="Arial Unicode MS" pitchFamily="34" charset="-128"/>
              </a:rPr>
              <a:t>Inference </a:t>
            </a:r>
            <a:r>
              <a:rPr lang="en-US" altLang="zh-TW" sz="2400" dirty="0">
                <a:ea typeface="Arial Unicode MS" pitchFamily="34" charset="-128"/>
                <a:cs typeface="Arial Unicode MS" pitchFamily="34" charset="-128"/>
              </a:rPr>
              <a:t>with </a:t>
            </a:r>
            <a:r>
              <a:rPr lang="en-US" altLang="zh-TW" sz="2400" dirty="0" smtClean="0">
                <a:ea typeface="Arial Unicode MS" pitchFamily="34" charset="-128"/>
                <a:cs typeface="Arial Unicode MS" pitchFamily="34" charset="-128"/>
              </a:rPr>
              <a:t>Constraints </a:t>
            </a:r>
            <a:r>
              <a:rPr lang="en-US" altLang="zh-TW" sz="1600" dirty="0">
                <a:ea typeface="Arial Unicode MS" pitchFamily="34" charset="-128"/>
                <a:cs typeface="Arial Unicode MS" pitchFamily="34" charset="-128"/>
              </a:rPr>
              <a:t>[</a:t>
            </a:r>
            <a:r>
              <a:rPr lang="en-US" altLang="zh-TW" sz="1600" dirty="0" smtClean="0">
                <a:ea typeface="Arial Unicode MS" pitchFamily="34" charset="-128"/>
                <a:cs typeface="Arial Unicode MS" pitchFamily="34" charset="-128"/>
              </a:rPr>
              <a:t>Roth&amp;Yih’04,07,….]</a:t>
            </a:r>
            <a:endParaRPr lang="en-US" altLang="zh-TW" sz="1600" dirty="0">
              <a:solidFill>
                <a:schemeClr val="tx1"/>
              </a:solidFill>
              <a:ea typeface="Arial Unicode MS" pitchFamily="34" charset="-128"/>
              <a:cs typeface="Arial Unicode MS" pitchFamily="34" charset="-128"/>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5E6A3C3A-A029-4573-BC04-5DA27903A743}" type="slidenum">
              <a:rPr lang="en-US" smtClean="0"/>
              <a:t>8</a:t>
            </a:fld>
            <a:endParaRPr lang="en-US"/>
          </a:p>
        </p:txBody>
      </p:sp>
      <p:grpSp>
        <p:nvGrpSpPr>
          <p:cNvPr id="1269764" name="Group 3"/>
          <p:cNvGrpSpPr>
            <a:grpSpLocks/>
          </p:cNvGrpSpPr>
          <p:nvPr/>
        </p:nvGrpSpPr>
        <p:grpSpPr bwMode="auto">
          <a:xfrm>
            <a:off x="1524001" y="2958068"/>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smtClean="0">
                  <a:solidFill>
                    <a:srgbClr val="003366"/>
                  </a:solidFill>
                  <a:latin typeface="+mn-lt"/>
                  <a:ea typeface="Arial Unicode MS" pitchFamily="34" charset="-128"/>
                  <a:cs typeface="Arial Unicode MS" pitchFamily="34" charset="-128"/>
                </a:rPr>
                <a:t>  Bernie’s </a:t>
              </a:r>
              <a:r>
                <a:rPr lang="en-GB" sz="2000" dirty="0">
                  <a:solidFill>
                    <a:srgbClr val="003366"/>
                  </a:solidFill>
                  <a:latin typeface="+mn-lt"/>
                  <a:ea typeface="Arial Unicode MS" pitchFamily="34" charset="-128"/>
                  <a:cs typeface="Arial Unicode MS" pitchFamily="34" charset="-128"/>
                </a:rPr>
                <a:t>wife, </a:t>
              </a:r>
              <a:r>
                <a:rPr lang="en-GB" sz="2000" dirty="0" smtClean="0">
                  <a:solidFill>
                    <a:srgbClr val="003366"/>
                  </a:solidFill>
                  <a:latin typeface="+mn-lt"/>
                  <a:ea typeface="Arial Unicode MS" pitchFamily="34" charset="-128"/>
                  <a:cs typeface="Arial Unicode MS" pitchFamily="34" charset="-128"/>
                </a:rPr>
                <a:t>  Jane, </a:t>
              </a:r>
              <a:r>
                <a:rPr lang="en-GB" sz="2000" dirty="0">
                  <a:solidFill>
                    <a:srgbClr val="003366"/>
                  </a:solidFill>
                  <a:latin typeface="+mn-lt"/>
                  <a:ea typeface="Arial Unicode MS" pitchFamily="34" charset="-128"/>
                  <a:cs typeface="Arial Unicode MS" pitchFamily="34" charset="-128"/>
                </a:rPr>
                <a:t>is a native of </a:t>
              </a:r>
              <a:r>
                <a:rPr lang="en-GB" sz="2000" dirty="0" smtClean="0">
                  <a:solidFill>
                    <a:srgbClr val="003366"/>
                  </a:solidFill>
                  <a:latin typeface="+mn-lt"/>
                  <a:ea typeface="Arial Unicode MS" pitchFamily="34" charset="-128"/>
                  <a:cs typeface="Arial Unicode MS" pitchFamily="34" charset="-128"/>
                </a:rPr>
                <a:t>Brooklyn</a:t>
              </a:r>
              <a:endParaRPr lang="en-GB" sz="2000" dirty="0">
                <a:solidFill>
                  <a:srgbClr val="003366"/>
                </a:solidFill>
                <a:latin typeface="+mn-lt"/>
                <a:ea typeface="Arial Unicode MS" pitchFamily="34" charset="-128"/>
                <a:cs typeface="Arial Unicode MS" pitchFamily="34" charset="-128"/>
              </a:endParaRP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0033CC"/>
                  </a:solidFill>
                  <a:latin typeface="Georgia" pitchFamily="18" charset="0"/>
                  <a:ea typeface="Arial Unicode MS" pitchFamily="34" charset="-128"/>
                  <a:cs typeface="Arial Unicode MS" pitchFamily="34" charset="-128"/>
                </a:rPr>
                <a:t>E</a:t>
              </a:r>
              <a:r>
                <a:rPr lang="en-GB" sz="2000" dirty="0">
                  <a:solidFill>
                    <a:srgbClr val="0033CC"/>
                  </a:solidFill>
                  <a:latin typeface="Georgia" pitchFamily="18" charset="0"/>
                  <a:ea typeface="Arial Unicode MS" pitchFamily="34" charset="-128"/>
                  <a:cs typeface="Arial Unicode MS" pitchFamily="34" charset="-128"/>
                </a:rPr>
                <a:t>1</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2</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3</a:t>
              </a:r>
              <a:r>
                <a:rPr lang="en-GB" dirty="0">
                  <a:solidFill>
                    <a:srgbClr val="0033CC"/>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41" y="1248"/>
              <a:ext cx="2891" cy="766"/>
              <a:chOff x="1141" y="1248"/>
              <a:chExt cx="2891" cy="766"/>
            </a:xfrm>
          </p:grpSpPr>
          <p:sp>
            <p:nvSpPr>
              <p:cNvPr id="1269767" name="AutoShape 6"/>
              <p:cNvSpPr>
                <a:spLocks noChangeArrowheads="1"/>
              </p:cNvSpPr>
              <p:nvPr/>
            </p:nvSpPr>
            <p:spPr bwMode="auto">
              <a:xfrm>
                <a:off x="1141" y="1259"/>
                <a:ext cx="635"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133" y="1248"/>
                <a:ext cx="411" cy="241"/>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408" y="1259"/>
                <a:ext cx="624"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extLst/>
          </p:nvPr>
        </p:nvGraphicFramePr>
        <p:xfrm>
          <a:off x="1371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extLst/>
          </p:nvPr>
        </p:nvGraphicFramePr>
        <p:xfrm>
          <a:off x="57150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extLst/>
          </p:nvPr>
        </p:nvGraphicFramePr>
        <p:xfrm>
          <a:off x="3276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extLst/>
          </p:nvPr>
        </p:nvGraphicFramePr>
        <p:xfrm>
          <a:off x="44196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extLst/>
          </p:nvPr>
        </p:nvGraphicFramePr>
        <p:xfrm>
          <a:off x="18288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extLst/>
          </p:nvPr>
        </p:nvGraphicFramePr>
        <p:xfrm>
          <a:off x="18288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extLst/>
          </p:nvPr>
        </p:nvGraphicFramePr>
        <p:xfrm>
          <a:off x="1371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extLst/>
          </p:nvPr>
        </p:nvGraphicFramePr>
        <p:xfrm>
          <a:off x="3276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extLst/>
          </p:nvPr>
        </p:nvGraphicFramePr>
        <p:xfrm>
          <a:off x="57150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extLst/>
          </p:nvPr>
        </p:nvGraphicFramePr>
        <p:xfrm>
          <a:off x="1752600" y="4278868"/>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extLst/>
          </p:nvPr>
        </p:nvGraphicFramePr>
        <p:xfrm>
          <a:off x="44196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63" name="Group 171"/>
          <p:cNvGraphicFramePr>
            <a:graphicFrameLocks noGrp="1"/>
          </p:cNvGraphicFramePr>
          <p:nvPr>
            <p:extLst/>
          </p:nvPr>
        </p:nvGraphicFramePr>
        <p:xfrm>
          <a:off x="57150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01985" name="Text Box 193"/>
          <p:cNvSpPr txBox="1">
            <a:spLocks noChangeArrowheads="1"/>
          </p:cNvSpPr>
          <p:nvPr/>
        </p:nvSpPr>
        <p:spPr bwMode="auto">
          <a:xfrm>
            <a:off x="228600" y="5802868"/>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2" name="Footer Placeholder 1"/>
          <p:cNvSpPr>
            <a:spLocks noGrp="1"/>
          </p:cNvSpPr>
          <p:nvPr>
            <p:ph type="ftr" sz="quarter" idx="11"/>
          </p:nvPr>
        </p:nvSpPr>
        <p:spPr/>
        <p:txBody>
          <a:bodyPr/>
          <a:lstStyle/>
          <a:p>
            <a:r>
              <a:rPr lang="en-US" smtClean="0"/>
              <a:t>ML in NLP</a:t>
            </a:r>
            <a:endParaRPr lang="en-US"/>
          </a:p>
        </p:txBody>
      </p:sp>
    </p:spTree>
    <p:extLst>
      <p:ext uri="{BB962C8B-B14F-4D97-AF65-F5344CB8AC3E}">
        <p14:creationId xmlns:p14="http://schemas.microsoft.com/office/powerpoint/2010/main" val="10130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Local models for Sequences</a:t>
            </a:r>
            <a:endParaRPr lang="en-US" dirty="0"/>
          </a:p>
        </p:txBody>
      </p:sp>
      <p:sp>
        <p:nvSpPr>
          <p:cNvPr id="3" name="Content Placeholder 2"/>
          <p:cNvSpPr>
            <a:spLocks noGrp="1"/>
          </p:cNvSpPr>
          <p:nvPr>
            <p:ph idx="1"/>
          </p:nvPr>
        </p:nvSpPr>
        <p:spPr/>
        <p:txBody>
          <a:bodyPr/>
          <a:lstStyle/>
          <a:p>
            <a:r>
              <a:rPr lang="en-US" dirty="0" smtClean="0"/>
              <a:t>Conditional models</a:t>
            </a:r>
          </a:p>
          <a:p>
            <a:endParaRPr lang="en-US" dirty="0"/>
          </a:p>
          <a:p>
            <a:r>
              <a:rPr lang="en-US" dirty="0" smtClean="0"/>
              <a:t>Use rich features in the mode</a:t>
            </a:r>
          </a:p>
          <a:p>
            <a:endParaRPr lang="en-US" dirty="0"/>
          </a:p>
          <a:p>
            <a:r>
              <a:rPr lang="en-US" dirty="0" smtClean="0"/>
              <a:t>Possibly suffer from label bias problem</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E42F4FC8-095A-E041-AA53-AAE5A7787260}"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8917209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dirty="0" smtClean="0"/>
              <a:t>Hidden Markov models</a:t>
            </a:r>
          </a:p>
          <a:p>
            <a:endParaRPr lang="en-US" sz="700" dirty="0" smtClean="0"/>
          </a:p>
          <a:p>
            <a:pPr lvl="1"/>
            <a:r>
              <a:rPr lang="en-US" sz="2000" dirty="0" smtClean="0"/>
              <a:t>Inference with HMM</a:t>
            </a:r>
          </a:p>
          <a:p>
            <a:pPr lvl="1"/>
            <a:r>
              <a:rPr lang="en-US" sz="2000" dirty="0" smtClean="0">
                <a:solidFill>
                  <a:srgbClr val="333333"/>
                </a:solidFill>
              </a:rPr>
              <a:t>Learning</a:t>
            </a:r>
          </a:p>
          <a:p>
            <a:endParaRPr lang="en-US" sz="700" dirty="0" smtClean="0"/>
          </a:p>
          <a:p>
            <a:r>
              <a:rPr lang="en-US" sz="2400" dirty="0" smtClean="0"/>
              <a:t>Conditional Models and Local Classifiers</a:t>
            </a:r>
            <a:endParaRPr lang="en-US" sz="2400" dirty="0"/>
          </a:p>
          <a:p>
            <a:endParaRPr lang="en-US" sz="700" dirty="0" smtClean="0"/>
          </a:p>
          <a:p>
            <a:r>
              <a:rPr lang="en-US" sz="2400" dirty="0" smtClean="0">
                <a:solidFill>
                  <a:schemeClr val="accent1"/>
                </a:solidFill>
              </a:rPr>
              <a:t>Global models</a:t>
            </a:r>
          </a:p>
          <a:p>
            <a:pPr lvl="1"/>
            <a:r>
              <a:rPr lang="en-US" sz="2000" dirty="0" smtClean="0">
                <a:solidFill>
                  <a:schemeClr val="accent1"/>
                </a:solidFill>
              </a:rPr>
              <a:t>Conditional </a:t>
            </a:r>
            <a:r>
              <a:rPr lang="en-US" sz="2000" dirty="0">
                <a:solidFill>
                  <a:schemeClr val="accent1"/>
                </a:solidFill>
              </a:rPr>
              <a:t>Random </a:t>
            </a:r>
            <a:r>
              <a:rPr lang="en-US" sz="2000" dirty="0" smtClean="0">
                <a:solidFill>
                  <a:schemeClr val="accent1"/>
                </a:solidFill>
              </a:rPr>
              <a:t>Fields</a:t>
            </a:r>
            <a:endParaRPr lang="en-US" sz="2000" dirty="0">
              <a:solidFill>
                <a:schemeClr val="accent1"/>
              </a:solidFill>
            </a:endParaRPr>
          </a:p>
        </p:txBody>
      </p:sp>
      <p:sp>
        <p:nvSpPr>
          <p:cNvPr id="4" name="Slide Number Placeholder 3"/>
          <p:cNvSpPr>
            <a:spLocks noGrp="1"/>
          </p:cNvSpPr>
          <p:nvPr>
            <p:ph type="sldNum" sz="quarter" idx="12"/>
          </p:nvPr>
        </p:nvSpPr>
        <p:spPr/>
        <p:txBody>
          <a:bodyPr/>
          <a:lstStyle/>
          <a:p>
            <a:fld id="{E8F84E70-49F1-4D48-A830-2CD8E288FC71}"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6581422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Sequence models</a:t>
            </a:r>
          </a:p>
          <a:p>
            <a:endParaRPr lang="en-US" sz="700" dirty="0" smtClean="0"/>
          </a:p>
          <a:p>
            <a:r>
              <a:rPr lang="en-US" sz="2400" dirty="0" smtClean="0"/>
              <a:t>Hidden Markov models</a:t>
            </a:r>
          </a:p>
          <a:p>
            <a:endParaRPr lang="en-US" sz="700" dirty="0" smtClean="0"/>
          </a:p>
          <a:p>
            <a:pPr lvl="1"/>
            <a:r>
              <a:rPr lang="en-US" sz="2000" dirty="0" smtClean="0"/>
              <a:t>Inference with HMM</a:t>
            </a:r>
          </a:p>
          <a:p>
            <a:pPr lvl="1"/>
            <a:r>
              <a:rPr lang="en-US" sz="2000" dirty="0" smtClean="0"/>
              <a:t>Learning</a:t>
            </a:r>
          </a:p>
          <a:p>
            <a:endParaRPr lang="en-US" sz="700" dirty="0" smtClean="0"/>
          </a:p>
          <a:p>
            <a:r>
              <a:rPr lang="en-US" sz="2400" dirty="0" smtClean="0"/>
              <a:t>Conditional Models and Local Classifiers</a:t>
            </a:r>
            <a:endParaRPr lang="en-US" sz="2400" dirty="0"/>
          </a:p>
          <a:p>
            <a:endParaRPr lang="en-US" sz="700" dirty="0" smtClean="0"/>
          </a:p>
          <a:p>
            <a:r>
              <a:rPr lang="en-US" sz="2400" dirty="0" smtClean="0"/>
              <a:t>Global models</a:t>
            </a:r>
          </a:p>
          <a:p>
            <a:pPr lvl="1"/>
            <a:r>
              <a:rPr lang="en-US" sz="2000" i="1" dirty="0" smtClean="0">
                <a:solidFill>
                  <a:schemeClr val="accent1"/>
                </a:solidFill>
              </a:rPr>
              <a:t>Conditional</a:t>
            </a:r>
            <a:r>
              <a:rPr lang="en-US" sz="2000" dirty="0" smtClean="0">
                <a:solidFill>
                  <a:schemeClr val="accent1"/>
                </a:solidFill>
              </a:rPr>
              <a:t> </a:t>
            </a:r>
            <a:r>
              <a:rPr lang="en-US" sz="2000" dirty="0">
                <a:solidFill>
                  <a:schemeClr val="accent1"/>
                </a:solidFill>
              </a:rPr>
              <a:t>Random </a:t>
            </a:r>
            <a:r>
              <a:rPr lang="en-US" sz="2000" dirty="0" smtClean="0">
                <a:solidFill>
                  <a:schemeClr val="accent1"/>
                </a:solidFill>
              </a:rPr>
              <a:t>Fields</a:t>
            </a:r>
            <a:endParaRPr lang="en-US" sz="2000" dirty="0">
              <a:solidFill>
                <a:schemeClr val="accent1"/>
              </a:solidFill>
            </a:endParaRPr>
          </a:p>
        </p:txBody>
      </p:sp>
      <p:sp>
        <p:nvSpPr>
          <p:cNvPr id="4" name="Slide Number Placeholder 3"/>
          <p:cNvSpPr>
            <a:spLocks noGrp="1"/>
          </p:cNvSpPr>
          <p:nvPr>
            <p:ph type="sldNum" sz="quarter" idx="12"/>
          </p:nvPr>
        </p:nvSpPr>
        <p:spPr/>
        <p:txBody>
          <a:bodyPr/>
          <a:lstStyle/>
          <a:p>
            <a:fld id="{E8F84E70-49F1-4D48-A830-2CD8E288FC71}"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8554926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Hidden Markov models</a:t>
            </a:r>
          </a:p>
          <a:p>
            <a:pPr lvl="1"/>
            <a:r>
              <a:rPr lang="en-US" dirty="0" smtClean="0">
                <a:solidFill>
                  <a:srgbClr val="3C58AD"/>
                </a:solidFill>
              </a:rPr>
              <a:t>Pros</a:t>
            </a:r>
            <a:r>
              <a:rPr lang="en-US" dirty="0" smtClean="0"/>
              <a:t>: Decomposition of total probability with tractable</a:t>
            </a:r>
          </a:p>
          <a:p>
            <a:pPr lvl="1"/>
            <a:r>
              <a:rPr lang="en-US" dirty="0" smtClean="0">
                <a:solidFill>
                  <a:srgbClr val="3C58AD"/>
                </a:solidFill>
              </a:rPr>
              <a:t>Cons</a:t>
            </a:r>
            <a:r>
              <a:rPr lang="en-US" dirty="0" smtClean="0"/>
              <a:t>: Doesn’t allow use of features for representing inputs</a:t>
            </a:r>
          </a:p>
          <a:p>
            <a:pPr lvl="2"/>
            <a:r>
              <a:rPr lang="en-US" dirty="0" smtClean="0"/>
              <a:t>Also, generative model</a:t>
            </a:r>
          </a:p>
          <a:p>
            <a:pPr lvl="3"/>
            <a:r>
              <a:rPr lang="en-US" dirty="0" smtClean="0"/>
              <a:t>not really a downside, but we may get better performance with conditional models if we care only about predictions</a:t>
            </a:r>
          </a:p>
          <a:p>
            <a:endParaRPr lang="en-US" dirty="0" smtClean="0"/>
          </a:p>
          <a:p>
            <a:r>
              <a:rPr lang="en-US" dirty="0" smtClean="0"/>
              <a:t>Local, conditional Markov Models </a:t>
            </a:r>
          </a:p>
          <a:p>
            <a:pPr lvl="1"/>
            <a:r>
              <a:rPr lang="en-US" dirty="0" smtClean="0">
                <a:solidFill>
                  <a:srgbClr val="3C58AD"/>
                </a:solidFill>
              </a:rPr>
              <a:t>Pros</a:t>
            </a:r>
            <a:r>
              <a:rPr lang="en-US" dirty="0" smtClean="0"/>
              <a:t>: Conditional model, allows features to be used</a:t>
            </a:r>
          </a:p>
          <a:p>
            <a:pPr lvl="1"/>
            <a:r>
              <a:rPr lang="en-US" dirty="0" smtClean="0">
                <a:solidFill>
                  <a:srgbClr val="3C58AD"/>
                </a:solidFill>
              </a:rPr>
              <a:t>Cons</a:t>
            </a:r>
            <a:r>
              <a:rPr lang="en-US" dirty="0" smtClean="0"/>
              <a:t>: Label bias problem</a:t>
            </a:r>
            <a:endParaRPr lang="en-US" dirty="0"/>
          </a:p>
          <a:p>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6554850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models</a:t>
            </a:r>
            <a:endParaRPr lang="en-US" dirty="0"/>
          </a:p>
        </p:txBody>
      </p:sp>
      <p:sp>
        <p:nvSpPr>
          <p:cNvPr id="3" name="Content Placeholder 2"/>
          <p:cNvSpPr>
            <a:spLocks noGrp="1"/>
          </p:cNvSpPr>
          <p:nvPr>
            <p:ph idx="1"/>
          </p:nvPr>
        </p:nvSpPr>
        <p:spPr/>
        <p:txBody>
          <a:bodyPr>
            <a:normAutofit fontScale="92500"/>
          </a:bodyPr>
          <a:lstStyle/>
          <a:p>
            <a:r>
              <a:rPr lang="en-US" dirty="0" smtClean="0"/>
              <a:t>Train the predictor globally</a:t>
            </a:r>
          </a:p>
          <a:p>
            <a:pPr lvl="1"/>
            <a:r>
              <a:rPr lang="en-US" dirty="0" smtClean="0"/>
              <a:t>Instead of training local decisions independently</a:t>
            </a:r>
          </a:p>
          <a:p>
            <a:endParaRPr lang="en-US" dirty="0"/>
          </a:p>
          <a:p>
            <a:r>
              <a:rPr lang="en-US" i="1" u="sng" dirty="0" smtClean="0">
                <a:solidFill>
                  <a:srgbClr val="3C58AD"/>
                </a:solidFill>
              </a:rPr>
              <a:t>Normalize globally</a:t>
            </a:r>
          </a:p>
          <a:p>
            <a:pPr lvl="1"/>
            <a:r>
              <a:rPr lang="en-US" dirty="0" smtClean="0"/>
              <a:t>Make each edge in the model undirected</a:t>
            </a:r>
          </a:p>
          <a:p>
            <a:pPr lvl="1"/>
            <a:r>
              <a:rPr lang="en-US" dirty="0" smtClean="0"/>
              <a:t>Not associated with a probability, but just a “score”</a:t>
            </a:r>
          </a:p>
          <a:p>
            <a:pPr lvl="1"/>
            <a:endParaRPr lang="en-US" dirty="0" smtClean="0"/>
          </a:p>
          <a:p>
            <a:r>
              <a:rPr lang="en-US" dirty="0" smtClean="0"/>
              <a:t>Recall the difference between local vs. global for multiclass</a:t>
            </a:r>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9398443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HMM vs. A local model vs. A global model</a:t>
            </a:r>
            <a:endParaRPr lang="en-US" sz="2600" dirty="0"/>
          </a:p>
        </p:txBody>
      </p:sp>
      <p:sp>
        <p:nvSpPr>
          <p:cNvPr id="35" name="Content Placeholder 34"/>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85</a:t>
            </a:fld>
            <a:endParaRPr lang="en-US"/>
          </a:p>
        </p:txBody>
      </p:sp>
      <p:grpSp>
        <p:nvGrpSpPr>
          <p:cNvPr id="5" name="Group 4"/>
          <p:cNvGrpSpPr/>
          <p:nvPr/>
        </p:nvGrpSpPr>
        <p:grpSpPr>
          <a:xfrm>
            <a:off x="766717" y="2496272"/>
            <a:ext cx="1960880" cy="1660064"/>
            <a:chOff x="1483360" y="2496272"/>
            <a:chExt cx="1960880" cy="1660064"/>
          </a:xfrm>
        </p:grpSpPr>
        <p:sp>
          <p:nvSpPr>
            <p:cNvPr id="6" name="Oval 5"/>
            <p:cNvSpPr/>
            <p:nvPr/>
          </p:nvSpPr>
          <p:spPr>
            <a:xfrm>
              <a:off x="1483360"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7" name="Oval 6"/>
            <p:cNvSpPr/>
            <p:nvPr/>
          </p:nvSpPr>
          <p:spPr>
            <a:xfrm>
              <a:off x="28244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8" name="Oval 7"/>
            <p:cNvSpPr/>
            <p:nvPr/>
          </p:nvSpPr>
          <p:spPr>
            <a:xfrm>
              <a:off x="2824480" y="3512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9" name="Straight Arrow Connector 8"/>
            <p:cNvCxnSpPr>
              <a:stCxn id="6" idx="6"/>
              <a:endCxn id="7" idx="2"/>
            </p:cNvCxnSpPr>
            <p:nvPr/>
          </p:nvCxnSpPr>
          <p:spPr>
            <a:xfrm>
              <a:off x="2143760" y="2818304"/>
              <a:ext cx="6807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4"/>
              <a:endCxn id="8" idx="0"/>
            </p:cNvCxnSpPr>
            <p:nvPr/>
          </p:nvCxnSpPr>
          <p:spPr>
            <a:xfrm>
              <a:off x="3134360" y="3140336"/>
              <a:ext cx="0" cy="37193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521891" y="2541302"/>
            <a:ext cx="1991360" cy="1660064"/>
            <a:chOff x="1452880" y="2496272"/>
            <a:chExt cx="1991360" cy="1660064"/>
          </a:xfrm>
        </p:grpSpPr>
        <p:sp>
          <p:nvSpPr>
            <p:cNvPr id="12" name="Oval 11"/>
            <p:cNvSpPr/>
            <p:nvPr/>
          </p:nvSpPr>
          <p:spPr>
            <a:xfrm>
              <a:off x="1452880" y="2496272"/>
              <a:ext cx="69088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13" name="Oval 12"/>
            <p:cNvSpPr/>
            <p:nvPr/>
          </p:nvSpPr>
          <p:spPr>
            <a:xfrm>
              <a:off x="2824480" y="2496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14" name="Oval 13"/>
            <p:cNvSpPr/>
            <p:nvPr/>
          </p:nvSpPr>
          <p:spPr>
            <a:xfrm>
              <a:off x="2824480" y="3512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15" name="Straight Arrow Connector 14"/>
            <p:cNvCxnSpPr>
              <a:stCxn id="12" idx="6"/>
              <a:endCxn id="13" idx="2"/>
            </p:cNvCxnSpPr>
            <p:nvPr/>
          </p:nvCxnSpPr>
          <p:spPr>
            <a:xfrm>
              <a:off x="2143760" y="2818304"/>
              <a:ext cx="6807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0"/>
              <a:endCxn id="13" idx="4"/>
            </p:cNvCxnSpPr>
            <p:nvPr/>
          </p:nvCxnSpPr>
          <p:spPr>
            <a:xfrm flipV="1">
              <a:off x="3134360" y="3140336"/>
              <a:ext cx="0" cy="371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1183277" y="3403600"/>
            <a:ext cx="723200" cy="369332"/>
          </a:xfrm>
          <a:prstGeom prst="rect">
            <a:avLst/>
          </a:prstGeom>
          <a:noFill/>
        </p:spPr>
        <p:txBody>
          <a:bodyPr wrap="none" rtlCol="0">
            <a:spAutoFit/>
          </a:bodyPr>
          <a:lstStyle/>
          <a:p>
            <a:r>
              <a:rPr lang="en-US" dirty="0" smtClean="0"/>
              <a:t>HMM</a:t>
            </a:r>
            <a:endParaRPr lang="en-US" dirty="0"/>
          </a:p>
        </p:txBody>
      </p:sp>
      <p:sp>
        <p:nvSpPr>
          <p:cNvPr id="18" name="TextBox 17"/>
          <p:cNvSpPr txBox="1"/>
          <p:nvPr/>
        </p:nvSpPr>
        <p:spPr>
          <a:xfrm>
            <a:off x="3684293" y="3416364"/>
            <a:ext cx="1260156" cy="646331"/>
          </a:xfrm>
          <a:prstGeom prst="rect">
            <a:avLst/>
          </a:prstGeom>
          <a:noFill/>
        </p:spPr>
        <p:txBody>
          <a:bodyPr wrap="none" rtlCol="0">
            <a:spAutoFit/>
          </a:bodyPr>
          <a:lstStyle/>
          <a:p>
            <a:r>
              <a:rPr lang="en-US" dirty="0" smtClean="0"/>
              <a:t>Conditional</a:t>
            </a:r>
          </a:p>
          <a:p>
            <a:r>
              <a:rPr lang="en-US" dirty="0" smtClean="0"/>
              <a:t>model</a:t>
            </a:r>
            <a:endParaRPr lang="en-US" dirty="0"/>
          </a:p>
        </p:txBody>
      </p:sp>
      <p:grpSp>
        <p:nvGrpSpPr>
          <p:cNvPr id="19" name="Group 18"/>
          <p:cNvGrpSpPr/>
          <p:nvPr/>
        </p:nvGrpSpPr>
        <p:grpSpPr>
          <a:xfrm>
            <a:off x="6223363" y="2541302"/>
            <a:ext cx="1991360" cy="1660064"/>
            <a:chOff x="1452880" y="2496272"/>
            <a:chExt cx="1991360" cy="1660064"/>
          </a:xfrm>
        </p:grpSpPr>
        <p:sp>
          <p:nvSpPr>
            <p:cNvPr id="20" name="Oval 19"/>
            <p:cNvSpPr/>
            <p:nvPr/>
          </p:nvSpPr>
          <p:spPr>
            <a:xfrm>
              <a:off x="1452880" y="2496272"/>
              <a:ext cx="69088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21" name="Oval 20"/>
            <p:cNvSpPr/>
            <p:nvPr/>
          </p:nvSpPr>
          <p:spPr>
            <a:xfrm>
              <a:off x="2824480" y="2496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22" name="Oval 21"/>
            <p:cNvSpPr/>
            <p:nvPr/>
          </p:nvSpPr>
          <p:spPr>
            <a:xfrm>
              <a:off x="2824480" y="3512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23" name="Straight Arrow Connector 22"/>
            <p:cNvCxnSpPr>
              <a:stCxn id="20" idx="6"/>
              <a:endCxn id="21" idx="2"/>
            </p:cNvCxnSpPr>
            <p:nvPr/>
          </p:nvCxnSpPr>
          <p:spPr>
            <a:xfrm>
              <a:off x="2143760" y="2818304"/>
              <a:ext cx="680720"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0"/>
              <a:endCxn id="21" idx="4"/>
            </p:cNvCxnSpPr>
            <p:nvPr/>
          </p:nvCxnSpPr>
          <p:spPr>
            <a:xfrm flipV="1">
              <a:off x="3134360" y="3140336"/>
              <a:ext cx="0" cy="37193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6385765" y="3416364"/>
            <a:ext cx="789812" cy="646331"/>
          </a:xfrm>
          <a:prstGeom prst="rect">
            <a:avLst/>
          </a:prstGeom>
          <a:noFill/>
        </p:spPr>
        <p:txBody>
          <a:bodyPr wrap="none" rtlCol="0">
            <a:spAutoFit/>
          </a:bodyPr>
          <a:lstStyle/>
          <a:p>
            <a:r>
              <a:rPr lang="en-US" dirty="0" smtClean="0"/>
              <a:t>Global</a:t>
            </a:r>
          </a:p>
          <a:p>
            <a:r>
              <a:rPr lang="en-US" dirty="0" smtClean="0"/>
              <a:t>model</a:t>
            </a:r>
            <a:endParaRPr lang="en-US" dirty="0"/>
          </a:p>
        </p:txBody>
      </p:sp>
      <p:sp>
        <p:nvSpPr>
          <p:cNvPr id="26" name="TextBox 25"/>
          <p:cNvSpPr txBox="1"/>
          <p:nvPr/>
        </p:nvSpPr>
        <p:spPr>
          <a:xfrm>
            <a:off x="1211888" y="2171970"/>
            <a:ext cx="1091728" cy="369332"/>
          </a:xfrm>
          <a:prstGeom prst="rect">
            <a:avLst/>
          </a:prstGeom>
          <a:noFill/>
        </p:spPr>
        <p:txBody>
          <a:bodyPr wrap="none" rtlCol="0">
            <a:spAutoFit/>
          </a:bodyPr>
          <a:lstStyle/>
          <a:p>
            <a:r>
              <a:rPr lang="en-US" dirty="0" smtClean="0"/>
              <a:t>P(</a:t>
            </a:r>
            <a:r>
              <a:rPr lang="en-US" dirty="0" err="1" smtClean="0"/>
              <a:t>y</a:t>
            </a:r>
            <a:r>
              <a:rPr lang="en-US" baseline="-25000" dirty="0" err="1" smtClean="0"/>
              <a:t>t</a:t>
            </a:r>
            <a:r>
              <a:rPr lang="en-US" dirty="0" smtClean="0"/>
              <a:t> | y</a:t>
            </a:r>
            <a:r>
              <a:rPr lang="en-US" baseline="-25000" dirty="0" smtClean="0"/>
              <a:t>t-1</a:t>
            </a:r>
            <a:r>
              <a:rPr lang="en-US" dirty="0" smtClean="0"/>
              <a:t>)</a:t>
            </a:r>
            <a:endParaRPr lang="en-US" dirty="0"/>
          </a:p>
        </p:txBody>
      </p:sp>
      <p:sp>
        <p:nvSpPr>
          <p:cNvPr id="27" name="TextBox 26"/>
          <p:cNvSpPr txBox="1"/>
          <p:nvPr/>
        </p:nvSpPr>
        <p:spPr>
          <a:xfrm>
            <a:off x="2444835" y="3141638"/>
            <a:ext cx="962110" cy="369332"/>
          </a:xfrm>
          <a:prstGeom prst="rect">
            <a:avLst/>
          </a:prstGeom>
          <a:noFill/>
        </p:spPr>
        <p:txBody>
          <a:bodyPr wrap="none" rtlCol="0">
            <a:spAutoFit/>
          </a:bodyPr>
          <a:lstStyle/>
          <a:p>
            <a:r>
              <a:rPr lang="en-US" dirty="0" smtClean="0"/>
              <a:t>P(</a:t>
            </a:r>
            <a:r>
              <a:rPr lang="en-US" dirty="0" err="1"/>
              <a:t>x</a:t>
            </a:r>
            <a:r>
              <a:rPr lang="en-US" baseline="-25000" dirty="0" err="1" smtClean="0"/>
              <a:t>t</a:t>
            </a:r>
            <a:r>
              <a:rPr lang="en-US" dirty="0" smtClean="0"/>
              <a:t> | </a:t>
            </a:r>
            <a:r>
              <a:rPr lang="en-US" dirty="0" err="1" smtClean="0"/>
              <a:t>y</a:t>
            </a:r>
            <a:r>
              <a:rPr lang="en-US" baseline="-25000" dirty="0" err="1" smtClean="0"/>
              <a:t>t</a:t>
            </a:r>
            <a:r>
              <a:rPr lang="en-US" dirty="0" smtClean="0"/>
              <a:t>)</a:t>
            </a:r>
            <a:endParaRPr lang="en-US" dirty="0"/>
          </a:p>
        </p:txBody>
      </p:sp>
      <p:sp>
        <p:nvSpPr>
          <p:cNvPr id="28" name="TextBox 27"/>
          <p:cNvSpPr txBox="1"/>
          <p:nvPr/>
        </p:nvSpPr>
        <p:spPr>
          <a:xfrm>
            <a:off x="4588890" y="2126940"/>
            <a:ext cx="1353030" cy="369332"/>
          </a:xfrm>
          <a:prstGeom prst="rect">
            <a:avLst/>
          </a:prstGeom>
          <a:noFill/>
        </p:spPr>
        <p:txBody>
          <a:bodyPr wrap="none" rtlCol="0">
            <a:spAutoFit/>
          </a:bodyPr>
          <a:lstStyle/>
          <a:p>
            <a:r>
              <a:rPr lang="en-US" dirty="0" smtClean="0"/>
              <a:t>P(</a:t>
            </a:r>
            <a:r>
              <a:rPr lang="en-US" dirty="0" err="1" smtClean="0"/>
              <a:t>y</a:t>
            </a:r>
            <a:r>
              <a:rPr lang="en-US" baseline="-25000" dirty="0" err="1" smtClean="0"/>
              <a:t>t</a:t>
            </a:r>
            <a:r>
              <a:rPr lang="en-US" dirty="0" smtClean="0"/>
              <a:t> | y</a:t>
            </a:r>
            <a:r>
              <a:rPr lang="en-US" baseline="-25000" dirty="0" smtClean="0"/>
              <a:t>t-1</a:t>
            </a:r>
            <a:r>
              <a:rPr lang="en-US" dirty="0" smtClean="0"/>
              <a:t>, </a:t>
            </a:r>
            <a:r>
              <a:rPr lang="en-US" dirty="0" err="1" smtClean="0"/>
              <a:t>x</a:t>
            </a:r>
            <a:r>
              <a:rPr lang="en-US" baseline="-25000" dirty="0" err="1" smtClean="0"/>
              <a:t>t</a:t>
            </a:r>
            <a:r>
              <a:rPr lang="en-US" dirty="0" smtClean="0"/>
              <a:t>)</a:t>
            </a:r>
            <a:endParaRPr lang="en-US" dirty="0"/>
          </a:p>
        </p:txBody>
      </p:sp>
      <p:sp>
        <p:nvSpPr>
          <p:cNvPr id="29" name="TextBox 28"/>
          <p:cNvSpPr txBox="1"/>
          <p:nvPr/>
        </p:nvSpPr>
        <p:spPr>
          <a:xfrm>
            <a:off x="6791434" y="2306369"/>
            <a:ext cx="1054533" cy="369332"/>
          </a:xfrm>
          <a:prstGeom prst="rect">
            <a:avLst/>
          </a:prstGeom>
          <a:noFill/>
        </p:spPr>
        <p:txBody>
          <a:bodyPr wrap="none" rtlCol="0">
            <a:spAutoFit/>
          </a:bodyPr>
          <a:lstStyle/>
          <a:p>
            <a:r>
              <a:rPr lang="en-US" dirty="0" err="1" smtClean="0"/>
              <a:t>f</a:t>
            </a:r>
            <a:r>
              <a:rPr lang="en-US" baseline="30000" dirty="0" err="1" smtClean="0"/>
              <a:t>T</a:t>
            </a:r>
            <a:r>
              <a:rPr lang="en-US" dirty="0" smtClean="0"/>
              <a:t>(</a:t>
            </a:r>
            <a:r>
              <a:rPr lang="en-US" dirty="0" err="1" smtClean="0"/>
              <a:t>y</a:t>
            </a:r>
            <a:r>
              <a:rPr lang="en-US" baseline="-25000" dirty="0" err="1" smtClean="0"/>
              <a:t>t</a:t>
            </a:r>
            <a:r>
              <a:rPr lang="en-US" dirty="0" smtClean="0"/>
              <a:t>, y</a:t>
            </a:r>
            <a:r>
              <a:rPr lang="en-US" baseline="-25000" dirty="0" smtClean="0"/>
              <a:t>t-1</a:t>
            </a:r>
            <a:r>
              <a:rPr lang="en-US" dirty="0" smtClean="0"/>
              <a:t>)</a:t>
            </a:r>
            <a:endParaRPr lang="en-US" dirty="0"/>
          </a:p>
        </p:txBody>
      </p:sp>
      <p:sp>
        <p:nvSpPr>
          <p:cNvPr id="30" name="TextBox 29"/>
          <p:cNvSpPr txBox="1"/>
          <p:nvPr/>
        </p:nvSpPr>
        <p:spPr>
          <a:xfrm>
            <a:off x="8068691" y="3187970"/>
            <a:ext cx="887570" cy="369332"/>
          </a:xfrm>
          <a:prstGeom prst="rect">
            <a:avLst/>
          </a:prstGeom>
          <a:noFill/>
        </p:spPr>
        <p:txBody>
          <a:bodyPr wrap="none" rtlCol="0">
            <a:spAutoFit/>
          </a:bodyPr>
          <a:lstStyle/>
          <a:p>
            <a:r>
              <a:rPr lang="en-US" dirty="0" err="1" smtClean="0"/>
              <a:t>f</a:t>
            </a:r>
            <a:r>
              <a:rPr lang="en-US" baseline="30000" dirty="0" err="1" smtClean="0"/>
              <a:t>E</a:t>
            </a:r>
            <a:r>
              <a:rPr lang="en-US" dirty="0" smtClean="0"/>
              <a:t>(</a:t>
            </a:r>
            <a:r>
              <a:rPr lang="en-US" dirty="0" err="1" smtClean="0"/>
              <a:t>y</a:t>
            </a:r>
            <a:r>
              <a:rPr lang="en-US" baseline="-25000" dirty="0" err="1" smtClean="0"/>
              <a:t>t</a:t>
            </a:r>
            <a:r>
              <a:rPr lang="en-US" dirty="0" smtClean="0"/>
              <a:t>, </a:t>
            </a:r>
            <a:r>
              <a:rPr lang="en-US" dirty="0" err="1" smtClean="0"/>
              <a:t>x</a:t>
            </a:r>
            <a:r>
              <a:rPr lang="en-US" baseline="-25000" dirty="0" err="1" smtClean="0"/>
              <a:t>t</a:t>
            </a:r>
            <a:r>
              <a:rPr lang="en-US" dirty="0" smtClean="0"/>
              <a:t>)</a:t>
            </a:r>
            <a:endParaRPr lang="en-US" dirty="0"/>
          </a:p>
        </p:txBody>
      </p:sp>
      <p:sp>
        <p:nvSpPr>
          <p:cNvPr id="31" name="TextBox 30"/>
          <p:cNvSpPr txBox="1"/>
          <p:nvPr/>
        </p:nvSpPr>
        <p:spPr>
          <a:xfrm>
            <a:off x="3520931" y="5042950"/>
            <a:ext cx="2186215" cy="923330"/>
          </a:xfrm>
          <a:prstGeom prst="rect">
            <a:avLst/>
          </a:prstGeom>
          <a:noFill/>
        </p:spPr>
        <p:txBody>
          <a:bodyPr wrap="square" rtlCol="0">
            <a:spAutoFit/>
          </a:bodyPr>
          <a:lstStyle/>
          <a:p>
            <a:r>
              <a:rPr lang="en-US" dirty="0" smtClean="0">
                <a:solidFill>
                  <a:srgbClr val="CC3333"/>
                </a:solidFill>
              </a:rPr>
              <a:t>Local</a:t>
            </a:r>
            <a:r>
              <a:rPr lang="en-US" dirty="0" smtClean="0"/>
              <a:t>: P is locally normalized to add up to one for each t</a:t>
            </a:r>
            <a:endParaRPr lang="en-US" dirty="0"/>
          </a:p>
        </p:txBody>
      </p:sp>
      <p:sp>
        <p:nvSpPr>
          <p:cNvPr id="32" name="TextBox 31"/>
          <p:cNvSpPr txBox="1"/>
          <p:nvPr/>
        </p:nvSpPr>
        <p:spPr>
          <a:xfrm>
            <a:off x="6467138" y="5042950"/>
            <a:ext cx="2472871" cy="923330"/>
          </a:xfrm>
          <a:prstGeom prst="rect">
            <a:avLst/>
          </a:prstGeom>
          <a:noFill/>
        </p:spPr>
        <p:txBody>
          <a:bodyPr wrap="square" rtlCol="0">
            <a:spAutoFit/>
          </a:bodyPr>
          <a:lstStyle/>
          <a:p>
            <a:r>
              <a:rPr lang="en-US" dirty="0" smtClean="0">
                <a:solidFill>
                  <a:schemeClr val="accent2"/>
                </a:solidFill>
              </a:rPr>
              <a:t>Global</a:t>
            </a:r>
            <a:r>
              <a:rPr lang="en-US" dirty="0" smtClean="0"/>
              <a:t>: The functions </a:t>
            </a:r>
            <a:r>
              <a:rPr lang="en-US" dirty="0" err="1" smtClean="0"/>
              <a:t>f</a:t>
            </a:r>
            <a:r>
              <a:rPr lang="en-US" baseline="30000" dirty="0" err="1" smtClean="0"/>
              <a:t>T</a:t>
            </a:r>
            <a:r>
              <a:rPr lang="en-US" dirty="0" smtClean="0"/>
              <a:t> and </a:t>
            </a:r>
            <a:r>
              <a:rPr lang="en-US" dirty="0" err="1" smtClean="0"/>
              <a:t>f</a:t>
            </a:r>
            <a:r>
              <a:rPr lang="en-US" baseline="30000" dirty="0" err="1" smtClean="0"/>
              <a:t>E</a:t>
            </a:r>
            <a:r>
              <a:rPr lang="en-US" dirty="0"/>
              <a:t> </a:t>
            </a:r>
            <a:r>
              <a:rPr lang="en-US" dirty="0" smtClean="0"/>
              <a:t>are scores that are not normalized</a:t>
            </a:r>
            <a:endParaRPr lang="en-US" dirty="0"/>
          </a:p>
        </p:txBody>
      </p:sp>
      <p:sp>
        <p:nvSpPr>
          <p:cNvPr id="33" name="TextBox 32"/>
          <p:cNvSpPr txBox="1"/>
          <p:nvPr/>
        </p:nvSpPr>
        <p:spPr>
          <a:xfrm>
            <a:off x="1288143" y="4546404"/>
            <a:ext cx="1220031" cy="369332"/>
          </a:xfrm>
          <a:prstGeom prst="rect">
            <a:avLst/>
          </a:prstGeom>
          <a:noFill/>
        </p:spPr>
        <p:txBody>
          <a:bodyPr wrap="none" rtlCol="0">
            <a:spAutoFit/>
          </a:bodyPr>
          <a:lstStyle/>
          <a:p>
            <a:r>
              <a:rPr lang="en-US" dirty="0" smtClean="0"/>
              <a:t>Generative</a:t>
            </a:r>
            <a:endParaRPr lang="en-US" dirty="0"/>
          </a:p>
        </p:txBody>
      </p:sp>
      <p:sp>
        <p:nvSpPr>
          <p:cNvPr id="34" name="TextBox 33"/>
          <p:cNvSpPr txBox="1"/>
          <p:nvPr/>
        </p:nvSpPr>
        <p:spPr>
          <a:xfrm>
            <a:off x="5347853" y="4546404"/>
            <a:ext cx="1517926" cy="369332"/>
          </a:xfrm>
          <a:prstGeom prst="rect">
            <a:avLst/>
          </a:prstGeom>
          <a:noFill/>
        </p:spPr>
        <p:txBody>
          <a:bodyPr wrap="none" rtlCol="0">
            <a:spAutoFit/>
          </a:bodyPr>
          <a:lstStyle/>
          <a:p>
            <a:r>
              <a:rPr lang="en-US" dirty="0" smtClean="0"/>
              <a:t>Discriminative</a:t>
            </a:r>
            <a:endParaRPr lang="en-US" dirty="0"/>
          </a:p>
        </p:txBody>
      </p:sp>
      <p:cxnSp>
        <p:nvCxnSpPr>
          <p:cNvPr id="36" name="Straight Connector 35"/>
          <p:cNvCxnSpPr/>
          <p:nvPr/>
        </p:nvCxnSpPr>
        <p:spPr>
          <a:xfrm>
            <a:off x="3302604" y="1642533"/>
            <a:ext cx="0" cy="4933647"/>
          </a:xfrm>
          <a:prstGeom prst="line">
            <a:avLst/>
          </a:prstGeom>
          <a:ln w="9525">
            <a:prstDash val="solid"/>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6039757" y="5042950"/>
            <a:ext cx="0" cy="1408668"/>
          </a:xfrm>
          <a:prstGeom prst="line">
            <a:avLst/>
          </a:prstGeom>
          <a:ln w="9525">
            <a:prstDash val="soli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902185" y="5034274"/>
            <a:ext cx="7852350" cy="0"/>
          </a:xfrm>
          <a:prstGeom prst="line">
            <a:avLst/>
          </a:prstGeom>
          <a:ln w="9525">
            <a:prstDash val="solid"/>
          </a:ln>
        </p:spPr>
        <p:style>
          <a:lnRef idx="2">
            <a:schemeClr val="dk1"/>
          </a:lnRef>
          <a:fillRef idx="0">
            <a:schemeClr val="dk1"/>
          </a:fillRef>
          <a:effectRef idx="1">
            <a:schemeClr val="dk1"/>
          </a:effectRef>
          <a:fontRef idx="minor">
            <a:schemeClr val="tx1"/>
          </a:fontRef>
        </p:style>
      </p:cxnSp>
      <p:sp>
        <p:nvSpPr>
          <p:cNvPr id="40" name="Rectangle 39"/>
          <p:cNvSpPr/>
          <p:nvPr/>
        </p:nvSpPr>
        <p:spPr>
          <a:xfrm>
            <a:off x="3454034" y="1515533"/>
            <a:ext cx="5501861" cy="49360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2213633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HMM vs. A local model vs. A global model</a:t>
            </a:r>
            <a:endParaRPr lang="en-US" dirty="0"/>
          </a:p>
        </p:txBody>
      </p:sp>
      <p:sp>
        <p:nvSpPr>
          <p:cNvPr id="35" name="Content Placeholder 34"/>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86</a:t>
            </a:fld>
            <a:endParaRPr lang="en-US"/>
          </a:p>
        </p:txBody>
      </p:sp>
      <p:grpSp>
        <p:nvGrpSpPr>
          <p:cNvPr id="5" name="Group 4"/>
          <p:cNvGrpSpPr/>
          <p:nvPr/>
        </p:nvGrpSpPr>
        <p:grpSpPr>
          <a:xfrm>
            <a:off x="766717" y="2496272"/>
            <a:ext cx="1960880" cy="1660064"/>
            <a:chOff x="1483360" y="2496272"/>
            <a:chExt cx="1960880" cy="1660064"/>
          </a:xfrm>
        </p:grpSpPr>
        <p:sp>
          <p:nvSpPr>
            <p:cNvPr id="6" name="Oval 5"/>
            <p:cNvSpPr/>
            <p:nvPr/>
          </p:nvSpPr>
          <p:spPr>
            <a:xfrm>
              <a:off x="1483360"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7" name="Oval 6"/>
            <p:cNvSpPr/>
            <p:nvPr/>
          </p:nvSpPr>
          <p:spPr>
            <a:xfrm>
              <a:off x="28244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8" name="Oval 7"/>
            <p:cNvSpPr/>
            <p:nvPr/>
          </p:nvSpPr>
          <p:spPr>
            <a:xfrm>
              <a:off x="2824480" y="3512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9" name="Straight Arrow Connector 8"/>
            <p:cNvCxnSpPr>
              <a:stCxn id="6" idx="6"/>
              <a:endCxn id="7" idx="2"/>
            </p:cNvCxnSpPr>
            <p:nvPr/>
          </p:nvCxnSpPr>
          <p:spPr>
            <a:xfrm>
              <a:off x="2143760" y="2818304"/>
              <a:ext cx="6807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4"/>
              <a:endCxn id="8" idx="0"/>
            </p:cNvCxnSpPr>
            <p:nvPr/>
          </p:nvCxnSpPr>
          <p:spPr>
            <a:xfrm>
              <a:off x="3134360" y="3140336"/>
              <a:ext cx="0" cy="37193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521891" y="2541302"/>
            <a:ext cx="1991360" cy="1660064"/>
            <a:chOff x="1452880" y="2496272"/>
            <a:chExt cx="1991360" cy="1660064"/>
          </a:xfrm>
        </p:grpSpPr>
        <p:sp>
          <p:nvSpPr>
            <p:cNvPr id="12" name="Oval 11"/>
            <p:cNvSpPr/>
            <p:nvPr/>
          </p:nvSpPr>
          <p:spPr>
            <a:xfrm>
              <a:off x="1452880" y="2496272"/>
              <a:ext cx="69088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13" name="Oval 12"/>
            <p:cNvSpPr/>
            <p:nvPr/>
          </p:nvSpPr>
          <p:spPr>
            <a:xfrm>
              <a:off x="28244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14" name="Oval 13"/>
            <p:cNvSpPr/>
            <p:nvPr/>
          </p:nvSpPr>
          <p:spPr>
            <a:xfrm>
              <a:off x="2824480" y="3512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15" name="Straight Arrow Connector 14"/>
            <p:cNvCxnSpPr>
              <a:stCxn id="12" idx="6"/>
              <a:endCxn id="13" idx="2"/>
            </p:cNvCxnSpPr>
            <p:nvPr/>
          </p:nvCxnSpPr>
          <p:spPr>
            <a:xfrm>
              <a:off x="2143760" y="2818304"/>
              <a:ext cx="6807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0"/>
              <a:endCxn id="13" idx="4"/>
            </p:cNvCxnSpPr>
            <p:nvPr/>
          </p:nvCxnSpPr>
          <p:spPr>
            <a:xfrm flipV="1">
              <a:off x="3134360" y="3140336"/>
              <a:ext cx="0" cy="37193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1183277" y="3403600"/>
            <a:ext cx="723200" cy="369332"/>
          </a:xfrm>
          <a:prstGeom prst="rect">
            <a:avLst/>
          </a:prstGeom>
          <a:noFill/>
        </p:spPr>
        <p:txBody>
          <a:bodyPr wrap="none" rtlCol="0">
            <a:spAutoFit/>
          </a:bodyPr>
          <a:lstStyle/>
          <a:p>
            <a:r>
              <a:rPr lang="en-US" dirty="0" smtClean="0"/>
              <a:t>HMM</a:t>
            </a:r>
            <a:endParaRPr lang="en-US" dirty="0"/>
          </a:p>
        </p:txBody>
      </p:sp>
      <p:sp>
        <p:nvSpPr>
          <p:cNvPr id="18" name="TextBox 17"/>
          <p:cNvSpPr txBox="1"/>
          <p:nvPr/>
        </p:nvSpPr>
        <p:spPr>
          <a:xfrm>
            <a:off x="3684293" y="3416364"/>
            <a:ext cx="1260156" cy="646331"/>
          </a:xfrm>
          <a:prstGeom prst="rect">
            <a:avLst/>
          </a:prstGeom>
          <a:noFill/>
        </p:spPr>
        <p:txBody>
          <a:bodyPr wrap="none" rtlCol="0">
            <a:spAutoFit/>
          </a:bodyPr>
          <a:lstStyle/>
          <a:p>
            <a:r>
              <a:rPr lang="en-US" dirty="0" smtClean="0"/>
              <a:t>Conditional</a:t>
            </a:r>
          </a:p>
          <a:p>
            <a:r>
              <a:rPr lang="en-US" dirty="0" smtClean="0"/>
              <a:t>model</a:t>
            </a:r>
            <a:endParaRPr lang="en-US" dirty="0"/>
          </a:p>
        </p:txBody>
      </p:sp>
      <p:grpSp>
        <p:nvGrpSpPr>
          <p:cNvPr id="19" name="Group 18"/>
          <p:cNvGrpSpPr/>
          <p:nvPr/>
        </p:nvGrpSpPr>
        <p:grpSpPr>
          <a:xfrm>
            <a:off x="6223363" y="2541302"/>
            <a:ext cx="1991360" cy="1660064"/>
            <a:chOff x="1452880" y="2496272"/>
            <a:chExt cx="1991360" cy="1660064"/>
          </a:xfrm>
        </p:grpSpPr>
        <p:sp>
          <p:nvSpPr>
            <p:cNvPr id="20" name="Oval 19"/>
            <p:cNvSpPr/>
            <p:nvPr/>
          </p:nvSpPr>
          <p:spPr>
            <a:xfrm>
              <a:off x="1452880" y="2496272"/>
              <a:ext cx="69088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21" name="Oval 20"/>
            <p:cNvSpPr/>
            <p:nvPr/>
          </p:nvSpPr>
          <p:spPr>
            <a:xfrm>
              <a:off x="2824480" y="2496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22" name="Oval 21"/>
            <p:cNvSpPr/>
            <p:nvPr/>
          </p:nvSpPr>
          <p:spPr>
            <a:xfrm>
              <a:off x="2824480" y="3512272"/>
              <a:ext cx="619760" cy="644064"/>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23" name="Straight Arrow Connector 22"/>
            <p:cNvCxnSpPr>
              <a:stCxn id="20" idx="6"/>
              <a:endCxn id="21" idx="2"/>
            </p:cNvCxnSpPr>
            <p:nvPr/>
          </p:nvCxnSpPr>
          <p:spPr>
            <a:xfrm>
              <a:off x="2143760" y="2818304"/>
              <a:ext cx="680720"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0"/>
              <a:endCxn id="21" idx="4"/>
            </p:cNvCxnSpPr>
            <p:nvPr/>
          </p:nvCxnSpPr>
          <p:spPr>
            <a:xfrm flipV="1">
              <a:off x="3134360" y="3140336"/>
              <a:ext cx="0" cy="37193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6385765" y="3416364"/>
            <a:ext cx="789812" cy="646331"/>
          </a:xfrm>
          <a:prstGeom prst="rect">
            <a:avLst/>
          </a:prstGeom>
          <a:noFill/>
        </p:spPr>
        <p:txBody>
          <a:bodyPr wrap="none" rtlCol="0">
            <a:spAutoFit/>
          </a:bodyPr>
          <a:lstStyle/>
          <a:p>
            <a:r>
              <a:rPr lang="en-US" dirty="0" smtClean="0"/>
              <a:t>Global</a:t>
            </a:r>
          </a:p>
          <a:p>
            <a:r>
              <a:rPr lang="en-US" dirty="0" smtClean="0"/>
              <a:t>model</a:t>
            </a:r>
            <a:endParaRPr lang="en-US" dirty="0"/>
          </a:p>
        </p:txBody>
      </p:sp>
      <p:sp>
        <p:nvSpPr>
          <p:cNvPr id="26" name="TextBox 25"/>
          <p:cNvSpPr txBox="1"/>
          <p:nvPr/>
        </p:nvSpPr>
        <p:spPr>
          <a:xfrm>
            <a:off x="1211888" y="2171970"/>
            <a:ext cx="1091728" cy="369332"/>
          </a:xfrm>
          <a:prstGeom prst="rect">
            <a:avLst/>
          </a:prstGeom>
          <a:noFill/>
        </p:spPr>
        <p:txBody>
          <a:bodyPr wrap="none" rtlCol="0">
            <a:spAutoFit/>
          </a:bodyPr>
          <a:lstStyle/>
          <a:p>
            <a:r>
              <a:rPr lang="en-US" dirty="0" smtClean="0"/>
              <a:t>P(</a:t>
            </a:r>
            <a:r>
              <a:rPr lang="en-US" dirty="0" err="1" smtClean="0"/>
              <a:t>y</a:t>
            </a:r>
            <a:r>
              <a:rPr lang="en-US" baseline="-25000" dirty="0" err="1" smtClean="0"/>
              <a:t>t</a:t>
            </a:r>
            <a:r>
              <a:rPr lang="en-US" dirty="0" smtClean="0"/>
              <a:t> | y</a:t>
            </a:r>
            <a:r>
              <a:rPr lang="en-US" baseline="-25000" dirty="0" smtClean="0"/>
              <a:t>t-1</a:t>
            </a:r>
            <a:r>
              <a:rPr lang="en-US" dirty="0" smtClean="0"/>
              <a:t>)</a:t>
            </a:r>
            <a:endParaRPr lang="en-US" dirty="0"/>
          </a:p>
        </p:txBody>
      </p:sp>
      <p:sp>
        <p:nvSpPr>
          <p:cNvPr id="27" name="TextBox 26"/>
          <p:cNvSpPr txBox="1"/>
          <p:nvPr/>
        </p:nvSpPr>
        <p:spPr>
          <a:xfrm>
            <a:off x="2367127" y="3141337"/>
            <a:ext cx="962110" cy="369332"/>
          </a:xfrm>
          <a:prstGeom prst="rect">
            <a:avLst/>
          </a:prstGeom>
          <a:noFill/>
        </p:spPr>
        <p:txBody>
          <a:bodyPr wrap="none" rtlCol="0">
            <a:spAutoFit/>
          </a:bodyPr>
          <a:lstStyle/>
          <a:p>
            <a:r>
              <a:rPr lang="en-US" dirty="0" smtClean="0"/>
              <a:t>P(</a:t>
            </a:r>
            <a:r>
              <a:rPr lang="en-US" dirty="0" err="1"/>
              <a:t>x</a:t>
            </a:r>
            <a:r>
              <a:rPr lang="en-US" baseline="-25000" dirty="0" err="1" smtClean="0"/>
              <a:t>t</a:t>
            </a:r>
            <a:r>
              <a:rPr lang="en-US" dirty="0" smtClean="0"/>
              <a:t> | </a:t>
            </a:r>
            <a:r>
              <a:rPr lang="en-US" dirty="0" err="1" smtClean="0"/>
              <a:t>y</a:t>
            </a:r>
            <a:r>
              <a:rPr lang="en-US" baseline="-25000" dirty="0" err="1" smtClean="0"/>
              <a:t>t</a:t>
            </a:r>
            <a:r>
              <a:rPr lang="en-US" dirty="0" smtClean="0"/>
              <a:t>)</a:t>
            </a:r>
            <a:endParaRPr lang="en-US" dirty="0"/>
          </a:p>
        </p:txBody>
      </p:sp>
      <p:sp>
        <p:nvSpPr>
          <p:cNvPr id="28" name="TextBox 27"/>
          <p:cNvSpPr txBox="1"/>
          <p:nvPr/>
        </p:nvSpPr>
        <p:spPr>
          <a:xfrm>
            <a:off x="4588890" y="2126940"/>
            <a:ext cx="1353030" cy="369332"/>
          </a:xfrm>
          <a:prstGeom prst="rect">
            <a:avLst/>
          </a:prstGeom>
          <a:noFill/>
        </p:spPr>
        <p:txBody>
          <a:bodyPr wrap="none" rtlCol="0">
            <a:spAutoFit/>
          </a:bodyPr>
          <a:lstStyle/>
          <a:p>
            <a:r>
              <a:rPr lang="en-US" dirty="0" smtClean="0"/>
              <a:t>P(</a:t>
            </a:r>
            <a:r>
              <a:rPr lang="en-US" dirty="0" err="1" smtClean="0"/>
              <a:t>y</a:t>
            </a:r>
            <a:r>
              <a:rPr lang="en-US" baseline="-25000" dirty="0" err="1" smtClean="0"/>
              <a:t>t</a:t>
            </a:r>
            <a:r>
              <a:rPr lang="en-US" dirty="0" smtClean="0"/>
              <a:t> | y</a:t>
            </a:r>
            <a:r>
              <a:rPr lang="en-US" baseline="-25000" dirty="0" smtClean="0"/>
              <a:t>t-1</a:t>
            </a:r>
            <a:r>
              <a:rPr lang="en-US" dirty="0" smtClean="0"/>
              <a:t>, </a:t>
            </a:r>
            <a:r>
              <a:rPr lang="en-US" dirty="0" err="1" smtClean="0"/>
              <a:t>x</a:t>
            </a:r>
            <a:r>
              <a:rPr lang="en-US" baseline="-25000" dirty="0" err="1" smtClean="0"/>
              <a:t>t</a:t>
            </a:r>
            <a:r>
              <a:rPr lang="en-US" dirty="0" smtClean="0"/>
              <a:t>)</a:t>
            </a:r>
            <a:endParaRPr lang="en-US" dirty="0"/>
          </a:p>
        </p:txBody>
      </p:sp>
      <p:sp>
        <p:nvSpPr>
          <p:cNvPr id="29" name="TextBox 28"/>
          <p:cNvSpPr txBox="1"/>
          <p:nvPr/>
        </p:nvSpPr>
        <p:spPr>
          <a:xfrm>
            <a:off x="6791434" y="2306369"/>
            <a:ext cx="1054533" cy="369332"/>
          </a:xfrm>
          <a:prstGeom prst="rect">
            <a:avLst/>
          </a:prstGeom>
          <a:noFill/>
        </p:spPr>
        <p:txBody>
          <a:bodyPr wrap="none" rtlCol="0">
            <a:spAutoFit/>
          </a:bodyPr>
          <a:lstStyle/>
          <a:p>
            <a:r>
              <a:rPr lang="en-US" dirty="0" err="1" smtClean="0"/>
              <a:t>f</a:t>
            </a:r>
            <a:r>
              <a:rPr lang="en-US" baseline="30000" dirty="0" err="1" smtClean="0"/>
              <a:t>T</a:t>
            </a:r>
            <a:r>
              <a:rPr lang="en-US" dirty="0" smtClean="0"/>
              <a:t>(</a:t>
            </a:r>
            <a:r>
              <a:rPr lang="en-US" dirty="0" err="1" smtClean="0"/>
              <a:t>y</a:t>
            </a:r>
            <a:r>
              <a:rPr lang="en-US" baseline="-25000" dirty="0" err="1" smtClean="0"/>
              <a:t>t</a:t>
            </a:r>
            <a:r>
              <a:rPr lang="en-US" dirty="0" smtClean="0"/>
              <a:t>, y</a:t>
            </a:r>
            <a:r>
              <a:rPr lang="en-US" baseline="-25000" dirty="0" smtClean="0"/>
              <a:t>t-1</a:t>
            </a:r>
            <a:r>
              <a:rPr lang="en-US" dirty="0" smtClean="0"/>
              <a:t>)</a:t>
            </a:r>
            <a:endParaRPr lang="en-US" dirty="0"/>
          </a:p>
        </p:txBody>
      </p:sp>
      <p:sp>
        <p:nvSpPr>
          <p:cNvPr id="30" name="TextBox 29"/>
          <p:cNvSpPr txBox="1"/>
          <p:nvPr/>
        </p:nvSpPr>
        <p:spPr>
          <a:xfrm>
            <a:off x="8068691" y="3187970"/>
            <a:ext cx="887570" cy="369332"/>
          </a:xfrm>
          <a:prstGeom prst="rect">
            <a:avLst/>
          </a:prstGeom>
          <a:noFill/>
        </p:spPr>
        <p:txBody>
          <a:bodyPr wrap="none" rtlCol="0">
            <a:spAutoFit/>
          </a:bodyPr>
          <a:lstStyle/>
          <a:p>
            <a:r>
              <a:rPr lang="en-US" dirty="0" err="1" smtClean="0"/>
              <a:t>f</a:t>
            </a:r>
            <a:r>
              <a:rPr lang="en-US" baseline="30000" dirty="0" err="1" smtClean="0"/>
              <a:t>E</a:t>
            </a:r>
            <a:r>
              <a:rPr lang="en-US" dirty="0" smtClean="0"/>
              <a:t>(</a:t>
            </a:r>
            <a:r>
              <a:rPr lang="en-US" dirty="0" err="1" smtClean="0"/>
              <a:t>y</a:t>
            </a:r>
            <a:r>
              <a:rPr lang="en-US" baseline="-25000" dirty="0" err="1" smtClean="0"/>
              <a:t>t</a:t>
            </a:r>
            <a:r>
              <a:rPr lang="en-US" dirty="0" smtClean="0"/>
              <a:t>, </a:t>
            </a:r>
            <a:r>
              <a:rPr lang="en-US" dirty="0" err="1" smtClean="0"/>
              <a:t>x</a:t>
            </a:r>
            <a:r>
              <a:rPr lang="en-US" baseline="-25000" dirty="0" err="1" smtClean="0"/>
              <a:t>t</a:t>
            </a:r>
            <a:r>
              <a:rPr lang="en-US" dirty="0" smtClean="0"/>
              <a:t>)</a:t>
            </a:r>
            <a:endParaRPr lang="en-US" dirty="0"/>
          </a:p>
        </p:txBody>
      </p:sp>
      <p:sp>
        <p:nvSpPr>
          <p:cNvPr id="31" name="TextBox 30"/>
          <p:cNvSpPr txBox="1"/>
          <p:nvPr/>
        </p:nvSpPr>
        <p:spPr>
          <a:xfrm>
            <a:off x="3520931" y="5042950"/>
            <a:ext cx="2186215" cy="923330"/>
          </a:xfrm>
          <a:prstGeom prst="rect">
            <a:avLst/>
          </a:prstGeom>
          <a:noFill/>
        </p:spPr>
        <p:txBody>
          <a:bodyPr wrap="square" rtlCol="0">
            <a:spAutoFit/>
          </a:bodyPr>
          <a:lstStyle/>
          <a:p>
            <a:r>
              <a:rPr lang="en-US" dirty="0" smtClean="0">
                <a:solidFill>
                  <a:schemeClr val="accent1"/>
                </a:solidFill>
              </a:rPr>
              <a:t>Local</a:t>
            </a:r>
            <a:r>
              <a:rPr lang="en-US" dirty="0" smtClean="0"/>
              <a:t>: P is locally normalized to add up to one for each t</a:t>
            </a:r>
            <a:endParaRPr lang="en-US" dirty="0"/>
          </a:p>
        </p:txBody>
      </p:sp>
      <p:sp>
        <p:nvSpPr>
          <p:cNvPr id="32" name="TextBox 31"/>
          <p:cNvSpPr txBox="1"/>
          <p:nvPr/>
        </p:nvSpPr>
        <p:spPr>
          <a:xfrm>
            <a:off x="6467138" y="5042950"/>
            <a:ext cx="2472871" cy="923330"/>
          </a:xfrm>
          <a:prstGeom prst="rect">
            <a:avLst/>
          </a:prstGeom>
          <a:noFill/>
        </p:spPr>
        <p:txBody>
          <a:bodyPr wrap="square" rtlCol="0">
            <a:spAutoFit/>
          </a:bodyPr>
          <a:lstStyle/>
          <a:p>
            <a:r>
              <a:rPr lang="en-US" dirty="0" smtClean="0">
                <a:solidFill>
                  <a:schemeClr val="accent2"/>
                </a:solidFill>
              </a:rPr>
              <a:t>Global</a:t>
            </a:r>
            <a:r>
              <a:rPr lang="en-US" dirty="0" smtClean="0"/>
              <a:t>: The functions </a:t>
            </a:r>
            <a:r>
              <a:rPr lang="en-US" dirty="0" err="1" smtClean="0"/>
              <a:t>f</a:t>
            </a:r>
            <a:r>
              <a:rPr lang="en-US" baseline="30000" dirty="0" err="1" smtClean="0"/>
              <a:t>T</a:t>
            </a:r>
            <a:r>
              <a:rPr lang="en-US" dirty="0" smtClean="0"/>
              <a:t> and </a:t>
            </a:r>
            <a:r>
              <a:rPr lang="en-US" dirty="0" err="1" smtClean="0"/>
              <a:t>f</a:t>
            </a:r>
            <a:r>
              <a:rPr lang="en-US" baseline="30000" dirty="0" err="1" smtClean="0"/>
              <a:t>E</a:t>
            </a:r>
            <a:r>
              <a:rPr lang="en-US" dirty="0"/>
              <a:t> </a:t>
            </a:r>
            <a:r>
              <a:rPr lang="en-US" dirty="0" smtClean="0"/>
              <a:t>are scores that are not normalized</a:t>
            </a:r>
            <a:endParaRPr lang="en-US" dirty="0"/>
          </a:p>
        </p:txBody>
      </p:sp>
      <p:sp>
        <p:nvSpPr>
          <p:cNvPr id="33" name="TextBox 32"/>
          <p:cNvSpPr txBox="1"/>
          <p:nvPr/>
        </p:nvSpPr>
        <p:spPr>
          <a:xfrm>
            <a:off x="1288143" y="4546404"/>
            <a:ext cx="1220031" cy="369332"/>
          </a:xfrm>
          <a:prstGeom prst="rect">
            <a:avLst/>
          </a:prstGeom>
          <a:noFill/>
        </p:spPr>
        <p:txBody>
          <a:bodyPr wrap="none" rtlCol="0">
            <a:spAutoFit/>
          </a:bodyPr>
          <a:lstStyle/>
          <a:p>
            <a:r>
              <a:rPr lang="en-US" dirty="0" smtClean="0"/>
              <a:t>Generative</a:t>
            </a:r>
            <a:endParaRPr lang="en-US" dirty="0"/>
          </a:p>
        </p:txBody>
      </p:sp>
      <p:cxnSp>
        <p:nvCxnSpPr>
          <p:cNvPr id="36" name="Straight Connector 35"/>
          <p:cNvCxnSpPr/>
          <p:nvPr/>
        </p:nvCxnSpPr>
        <p:spPr>
          <a:xfrm>
            <a:off x="3302604" y="1642533"/>
            <a:ext cx="0" cy="4933647"/>
          </a:xfrm>
          <a:prstGeom prst="line">
            <a:avLst/>
          </a:prstGeom>
          <a:ln w="9525">
            <a:prstDash val="solid"/>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6039757" y="5042950"/>
            <a:ext cx="0" cy="1408668"/>
          </a:xfrm>
          <a:prstGeom prst="line">
            <a:avLst/>
          </a:prstGeom>
          <a:ln w="9525">
            <a:prstDash val="soli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902185" y="5034274"/>
            <a:ext cx="7852350" cy="0"/>
          </a:xfrm>
          <a:prstGeom prst="line">
            <a:avLst/>
          </a:prstGeom>
          <a:ln w="9525">
            <a:prstDash val="solid"/>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6153647" y="1515533"/>
            <a:ext cx="2802614" cy="49360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TextBox 33"/>
          <p:cNvSpPr txBox="1"/>
          <p:nvPr/>
        </p:nvSpPr>
        <p:spPr>
          <a:xfrm>
            <a:off x="5347853" y="4546404"/>
            <a:ext cx="1517926" cy="369332"/>
          </a:xfrm>
          <a:prstGeom prst="rect">
            <a:avLst/>
          </a:prstGeom>
          <a:noFill/>
        </p:spPr>
        <p:txBody>
          <a:bodyPr wrap="none" rtlCol="0">
            <a:spAutoFit/>
          </a:bodyPr>
          <a:lstStyle/>
          <a:p>
            <a:r>
              <a:rPr lang="en-US" dirty="0" smtClean="0"/>
              <a:t>Discriminative</a:t>
            </a:r>
            <a:endParaRPr lang="en-US" dirty="0"/>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8059153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HMM vs. A local model vs. A global model</a:t>
            </a:r>
            <a:endParaRPr lang="en-US" dirty="0"/>
          </a:p>
        </p:txBody>
      </p:sp>
      <p:sp>
        <p:nvSpPr>
          <p:cNvPr id="35" name="Content Placeholder 34"/>
          <p:cNvSpPr>
            <a:spLocks noGrp="1"/>
          </p:cNvSpPr>
          <p:nvPr>
            <p:ph idx="1"/>
          </p:nvPr>
        </p:nvSpPr>
        <p:spPr>
          <a:ln w="28575">
            <a:noFill/>
          </a:ln>
        </p:spPr>
        <p:txBody>
          <a:bodyPr/>
          <a:lstStyle/>
          <a:p>
            <a:endParaRPr lang="en-US"/>
          </a:p>
        </p:txBody>
      </p:sp>
      <p:sp>
        <p:nvSpPr>
          <p:cNvPr id="4" name="Slide Number Placeholder 3"/>
          <p:cNvSpPr>
            <a:spLocks noGrp="1"/>
          </p:cNvSpPr>
          <p:nvPr>
            <p:ph type="sldNum" sz="quarter" idx="12"/>
          </p:nvPr>
        </p:nvSpPr>
        <p:spPr/>
        <p:txBody>
          <a:bodyPr/>
          <a:lstStyle/>
          <a:p>
            <a:fld id="{930F128D-E007-7541-A1FF-F45D75879CCB}" type="slidenum">
              <a:rPr lang="en-US" smtClean="0"/>
              <a:t>87</a:t>
            </a:fld>
            <a:endParaRPr lang="en-US"/>
          </a:p>
        </p:txBody>
      </p:sp>
      <p:grpSp>
        <p:nvGrpSpPr>
          <p:cNvPr id="5" name="Group 4"/>
          <p:cNvGrpSpPr/>
          <p:nvPr/>
        </p:nvGrpSpPr>
        <p:grpSpPr>
          <a:xfrm>
            <a:off x="766717" y="2496272"/>
            <a:ext cx="1960880" cy="1660064"/>
            <a:chOff x="1483360" y="2496272"/>
            <a:chExt cx="1960880" cy="1660064"/>
          </a:xfrm>
        </p:grpSpPr>
        <p:sp>
          <p:nvSpPr>
            <p:cNvPr id="6" name="Oval 5"/>
            <p:cNvSpPr/>
            <p:nvPr/>
          </p:nvSpPr>
          <p:spPr>
            <a:xfrm>
              <a:off x="1483360" y="2496272"/>
              <a:ext cx="66040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7" name="Oval 6"/>
            <p:cNvSpPr/>
            <p:nvPr/>
          </p:nvSpPr>
          <p:spPr>
            <a:xfrm>
              <a:off x="2824480" y="2496272"/>
              <a:ext cx="61976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8" name="Oval 7"/>
            <p:cNvSpPr/>
            <p:nvPr/>
          </p:nvSpPr>
          <p:spPr>
            <a:xfrm>
              <a:off x="2824480" y="3512272"/>
              <a:ext cx="61976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9" name="Straight Arrow Connector 8"/>
            <p:cNvCxnSpPr>
              <a:stCxn id="6" idx="6"/>
              <a:endCxn id="7" idx="2"/>
            </p:cNvCxnSpPr>
            <p:nvPr/>
          </p:nvCxnSpPr>
          <p:spPr>
            <a:xfrm>
              <a:off x="2143760" y="2818304"/>
              <a:ext cx="680720" cy="0"/>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4"/>
              <a:endCxn id="8" idx="0"/>
            </p:cNvCxnSpPr>
            <p:nvPr/>
          </p:nvCxnSpPr>
          <p:spPr>
            <a:xfrm>
              <a:off x="3134360" y="3140336"/>
              <a:ext cx="0" cy="371936"/>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521891" y="2541302"/>
            <a:ext cx="1991360" cy="1660064"/>
            <a:chOff x="1452880" y="2496272"/>
            <a:chExt cx="1991360" cy="1660064"/>
          </a:xfrm>
        </p:grpSpPr>
        <p:sp>
          <p:nvSpPr>
            <p:cNvPr id="12" name="Oval 11"/>
            <p:cNvSpPr/>
            <p:nvPr/>
          </p:nvSpPr>
          <p:spPr>
            <a:xfrm>
              <a:off x="1452880" y="2496272"/>
              <a:ext cx="69088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13" name="Oval 12"/>
            <p:cNvSpPr/>
            <p:nvPr/>
          </p:nvSpPr>
          <p:spPr>
            <a:xfrm>
              <a:off x="2824480" y="2496272"/>
              <a:ext cx="61976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14" name="Oval 13"/>
            <p:cNvSpPr/>
            <p:nvPr/>
          </p:nvSpPr>
          <p:spPr>
            <a:xfrm>
              <a:off x="2824480" y="3512272"/>
              <a:ext cx="61976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15" name="Straight Arrow Connector 14"/>
            <p:cNvCxnSpPr>
              <a:stCxn id="12" idx="6"/>
              <a:endCxn id="13" idx="2"/>
            </p:cNvCxnSpPr>
            <p:nvPr/>
          </p:nvCxnSpPr>
          <p:spPr>
            <a:xfrm>
              <a:off x="2143760" y="2818304"/>
              <a:ext cx="680720" cy="0"/>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0"/>
              <a:endCxn id="13" idx="4"/>
            </p:cNvCxnSpPr>
            <p:nvPr/>
          </p:nvCxnSpPr>
          <p:spPr>
            <a:xfrm flipV="1">
              <a:off x="3134360" y="3140336"/>
              <a:ext cx="0" cy="371936"/>
            </a:xfrm>
            <a:prstGeom prst="straightConnector1">
              <a:avLst/>
            </a:prstGeom>
            <a:ln w="28575">
              <a:solidFill>
                <a:srgbClr val="3C58AD"/>
              </a:solidFill>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1183277" y="3403600"/>
            <a:ext cx="723200" cy="369332"/>
          </a:xfrm>
          <a:prstGeom prst="rect">
            <a:avLst/>
          </a:prstGeom>
          <a:noFill/>
        </p:spPr>
        <p:txBody>
          <a:bodyPr wrap="none" rtlCol="0">
            <a:spAutoFit/>
          </a:bodyPr>
          <a:lstStyle/>
          <a:p>
            <a:r>
              <a:rPr lang="en-US" dirty="0" smtClean="0"/>
              <a:t>HMM</a:t>
            </a:r>
            <a:endParaRPr lang="en-US" dirty="0"/>
          </a:p>
        </p:txBody>
      </p:sp>
      <p:sp>
        <p:nvSpPr>
          <p:cNvPr id="18" name="TextBox 17"/>
          <p:cNvSpPr txBox="1"/>
          <p:nvPr/>
        </p:nvSpPr>
        <p:spPr>
          <a:xfrm>
            <a:off x="3684293" y="3416364"/>
            <a:ext cx="1260156" cy="646331"/>
          </a:xfrm>
          <a:prstGeom prst="rect">
            <a:avLst/>
          </a:prstGeom>
          <a:noFill/>
        </p:spPr>
        <p:txBody>
          <a:bodyPr wrap="none" rtlCol="0">
            <a:spAutoFit/>
          </a:bodyPr>
          <a:lstStyle/>
          <a:p>
            <a:r>
              <a:rPr lang="en-US" dirty="0" smtClean="0"/>
              <a:t>Conditional</a:t>
            </a:r>
          </a:p>
          <a:p>
            <a:r>
              <a:rPr lang="en-US" dirty="0" smtClean="0"/>
              <a:t>model</a:t>
            </a:r>
            <a:endParaRPr lang="en-US" dirty="0"/>
          </a:p>
        </p:txBody>
      </p:sp>
      <p:grpSp>
        <p:nvGrpSpPr>
          <p:cNvPr id="19" name="Group 18"/>
          <p:cNvGrpSpPr/>
          <p:nvPr/>
        </p:nvGrpSpPr>
        <p:grpSpPr>
          <a:xfrm>
            <a:off x="6223363" y="2541302"/>
            <a:ext cx="1991360" cy="1660064"/>
            <a:chOff x="1452880" y="2496272"/>
            <a:chExt cx="1991360" cy="1660064"/>
          </a:xfrm>
        </p:grpSpPr>
        <p:sp>
          <p:nvSpPr>
            <p:cNvPr id="20" name="Oval 19"/>
            <p:cNvSpPr/>
            <p:nvPr/>
          </p:nvSpPr>
          <p:spPr>
            <a:xfrm>
              <a:off x="1452880" y="2496272"/>
              <a:ext cx="69088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a:t>y</a:t>
              </a:r>
              <a:r>
                <a:rPr lang="en-US" baseline="-25000" dirty="0" smtClean="0"/>
                <a:t>t-1</a:t>
              </a:r>
              <a:endParaRPr lang="en-US" baseline="-25000" dirty="0"/>
            </a:p>
          </p:txBody>
        </p:sp>
        <p:sp>
          <p:nvSpPr>
            <p:cNvPr id="21" name="Oval 20"/>
            <p:cNvSpPr/>
            <p:nvPr/>
          </p:nvSpPr>
          <p:spPr>
            <a:xfrm>
              <a:off x="2824480" y="2496272"/>
              <a:ext cx="61976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y</a:t>
              </a:r>
              <a:r>
                <a:rPr lang="en-US" baseline="-25000" dirty="0" err="1" smtClean="0"/>
                <a:t>t</a:t>
              </a:r>
              <a:endParaRPr lang="en-US" dirty="0"/>
            </a:p>
          </p:txBody>
        </p:sp>
        <p:sp>
          <p:nvSpPr>
            <p:cNvPr id="22" name="Oval 21"/>
            <p:cNvSpPr/>
            <p:nvPr/>
          </p:nvSpPr>
          <p:spPr>
            <a:xfrm>
              <a:off x="2824480" y="3512272"/>
              <a:ext cx="619760" cy="644064"/>
            </a:xfrm>
            <a:prstGeom prst="ellipse">
              <a:avLst/>
            </a:prstGeom>
            <a:ln w="28575">
              <a:solidFill>
                <a:srgbClr val="3C58AD"/>
              </a:solidFill>
            </a:ln>
          </p:spPr>
          <p:style>
            <a:lnRef idx="2">
              <a:schemeClr val="dk1"/>
            </a:lnRef>
            <a:fillRef idx="1">
              <a:schemeClr val="lt1"/>
            </a:fillRef>
            <a:effectRef idx="0">
              <a:schemeClr val="dk1"/>
            </a:effectRef>
            <a:fontRef idx="minor">
              <a:schemeClr val="dk1"/>
            </a:fontRef>
          </p:style>
          <p:txBody>
            <a:bodyPr rtlCol="0" anchor="t"/>
            <a:lstStyle/>
            <a:p>
              <a:pPr algn="ctr"/>
              <a:r>
                <a:rPr lang="en-US" dirty="0" err="1" smtClean="0"/>
                <a:t>x</a:t>
              </a:r>
              <a:r>
                <a:rPr lang="en-US" baseline="-25000" dirty="0" err="1" smtClean="0"/>
                <a:t>t</a:t>
              </a:r>
              <a:endParaRPr lang="en-US" baseline="-25000" dirty="0"/>
            </a:p>
          </p:txBody>
        </p:sp>
        <p:cxnSp>
          <p:nvCxnSpPr>
            <p:cNvPr id="23" name="Straight Arrow Connector 22"/>
            <p:cNvCxnSpPr>
              <a:stCxn id="20" idx="6"/>
              <a:endCxn id="21" idx="2"/>
            </p:cNvCxnSpPr>
            <p:nvPr/>
          </p:nvCxnSpPr>
          <p:spPr>
            <a:xfrm>
              <a:off x="2143760" y="2818304"/>
              <a:ext cx="680720" cy="0"/>
            </a:xfrm>
            <a:prstGeom prst="straightConnector1">
              <a:avLst/>
            </a:prstGeom>
            <a:ln w="28575">
              <a:solidFill>
                <a:srgbClr val="3C58AD"/>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0"/>
              <a:endCxn id="21" idx="4"/>
            </p:cNvCxnSpPr>
            <p:nvPr/>
          </p:nvCxnSpPr>
          <p:spPr>
            <a:xfrm flipV="1">
              <a:off x="3134360" y="3140336"/>
              <a:ext cx="0" cy="371936"/>
            </a:xfrm>
            <a:prstGeom prst="straightConnector1">
              <a:avLst/>
            </a:prstGeom>
            <a:ln w="28575">
              <a:solidFill>
                <a:srgbClr val="3C58AD"/>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6385765" y="3416364"/>
            <a:ext cx="789812" cy="646331"/>
          </a:xfrm>
          <a:prstGeom prst="rect">
            <a:avLst/>
          </a:prstGeom>
          <a:noFill/>
        </p:spPr>
        <p:txBody>
          <a:bodyPr wrap="none" rtlCol="0">
            <a:spAutoFit/>
          </a:bodyPr>
          <a:lstStyle/>
          <a:p>
            <a:r>
              <a:rPr lang="en-US" dirty="0" smtClean="0"/>
              <a:t>Global</a:t>
            </a:r>
          </a:p>
          <a:p>
            <a:r>
              <a:rPr lang="en-US" dirty="0" smtClean="0"/>
              <a:t>model</a:t>
            </a:r>
            <a:endParaRPr lang="en-US" dirty="0"/>
          </a:p>
        </p:txBody>
      </p:sp>
      <p:sp>
        <p:nvSpPr>
          <p:cNvPr id="26" name="TextBox 25"/>
          <p:cNvSpPr txBox="1"/>
          <p:nvPr/>
        </p:nvSpPr>
        <p:spPr>
          <a:xfrm>
            <a:off x="1211888" y="2171970"/>
            <a:ext cx="1091728" cy="369332"/>
          </a:xfrm>
          <a:prstGeom prst="rect">
            <a:avLst/>
          </a:prstGeom>
          <a:noFill/>
        </p:spPr>
        <p:txBody>
          <a:bodyPr wrap="none" rtlCol="0">
            <a:spAutoFit/>
          </a:bodyPr>
          <a:lstStyle/>
          <a:p>
            <a:r>
              <a:rPr lang="en-US" dirty="0" smtClean="0"/>
              <a:t>P(</a:t>
            </a:r>
            <a:r>
              <a:rPr lang="en-US" dirty="0" err="1" smtClean="0"/>
              <a:t>y</a:t>
            </a:r>
            <a:r>
              <a:rPr lang="en-US" baseline="-25000" dirty="0" err="1" smtClean="0"/>
              <a:t>t</a:t>
            </a:r>
            <a:r>
              <a:rPr lang="en-US" dirty="0" smtClean="0"/>
              <a:t> | y</a:t>
            </a:r>
            <a:r>
              <a:rPr lang="en-US" baseline="-25000" dirty="0" smtClean="0"/>
              <a:t>t-1</a:t>
            </a:r>
            <a:r>
              <a:rPr lang="en-US" dirty="0" smtClean="0"/>
              <a:t>)</a:t>
            </a:r>
            <a:endParaRPr lang="en-US" dirty="0"/>
          </a:p>
        </p:txBody>
      </p:sp>
      <p:sp>
        <p:nvSpPr>
          <p:cNvPr id="27" name="TextBox 26"/>
          <p:cNvSpPr txBox="1"/>
          <p:nvPr/>
        </p:nvSpPr>
        <p:spPr>
          <a:xfrm>
            <a:off x="2340494" y="3159605"/>
            <a:ext cx="962110" cy="369332"/>
          </a:xfrm>
          <a:prstGeom prst="rect">
            <a:avLst/>
          </a:prstGeom>
          <a:noFill/>
        </p:spPr>
        <p:txBody>
          <a:bodyPr wrap="none" rtlCol="0">
            <a:spAutoFit/>
          </a:bodyPr>
          <a:lstStyle/>
          <a:p>
            <a:r>
              <a:rPr lang="en-US" dirty="0" smtClean="0"/>
              <a:t>P(</a:t>
            </a:r>
            <a:r>
              <a:rPr lang="en-US" dirty="0" err="1"/>
              <a:t>x</a:t>
            </a:r>
            <a:r>
              <a:rPr lang="en-US" baseline="-25000" dirty="0" err="1" smtClean="0"/>
              <a:t>t</a:t>
            </a:r>
            <a:r>
              <a:rPr lang="en-US" dirty="0" smtClean="0"/>
              <a:t> | </a:t>
            </a:r>
            <a:r>
              <a:rPr lang="en-US" dirty="0" err="1" smtClean="0"/>
              <a:t>y</a:t>
            </a:r>
            <a:r>
              <a:rPr lang="en-US" baseline="-25000" dirty="0" err="1" smtClean="0"/>
              <a:t>t</a:t>
            </a:r>
            <a:r>
              <a:rPr lang="en-US" dirty="0" smtClean="0"/>
              <a:t>)</a:t>
            </a:r>
            <a:endParaRPr lang="en-US" dirty="0"/>
          </a:p>
        </p:txBody>
      </p:sp>
      <p:sp>
        <p:nvSpPr>
          <p:cNvPr id="28" name="TextBox 27"/>
          <p:cNvSpPr txBox="1"/>
          <p:nvPr/>
        </p:nvSpPr>
        <p:spPr>
          <a:xfrm>
            <a:off x="4588890" y="2126940"/>
            <a:ext cx="1353030" cy="369332"/>
          </a:xfrm>
          <a:prstGeom prst="rect">
            <a:avLst/>
          </a:prstGeom>
          <a:noFill/>
        </p:spPr>
        <p:txBody>
          <a:bodyPr wrap="none" rtlCol="0">
            <a:spAutoFit/>
          </a:bodyPr>
          <a:lstStyle/>
          <a:p>
            <a:r>
              <a:rPr lang="en-US" dirty="0" smtClean="0"/>
              <a:t>P(</a:t>
            </a:r>
            <a:r>
              <a:rPr lang="en-US" dirty="0" err="1" smtClean="0"/>
              <a:t>y</a:t>
            </a:r>
            <a:r>
              <a:rPr lang="en-US" baseline="-25000" dirty="0" err="1" smtClean="0"/>
              <a:t>t</a:t>
            </a:r>
            <a:r>
              <a:rPr lang="en-US" dirty="0" smtClean="0"/>
              <a:t> | y</a:t>
            </a:r>
            <a:r>
              <a:rPr lang="en-US" baseline="-25000" dirty="0" smtClean="0"/>
              <a:t>t-1</a:t>
            </a:r>
            <a:r>
              <a:rPr lang="en-US" dirty="0" smtClean="0"/>
              <a:t>, </a:t>
            </a:r>
            <a:r>
              <a:rPr lang="en-US" dirty="0" err="1" smtClean="0"/>
              <a:t>x</a:t>
            </a:r>
            <a:r>
              <a:rPr lang="en-US" baseline="-25000" dirty="0" err="1" smtClean="0"/>
              <a:t>t</a:t>
            </a:r>
            <a:r>
              <a:rPr lang="en-US" dirty="0" smtClean="0"/>
              <a:t>)</a:t>
            </a:r>
            <a:endParaRPr lang="en-US" dirty="0"/>
          </a:p>
        </p:txBody>
      </p:sp>
      <p:sp>
        <p:nvSpPr>
          <p:cNvPr id="29" name="TextBox 28"/>
          <p:cNvSpPr txBox="1"/>
          <p:nvPr/>
        </p:nvSpPr>
        <p:spPr>
          <a:xfrm>
            <a:off x="6791434" y="2306369"/>
            <a:ext cx="1054533" cy="369332"/>
          </a:xfrm>
          <a:prstGeom prst="rect">
            <a:avLst/>
          </a:prstGeom>
          <a:noFill/>
        </p:spPr>
        <p:txBody>
          <a:bodyPr wrap="none" rtlCol="0">
            <a:spAutoFit/>
          </a:bodyPr>
          <a:lstStyle/>
          <a:p>
            <a:r>
              <a:rPr lang="en-US" dirty="0" err="1" smtClean="0"/>
              <a:t>f</a:t>
            </a:r>
            <a:r>
              <a:rPr lang="en-US" baseline="30000" dirty="0" err="1" smtClean="0"/>
              <a:t>T</a:t>
            </a:r>
            <a:r>
              <a:rPr lang="en-US" dirty="0" smtClean="0"/>
              <a:t>(</a:t>
            </a:r>
            <a:r>
              <a:rPr lang="en-US" dirty="0" err="1" smtClean="0"/>
              <a:t>y</a:t>
            </a:r>
            <a:r>
              <a:rPr lang="en-US" baseline="-25000" dirty="0" err="1" smtClean="0"/>
              <a:t>t</a:t>
            </a:r>
            <a:r>
              <a:rPr lang="en-US" dirty="0" smtClean="0"/>
              <a:t>, y</a:t>
            </a:r>
            <a:r>
              <a:rPr lang="en-US" baseline="-25000" dirty="0" smtClean="0"/>
              <a:t>t-1</a:t>
            </a:r>
            <a:r>
              <a:rPr lang="en-US" dirty="0" smtClean="0"/>
              <a:t>)</a:t>
            </a:r>
            <a:endParaRPr lang="en-US" dirty="0"/>
          </a:p>
        </p:txBody>
      </p:sp>
      <p:sp>
        <p:nvSpPr>
          <p:cNvPr id="30" name="TextBox 29"/>
          <p:cNvSpPr txBox="1"/>
          <p:nvPr/>
        </p:nvSpPr>
        <p:spPr>
          <a:xfrm>
            <a:off x="8068691" y="3187970"/>
            <a:ext cx="887570" cy="369332"/>
          </a:xfrm>
          <a:prstGeom prst="rect">
            <a:avLst/>
          </a:prstGeom>
          <a:noFill/>
        </p:spPr>
        <p:txBody>
          <a:bodyPr wrap="none" rtlCol="0">
            <a:spAutoFit/>
          </a:bodyPr>
          <a:lstStyle/>
          <a:p>
            <a:r>
              <a:rPr lang="en-US" dirty="0" err="1" smtClean="0"/>
              <a:t>f</a:t>
            </a:r>
            <a:r>
              <a:rPr lang="en-US" baseline="30000" dirty="0" err="1" smtClean="0"/>
              <a:t>E</a:t>
            </a:r>
            <a:r>
              <a:rPr lang="en-US" dirty="0" smtClean="0"/>
              <a:t>(</a:t>
            </a:r>
            <a:r>
              <a:rPr lang="en-US" dirty="0" err="1" smtClean="0"/>
              <a:t>y</a:t>
            </a:r>
            <a:r>
              <a:rPr lang="en-US" baseline="-25000" dirty="0" err="1" smtClean="0"/>
              <a:t>t</a:t>
            </a:r>
            <a:r>
              <a:rPr lang="en-US" dirty="0" smtClean="0"/>
              <a:t>, </a:t>
            </a:r>
            <a:r>
              <a:rPr lang="en-US" dirty="0" err="1" smtClean="0"/>
              <a:t>x</a:t>
            </a:r>
            <a:r>
              <a:rPr lang="en-US" baseline="-25000" dirty="0" err="1" smtClean="0"/>
              <a:t>t</a:t>
            </a:r>
            <a:r>
              <a:rPr lang="en-US" dirty="0" smtClean="0"/>
              <a:t>)</a:t>
            </a:r>
            <a:endParaRPr lang="en-US" dirty="0"/>
          </a:p>
        </p:txBody>
      </p:sp>
      <p:sp>
        <p:nvSpPr>
          <p:cNvPr id="31" name="TextBox 30"/>
          <p:cNvSpPr txBox="1"/>
          <p:nvPr/>
        </p:nvSpPr>
        <p:spPr>
          <a:xfrm>
            <a:off x="3520931" y="5042950"/>
            <a:ext cx="2186215" cy="923330"/>
          </a:xfrm>
          <a:prstGeom prst="rect">
            <a:avLst/>
          </a:prstGeom>
          <a:noFill/>
        </p:spPr>
        <p:txBody>
          <a:bodyPr wrap="square" rtlCol="0">
            <a:spAutoFit/>
          </a:bodyPr>
          <a:lstStyle/>
          <a:p>
            <a:r>
              <a:rPr lang="en-US" dirty="0" smtClean="0">
                <a:solidFill>
                  <a:schemeClr val="accent1"/>
                </a:solidFill>
              </a:rPr>
              <a:t>Local</a:t>
            </a:r>
            <a:r>
              <a:rPr lang="en-US" dirty="0" smtClean="0"/>
              <a:t>: P is locally normalized to add up to one for each t</a:t>
            </a:r>
            <a:endParaRPr lang="en-US" dirty="0"/>
          </a:p>
        </p:txBody>
      </p:sp>
      <p:sp>
        <p:nvSpPr>
          <p:cNvPr id="32" name="TextBox 31"/>
          <p:cNvSpPr txBox="1"/>
          <p:nvPr/>
        </p:nvSpPr>
        <p:spPr>
          <a:xfrm>
            <a:off x="6467138" y="5042950"/>
            <a:ext cx="2472871" cy="923330"/>
          </a:xfrm>
          <a:prstGeom prst="rect">
            <a:avLst/>
          </a:prstGeom>
          <a:noFill/>
        </p:spPr>
        <p:txBody>
          <a:bodyPr wrap="square" rtlCol="0">
            <a:spAutoFit/>
          </a:bodyPr>
          <a:lstStyle/>
          <a:p>
            <a:r>
              <a:rPr lang="en-US" dirty="0" smtClean="0">
                <a:solidFill>
                  <a:schemeClr val="accent1"/>
                </a:solidFill>
              </a:rPr>
              <a:t>Global</a:t>
            </a:r>
            <a:r>
              <a:rPr lang="en-US" dirty="0" smtClean="0"/>
              <a:t>: The functions </a:t>
            </a:r>
            <a:r>
              <a:rPr lang="en-US" dirty="0" err="1" smtClean="0"/>
              <a:t>f</a:t>
            </a:r>
            <a:r>
              <a:rPr lang="en-US" baseline="30000" dirty="0" err="1" smtClean="0"/>
              <a:t>T</a:t>
            </a:r>
            <a:r>
              <a:rPr lang="en-US" dirty="0" smtClean="0"/>
              <a:t> and </a:t>
            </a:r>
            <a:r>
              <a:rPr lang="en-US" dirty="0" err="1" smtClean="0"/>
              <a:t>f</a:t>
            </a:r>
            <a:r>
              <a:rPr lang="en-US" baseline="30000" dirty="0" err="1" smtClean="0"/>
              <a:t>E</a:t>
            </a:r>
            <a:r>
              <a:rPr lang="en-US" dirty="0"/>
              <a:t> </a:t>
            </a:r>
            <a:r>
              <a:rPr lang="en-US" dirty="0" smtClean="0"/>
              <a:t>are scores that are not normalized</a:t>
            </a:r>
            <a:endParaRPr lang="en-US" dirty="0"/>
          </a:p>
        </p:txBody>
      </p:sp>
      <p:sp>
        <p:nvSpPr>
          <p:cNvPr id="33" name="TextBox 32"/>
          <p:cNvSpPr txBox="1"/>
          <p:nvPr/>
        </p:nvSpPr>
        <p:spPr>
          <a:xfrm>
            <a:off x="1288143" y="4546404"/>
            <a:ext cx="1220031" cy="369332"/>
          </a:xfrm>
          <a:prstGeom prst="rect">
            <a:avLst/>
          </a:prstGeom>
          <a:noFill/>
        </p:spPr>
        <p:txBody>
          <a:bodyPr wrap="none" rtlCol="0">
            <a:spAutoFit/>
          </a:bodyPr>
          <a:lstStyle/>
          <a:p>
            <a:r>
              <a:rPr lang="en-US" dirty="0" smtClean="0"/>
              <a:t>Generative</a:t>
            </a:r>
            <a:endParaRPr lang="en-US" dirty="0"/>
          </a:p>
        </p:txBody>
      </p:sp>
      <p:sp>
        <p:nvSpPr>
          <p:cNvPr id="34" name="TextBox 33"/>
          <p:cNvSpPr txBox="1"/>
          <p:nvPr/>
        </p:nvSpPr>
        <p:spPr>
          <a:xfrm>
            <a:off x="5347853" y="4546404"/>
            <a:ext cx="1517926" cy="369332"/>
          </a:xfrm>
          <a:prstGeom prst="rect">
            <a:avLst/>
          </a:prstGeom>
          <a:noFill/>
        </p:spPr>
        <p:txBody>
          <a:bodyPr wrap="none" rtlCol="0">
            <a:spAutoFit/>
          </a:bodyPr>
          <a:lstStyle/>
          <a:p>
            <a:r>
              <a:rPr lang="en-US" dirty="0" smtClean="0"/>
              <a:t>Discriminative</a:t>
            </a:r>
            <a:endParaRPr lang="en-US" dirty="0"/>
          </a:p>
        </p:txBody>
      </p:sp>
      <p:cxnSp>
        <p:nvCxnSpPr>
          <p:cNvPr id="36" name="Straight Connector 35"/>
          <p:cNvCxnSpPr/>
          <p:nvPr/>
        </p:nvCxnSpPr>
        <p:spPr>
          <a:xfrm>
            <a:off x="3302604" y="1642533"/>
            <a:ext cx="0" cy="4933647"/>
          </a:xfrm>
          <a:prstGeom prst="line">
            <a:avLst/>
          </a:prstGeom>
          <a:ln w="9525">
            <a:prstDash val="solid"/>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6039757" y="5042950"/>
            <a:ext cx="0" cy="1408668"/>
          </a:xfrm>
          <a:prstGeom prst="line">
            <a:avLst/>
          </a:prstGeom>
          <a:ln w="9525">
            <a:prstDash val="soli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902185" y="5034274"/>
            <a:ext cx="7852350" cy="0"/>
          </a:xfrm>
          <a:prstGeom prst="line">
            <a:avLst/>
          </a:prstGeom>
          <a:ln w="9525">
            <a:prstDash val="solid"/>
          </a:ln>
        </p:spPr>
        <p:style>
          <a:lnRef idx="2">
            <a:schemeClr val="dk1"/>
          </a:lnRef>
          <a:fillRef idx="0">
            <a:schemeClr val="dk1"/>
          </a:fillRef>
          <a:effectRef idx="1">
            <a:schemeClr val="dk1"/>
          </a:effectRef>
          <a:fontRef idx="minor">
            <a:schemeClr val="tx1"/>
          </a:fontRef>
        </p:style>
      </p:cxn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6329548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Random Field</a:t>
            </a:r>
            <a:endParaRPr lang="en-US" dirty="0"/>
          </a:p>
        </p:txBody>
      </p:sp>
      <p:sp>
        <p:nvSpPr>
          <p:cNvPr id="7" name="Content Placeholder 6"/>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88</a:t>
            </a:fld>
            <a:endParaRPr lang="en-US"/>
          </a:p>
        </p:txBody>
      </p:sp>
      <p:grpSp>
        <p:nvGrpSpPr>
          <p:cNvPr id="37" name="Group 36"/>
          <p:cNvGrpSpPr/>
          <p:nvPr/>
        </p:nvGrpSpPr>
        <p:grpSpPr>
          <a:xfrm>
            <a:off x="2201441" y="1967550"/>
            <a:ext cx="4544423" cy="2022921"/>
            <a:chOff x="766717" y="2496272"/>
            <a:chExt cx="4544423" cy="2022921"/>
          </a:xfrm>
        </p:grpSpPr>
        <p:sp>
          <p:nvSpPr>
            <p:cNvPr id="5" name="Oval 4"/>
            <p:cNvSpPr/>
            <p:nvPr/>
          </p:nvSpPr>
          <p:spPr>
            <a:xfrm>
              <a:off x="766717"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0</a:t>
              </a:r>
              <a:endParaRPr lang="en-US" baseline="-25000" dirty="0"/>
            </a:p>
          </p:txBody>
        </p:sp>
        <p:sp>
          <p:nvSpPr>
            <p:cNvPr id="6" name="Oval 5"/>
            <p:cNvSpPr/>
            <p:nvPr/>
          </p:nvSpPr>
          <p:spPr>
            <a:xfrm>
              <a:off x="2088485"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1</a:t>
              </a:r>
              <a:endParaRPr lang="en-US" dirty="0"/>
            </a:p>
          </p:txBody>
        </p:sp>
        <p:sp>
          <p:nvSpPr>
            <p:cNvPr id="9" name="Oval 8"/>
            <p:cNvSpPr/>
            <p:nvPr/>
          </p:nvSpPr>
          <p:spPr>
            <a:xfrm>
              <a:off x="3369613"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2</a:t>
              </a:r>
            </a:p>
          </p:txBody>
        </p:sp>
        <p:sp>
          <p:nvSpPr>
            <p:cNvPr id="10" name="Oval 9"/>
            <p:cNvSpPr/>
            <p:nvPr/>
          </p:nvSpPr>
          <p:spPr>
            <a:xfrm>
              <a:off x="46913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dirty="0"/>
            </a:p>
          </p:txBody>
        </p:sp>
        <p:sp>
          <p:nvSpPr>
            <p:cNvPr id="12" name="Oval 11"/>
            <p:cNvSpPr/>
            <p:nvPr/>
          </p:nvSpPr>
          <p:spPr>
            <a:xfrm>
              <a:off x="2749853" y="3875129"/>
              <a:ext cx="619760" cy="644064"/>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b="1" dirty="0" smtClean="0"/>
                <a:t>x</a:t>
              </a:r>
              <a:endParaRPr lang="en-US" b="1" dirty="0"/>
            </a:p>
          </p:txBody>
        </p:sp>
        <p:cxnSp>
          <p:nvCxnSpPr>
            <p:cNvPr id="16" name="Straight Connector 15"/>
            <p:cNvCxnSpPr>
              <a:stCxn id="5" idx="6"/>
              <a:endCxn id="6" idx="2"/>
            </p:cNvCxnSpPr>
            <p:nvPr/>
          </p:nvCxnSpPr>
          <p:spPr>
            <a:xfrm>
              <a:off x="1427117" y="2818304"/>
              <a:ext cx="66136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6"/>
              <a:endCxn id="9" idx="2"/>
            </p:cNvCxnSpPr>
            <p:nvPr/>
          </p:nvCxnSpPr>
          <p:spPr>
            <a:xfrm>
              <a:off x="2708245" y="2818304"/>
              <a:ext cx="66136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6"/>
              <a:endCxn id="10" idx="2"/>
            </p:cNvCxnSpPr>
            <p:nvPr/>
          </p:nvCxnSpPr>
          <p:spPr>
            <a:xfrm>
              <a:off x="4030013" y="2818304"/>
              <a:ext cx="66136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6"/>
              <a:endCxn id="10" idx="3"/>
            </p:cNvCxnSpPr>
            <p:nvPr/>
          </p:nvCxnSpPr>
          <p:spPr>
            <a:xfrm flipV="1">
              <a:off x="3369613" y="3046015"/>
              <a:ext cx="1412529" cy="1151146"/>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7"/>
              <a:endCxn id="9" idx="4"/>
            </p:cNvCxnSpPr>
            <p:nvPr/>
          </p:nvCxnSpPr>
          <p:spPr>
            <a:xfrm flipV="1">
              <a:off x="3278851" y="3140336"/>
              <a:ext cx="420962" cy="82911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2" idx="1"/>
              <a:endCxn id="6" idx="4"/>
            </p:cNvCxnSpPr>
            <p:nvPr/>
          </p:nvCxnSpPr>
          <p:spPr>
            <a:xfrm flipH="1" flipV="1">
              <a:off x="2398365" y="3140336"/>
              <a:ext cx="442250" cy="82911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2" idx="2"/>
              <a:endCxn id="5" idx="5"/>
            </p:cNvCxnSpPr>
            <p:nvPr/>
          </p:nvCxnSpPr>
          <p:spPr>
            <a:xfrm flipH="1" flipV="1">
              <a:off x="1330404" y="3046015"/>
              <a:ext cx="1419449" cy="1151146"/>
            </a:xfrm>
            <a:prstGeom prst="line">
              <a:avLst/>
            </a:prstGeom>
            <a:ln w="28575"/>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1121823" y="4143322"/>
            <a:ext cx="6290120" cy="1446550"/>
          </a:xfrm>
          <a:prstGeom prst="rect">
            <a:avLst/>
          </a:prstGeom>
          <a:noFill/>
        </p:spPr>
        <p:txBody>
          <a:bodyPr wrap="none" rtlCol="0">
            <a:spAutoFit/>
          </a:bodyPr>
          <a:lstStyle/>
          <a:p>
            <a:pPr algn="ctr"/>
            <a:r>
              <a:rPr lang="en-US" sz="2200" dirty="0" smtClean="0"/>
              <a:t>Each node is a random variable</a:t>
            </a:r>
          </a:p>
          <a:p>
            <a:pPr algn="ctr"/>
            <a:endParaRPr lang="en-US" sz="2200" dirty="0"/>
          </a:p>
          <a:p>
            <a:pPr algn="ctr"/>
            <a:r>
              <a:rPr lang="en-US" sz="2200" dirty="0" smtClean="0"/>
              <a:t>We observe some nodes and the rest are unobserved</a:t>
            </a:r>
          </a:p>
          <a:p>
            <a:pPr algn="ctr"/>
            <a:endParaRPr lang="en-US" sz="2200" dirty="0"/>
          </a:p>
        </p:txBody>
      </p:sp>
      <p:sp>
        <p:nvSpPr>
          <p:cNvPr id="15" name="Rectangle 14"/>
          <p:cNvSpPr/>
          <p:nvPr/>
        </p:nvSpPr>
        <p:spPr>
          <a:xfrm>
            <a:off x="2139353" y="5248355"/>
            <a:ext cx="5148444" cy="1107996"/>
          </a:xfrm>
          <a:prstGeom prst="rect">
            <a:avLst/>
          </a:prstGeom>
          <a:ln w="28575">
            <a:solidFill>
              <a:srgbClr val="3C58AD"/>
            </a:solidFill>
          </a:ln>
        </p:spPr>
        <p:txBody>
          <a:bodyPr wrap="square">
            <a:spAutoFit/>
          </a:bodyPr>
          <a:lstStyle/>
          <a:p>
            <a:r>
              <a:rPr lang="en-US" sz="2200" b="1" dirty="0" smtClean="0">
                <a:solidFill>
                  <a:schemeClr val="accent1"/>
                </a:solidFill>
              </a:rPr>
              <a:t>The goal</a:t>
            </a:r>
            <a:r>
              <a:rPr lang="en-US" sz="2200" dirty="0" smtClean="0"/>
              <a:t>: To characterize a probability distribution over the unobserved variables, given the observed</a:t>
            </a:r>
            <a:endParaRPr lang="en-US" sz="2200" dirty="0"/>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306510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Random Field</a:t>
            </a:r>
            <a:endParaRPr lang="en-US" dirty="0"/>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0F128D-E007-7541-A1FF-F45D75879CCB}" type="slidenum">
              <a:rPr lang="en-US" smtClean="0"/>
              <a:t>89</a:t>
            </a:fld>
            <a:endParaRPr lang="en-US"/>
          </a:p>
        </p:txBody>
      </p:sp>
      <p:grpSp>
        <p:nvGrpSpPr>
          <p:cNvPr id="37" name="Group 36"/>
          <p:cNvGrpSpPr/>
          <p:nvPr/>
        </p:nvGrpSpPr>
        <p:grpSpPr>
          <a:xfrm>
            <a:off x="2190931" y="1946529"/>
            <a:ext cx="4544423" cy="2022921"/>
            <a:chOff x="766717" y="2496272"/>
            <a:chExt cx="4544423" cy="2022921"/>
          </a:xfrm>
        </p:grpSpPr>
        <p:sp>
          <p:nvSpPr>
            <p:cNvPr id="5" name="Oval 4"/>
            <p:cNvSpPr/>
            <p:nvPr/>
          </p:nvSpPr>
          <p:spPr>
            <a:xfrm>
              <a:off x="766717"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0</a:t>
              </a:r>
              <a:endParaRPr lang="en-US" baseline="-25000" dirty="0"/>
            </a:p>
          </p:txBody>
        </p:sp>
        <p:sp>
          <p:nvSpPr>
            <p:cNvPr id="6" name="Oval 5"/>
            <p:cNvSpPr/>
            <p:nvPr/>
          </p:nvSpPr>
          <p:spPr>
            <a:xfrm>
              <a:off x="2088485"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1</a:t>
              </a:r>
              <a:endParaRPr lang="en-US" dirty="0"/>
            </a:p>
          </p:txBody>
        </p:sp>
        <p:sp>
          <p:nvSpPr>
            <p:cNvPr id="9" name="Oval 8"/>
            <p:cNvSpPr/>
            <p:nvPr/>
          </p:nvSpPr>
          <p:spPr>
            <a:xfrm>
              <a:off x="3369613"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2</a:t>
              </a:r>
            </a:p>
          </p:txBody>
        </p:sp>
        <p:sp>
          <p:nvSpPr>
            <p:cNvPr id="10" name="Oval 9"/>
            <p:cNvSpPr/>
            <p:nvPr/>
          </p:nvSpPr>
          <p:spPr>
            <a:xfrm>
              <a:off x="46913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dirty="0"/>
            </a:p>
          </p:txBody>
        </p:sp>
        <p:sp>
          <p:nvSpPr>
            <p:cNvPr id="12" name="Oval 11"/>
            <p:cNvSpPr/>
            <p:nvPr/>
          </p:nvSpPr>
          <p:spPr>
            <a:xfrm>
              <a:off x="2749853" y="3875129"/>
              <a:ext cx="619760" cy="644064"/>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b="1" dirty="0" smtClean="0"/>
                <a:t>x</a:t>
              </a:r>
              <a:endParaRPr lang="en-US" b="1" dirty="0"/>
            </a:p>
          </p:txBody>
        </p:sp>
        <p:cxnSp>
          <p:nvCxnSpPr>
            <p:cNvPr id="16" name="Straight Connector 15"/>
            <p:cNvCxnSpPr>
              <a:stCxn id="5" idx="6"/>
              <a:endCxn id="6" idx="2"/>
            </p:cNvCxnSpPr>
            <p:nvPr/>
          </p:nvCxnSpPr>
          <p:spPr>
            <a:xfrm>
              <a:off x="1427117" y="2818304"/>
              <a:ext cx="66136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6"/>
              <a:endCxn id="9" idx="2"/>
            </p:cNvCxnSpPr>
            <p:nvPr/>
          </p:nvCxnSpPr>
          <p:spPr>
            <a:xfrm>
              <a:off x="2708245" y="2818304"/>
              <a:ext cx="66136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6"/>
              <a:endCxn id="10" idx="2"/>
            </p:cNvCxnSpPr>
            <p:nvPr/>
          </p:nvCxnSpPr>
          <p:spPr>
            <a:xfrm>
              <a:off x="4030013" y="2818304"/>
              <a:ext cx="66136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6"/>
              <a:endCxn id="10" idx="3"/>
            </p:cNvCxnSpPr>
            <p:nvPr/>
          </p:nvCxnSpPr>
          <p:spPr>
            <a:xfrm flipV="1">
              <a:off x="3369613" y="3046015"/>
              <a:ext cx="1412529" cy="1151146"/>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7"/>
              <a:endCxn id="9" idx="4"/>
            </p:cNvCxnSpPr>
            <p:nvPr/>
          </p:nvCxnSpPr>
          <p:spPr>
            <a:xfrm flipV="1">
              <a:off x="3278851" y="3140336"/>
              <a:ext cx="420962" cy="82911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2" idx="1"/>
              <a:endCxn id="6" idx="4"/>
            </p:cNvCxnSpPr>
            <p:nvPr/>
          </p:nvCxnSpPr>
          <p:spPr>
            <a:xfrm flipH="1" flipV="1">
              <a:off x="2398365" y="3140336"/>
              <a:ext cx="442250" cy="82911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2" idx="2"/>
              <a:endCxn id="5" idx="5"/>
            </p:cNvCxnSpPr>
            <p:nvPr/>
          </p:nvCxnSpPr>
          <p:spPr>
            <a:xfrm flipH="1" flipV="1">
              <a:off x="1330404" y="3046015"/>
              <a:ext cx="1419449" cy="1151146"/>
            </a:xfrm>
            <a:prstGeom prst="line">
              <a:avLst/>
            </a:prstGeom>
            <a:ln w="28575"/>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1889038" y="4130047"/>
            <a:ext cx="1821909" cy="430887"/>
          </a:xfrm>
          <a:prstGeom prst="rect">
            <a:avLst/>
          </a:prstGeom>
          <a:noFill/>
        </p:spPr>
        <p:txBody>
          <a:bodyPr wrap="none" rtlCol="0">
            <a:spAutoFit/>
          </a:bodyPr>
          <a:lstStyle/>
          <a:p>
            <a:r>
              <a:rPr lang="en-US" sz="2200" b="1" dirty="0" smtClean="0">
                <a:solidFill>
                  <a:srgbClr val="3C58AD"/>
                </a:solidFill>
                <a:latin typeface="Calibri"/>
              </a:rPr>
              <a:t>score</a:t>
            </a:r>
            <a:r>
              <a:rPr lang="en-US" sz="2200" dirty="0" smtClean="0">
                <a:solidFill>
                  <a:srgbClr val="3C58AD"/>
                </a:solidFill>
              </a:rPr>
              <a:t>(</a:t>
            </a:r>
            <a:r>
              <a:rPr lang="en-US" sz="2200" b="1" dirty="0" smtClean="0">
                <a:solidFill>
                  <a:srgbClr val="3C58AD"/>
                </a:solidFill>
              </a:rPr>
              <a:t>x</a:t>
            </a:r>
            <a:r>
              <a:rPr lang="en-US" sz="2200" dirty="0" smtClean="0">
                <a:solidFill>
                  <a:srgbClr val="3C58AD"/>
                </a:solidFill>
              </a:rPr>
              <a:t>, </a:t>
            </a:r>
            <a:r>
              <a:rPr lang="en-US" sz="2200" dirty="0" smtClean="0">
                <a:solidFill>
                  <a:srgbClr val="3C58AD"/>
                </a:solidFill>
                <a:latin typeface="Calibri"/>
              </a:rPr>
              <a:t>y</a:t>
            </a:r>
            <a:r>
              <a:rPr lang="en-US" sz="2200" baseline="-25000" dirty="0" smtClean="0">
                <a:solidFill>
                  <a:srgbClr val="3C58AD"/>
                </a:solidFill>
                <a:latin typeface="Calibri"/>
              </a:rPr>
              <a:t>0</a:t>
            </a:r>
            <a:r>
              <a:rPr lang="en-US" sz="2200" dirty="0" smtClean="0">
                <a:solidFill>
                  <a:srgbClr val="3C58AD"/>
                </a:solidFill>
              </a:rPr>
              <a:t>, </a:t>
            </a:r>
            <a:r>
              <a:rPr lang="en-US" sz="2200" dirty="0" smtClean="0">
                <a:solidFill>
                  <a:srgbClr val="3C58AD"/>
                </a:solidFill>
                <a:latin typeface="Calibri"/>
              </a:rPr>
              <a:t>y</a:t>
            </a:r>
            <a:r>
              <a:rPr lang="en-US" sz="2200" baseline="-25000" dirty="0" smtClean="0">
                <a:solidFill>
                  <a:srgbClr val="3C58AD"/>
                </a:solidFill>
                <a:latin typeface="Calibri"/>
              </a:rPr>
              <a:t>1</a:t>
            </a:r>
            <a:r>
              <a:rPr lang="en-US" sz="2200" dirty="0" smtClean="0">
                <a:solidFill>
                  <a:srgbClr val="3C58AD"/>
                </a:solidFill>
              </a:rPr>
              <a:t>)</a:t>
            </a:r>
            <a:endParaRPr lang="en-US" sz="2200" dirty="0">
              <a:solidFill>
                <a:srgbClr val="3C58AD"/>
              </a:solidFill>
            </a:endParaRPr>
          </a:p>
        </p:txBody>
      </p:sp>
      <p:sp>
        <p:nvSpPr>
          <p:cNvPr id="40" name="TextBox 39"/>
          <p:cNvSpPr txBox="1"/>
          <p:nvPr/>
        </p:nvSpPr>
        <p:spPr>
          <a:xfrm>
            <a:off x="3990294" y="4130047"/>
            <a:ext cx="1821909" cy="430887"/>
          </a:xfrm>
          <a:prstGeom prst="rect">
            <a:avLst/>
          </a:prstGeom>
          <a:noFill/>
        </p:spPr>
        <p:txBody>
          <a:bodyPr wrap="none" rtlCol="0">
            <a:spAutoFit/>
          </a:bodyPr>
          <a:lstStyle/>
          <a:p>
            <a:r>
              <a:rPr lang="en-US" sz="2200" b="1" dirty="0" smtClean="0">
                <a:solidFill>
                  <a:srgbClr val="3C58AD"/>
                </a:solidFill>
                <a:latin typeface="Calibri"/>
              </a:rPr>
              <a:t>score</a:t>
            </a:r>
            <a:r>
              <a:rPr lang="en-US" sz="2200" dirty="0" smtClean="0">
                <a:solidFill>
                  <a:srgbClr val="3C58AD"/>
                </a:solidFill>
              </a:rPr>
              <a:t>(</a:t>
            </a:r>
            <a:r>
              <a:rPr lang="en-US" sz="2200" b="1" dirty="0" smtClean="0">
                <a:solidFill>
                  <a:srgbClr val="3C58AD"/>
                </a:solidFill>
              </a:rPr>
              <a:t>x</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1</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2</a:t>
            </a:r>
            <a:r>
              <a:rPr lang="en-US" sz="2200" dirty="0" smtClean="0">
                <a:solidFill>
                  <a:srgbClr val="3C58AD"/>
                </a:solidFill>
              </a:rPr>
              <a:t>)</a:t>
            </a:r>
            <a:endParaRPr lang="en-US" sz="2200" dirty="0">
              <a:solidFill>
                <a:srgbClr val="3C58AD"/>
              </a:solidFill>
            </a:endParaRPr>
          </a:p>
        </p:txBody>
      </p:sp>
      <p:sp>
        <p:nvSpPr>
          <p:cNvPr id="41" name="TextBox 40"/>
          <p:cNvSpPr txBox="1"/>
          <p:nvPr/>
        </p:nvSpPr>
        <p:spPr>
          <a:xfrm>
            <a:off x="5840429" y="4137255"/>
            <a:ext cx="1821909" cy="430887"/>
          </a:xfrm>
          <a:prstGeom prst="rect">
            <a:avLst/>
          </a:prstGeom>
          <a:noFill/>
        </p:spPr>
        <p:txBody>
          <a:bodyPr wrap="none" rtlCol="0">
            <a:spAutoFit/>
          </a:bodyPr>
          <a:lstStyle/>
          <a:p>
            <a:r>
              <a:rPr lang="en-US" sz="2200" b="1" dirty="0" smtClean="0">
                <a:solidFill>
                  <a:srgbClr val="3C58AD"/>
                </a:solidFill>
                <a:latin typeface="Calibri"/>
              </a:rPr>
              <a:t>score</a:t>
            </a:r>
            <a:r>
              <a:rPr lang="en-US" sz="2200" dirty="0" smtClean="0">
                <a:solidFill>
                  <a:srgbClr val="3C58AD"/>
                </a:solidFill>
              </a:rPr>
              <a:t>(</a:t>
            </a:r>
            <a:r>
              <a:rPr lang="en-US" sz="2200" b="1" dirty="0" smtClean="0">
                <a:solidFill>
                  <a:srgbClr val="3C58AD"/>
                </a:solidFill>
              </a:rPr>
              <a:t>x</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2</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3</a:t>
            </a:r>
            <a:r>
              <a:rPr lang="en-US" sz="2200" dirty="0" smtClean="0">
                <a:solidFill>
                  <a:srgbClr val="3C58AD"/>
                </a:solidFill>
              </a:rPr>
              <a:t>)</a:t>
            </a:r>
            <a:endParaRPr lang="en-US" sz="2200" dirty="0">
              <a:solidFill>
                <a:srgbClr val="3C58AD"/>
              </a:solidFill>
            </a:endParaRPr>
          </a:p>
        </p:txBody>
      </p:sp>
      <p:cxnSp>
        <p:nvCxnSpPr>
          <p:cNvPr id="45" name="Straight Arrow Connector 44"/>
          <p:cNvCxnSpPr>
            <a:endCxn id="39" idx="0"/>
          </p:cNvCxnSpPr>
          <p:nvPr/>
        </p:nvCxnSpPr>
        <p:spPr>
          <a:xfrm flipH="1">
            <a:off x="2799993" y="2712357"/>
            <a:ext cx="828580" cy="1417690"/>
          </a:xfrm>
          <a:prstGeom prst="straightConnector1">
            <a:avLst/>
          </a:prstGeom>
          <a:ln w="28575">
            <a:prstDash val="dash"/>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a:endCxn id="40" idx="0"/>
          </p:cNvCxnSpPr>
          <p:nvPr/>
        </p:nvCxnSpPr>
        <p:spPr>
          <a:xfrm>
            <a:off x="4535715" y="2784929"/>
            <a:ext cx="365534" cy="1345118"/>
          </a:xfrm>
          <a:prstGeom prst="straightConnector1">
            <a:avLst/>
          </a:prstGeom>
          <a:ln w="28575">
            <a:prstDash val="dash"/>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endCxn id="41" idx="0"/>
          </p:cNvCxnSpPr>
          <p:nvPr/>
        </p:nvCxnSpPr>
        <p:spPr>
          <a:xfrm>
            <a:off x="5225143" y="2937329"/>
            <a:ext cx="1526241" cy="1199926"/>
          </a:xfrm>
          <a:prstGeom prst="straightConnector1">
            <a:avLst/>
          </a:prstGeom>
          <a:ln w="28575">
            <a:prstDash val="dash"/>
            <a:tailEnd type="arrow"/>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1193293" y="4695242"/>
            <a:ext cx="6684843" cy="1200329"/>
          </a:xfrm>
          <a:prstGeom prst="rect">
            <a:avLst/>
          </a:prstGeom>
          <a:noFill/>
        </p:spPr>
        <p:txBody>
          <a:bodyPr wrap="none" rtlCol="0">
            <a:spAutoFit/>
          </a:bodyPr>
          <a:lstStyle/>
          <a:p>
            <a:pPr algn="ctr"/>
            <a:r>
              <a:rPr lang="en-US" sz="2400" dirty="0" smtClean="0"/>
              <a:t>Each node is a random variable</a:t>
            </a:r>
            <a:endParaRPr lang="en-US" sz="2400" dirty="0"/>
          </a:p>
          <a:p>
            <a:pPr algn="ctr"/>
            <a:r>
              <a:rPr lang="en-US" sz="2400" dirty="0" smtClean="0"/>
              <a:t>We observe some nodes and need to assign the rest</a:t>
            </a:r>
            <a:endParaRPr lang="en-US" sz="2400" dirty="0"/>
          </a:p>
          <a:p>
            <a:pPr algn="ctr"/>
            <a:r>
              <a:rPr lang="en-US" sz="2400" dirty="0" smtClean="0"/>
              <a:t>Each </a:t>
            </a:r>
            <a:r>
              <a:rPr lang="en-US" sz="2400" b="1" i="1" dirty="0" smtClean="0"/>
              <a:t>clique</a:t>
            </a:r>
            <a:r>
              <a:rPr lang="en-US" sz="2400" dirty="0" smtClean="0"/>
              <a:t> is associated with a score</a:t>
            </a:r>
            <a:endParaRPr lang="en-US" sz="2400" dirty="0"/>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344718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output is</a:t>
            </a:r>
            <a:r>
              <a:rPr lang="is-IS" dirty="0" smtClean="0"/>
              <a:t>…</a:t>
            </a:r>
            <a:endParaRPr lang="en-US" dirty="0"/>
          </a:p>
        </p:txBody>
      </p:sp>
      <p:sp>
        <p:nvSpPr>
          <p:cNvPr id="3" name="Content Placeholder 2"/>
          <p:cNvSpPr>
            <a:spLocks noGrp="1"/>
          </p:cNvSpPr>
          <p:nvPr>
            <p:ph idx="1"/>
          </p:nvPr>
        </p:nvSpPr>
        <p:spPr/>
        <p:txBody>
          <a:bodyPr/>
          <a:lstStyle/>
          <a:p>
            <a:r>
              <a:rPr lang="en-US" dirty="0" smtClean="0"/>
              <a:t>A predefine structure</a:t>
            </a:r>
          </a:p>
          <a:p>
            <a:endParaRPr lang="en-US" dirty="0"/>
          </a:p>
          <a:p>
            <a:endParaRPr lang="en-US" dirty="0" smtClean="0"/>
          </a:p>
          <a:p>
            <a:endParaRPr lang="en-US" dirty="0"/>
          </a:p>
          <a:p>
            <a:r>
              <a:rPr lang="en-US" dirty="0" smtClean="0"/>
              <a:t>Can be represented as a graph</a:t>
            </a:r>
            <a:endParaRPr lang="en-US" dirty="0"/>
          </a:p>
        </p:txBody>
      </p:sp>
      <p:sp>
        <p:nvSpPr>
          <p:cNvPr id="4" name="Footer Placeholder 3"/>
          <p:cNvSpPr>
            <a:spLocks noGrp="1"/>
          </p:cNvSpPr>
          <p:nvPr>
            <p:ph type="ftr" sz="quarter" idx="11"/>
          </p:nvPr>
        </p:nvSpPr>
        <p:spPr/>
        <p:txBody>
          <a:bodyPr/>
          <a:lstStyle/>
          <a:p>
            <a:r>
              <a:rPr lang="en-US" smtClean="0"/>
              <a:t>ML in NLP</a:t>
            </a:r>
            <a:endParaRPr lang="en-US"/>
          </a:p>
        </p:txBody>
      </p:sp>
      <p:sp>
        <p:nvSpPr>
          <p:cNvPr id="5" name="Slide Number Placeholder 4"/>
          <p:cNvSpPr>
            <a:spLocks noGrp="1"/>
          </p:cNvSpPr>
          <p:nvPr>
            <p:ph type="sldNum" sz="quarter" idx="12"/>
          </p:nvPr>
        </p:nvSpPr>
        <p:spPr/>
        <p:txBody>
          <a:bodyPr/>
          <a:lstStyle/>
          <a:p>
            <a:fld id="{5E6A3C3A-A029-4573-BC04-5DA27903A743}" type="slidenum">
              <a:rPr lang="en-US" smtClean="0"/>
              <a:t>9</a:t>
            </a:fld>
            <a:endParaRPr lang="en-US"/>
          </a:p>
        </p:txBody>
      </p:sp>
      <p:pic>
        <p:nvPicPr>
          <p:cNvPr id="6" name="Picture 5"/>
          <p:cNvPicPr>
            <a:picLocks noChangeAspect="1"/>
          </p:cNvPicPr>
          <p:nvPr/>
        </p:nvPicPr>
        <p:blipFill>
          <a:blip r:embed="rId2"/>
          <a:stretch>
            <a:fillRect/>
          </a:stretch>
        </p:blipFill>
        <p:spPr>
          <a:xfrm>
            <a:off x="1263650" y="2028911"/>
            <a:ext cx="7251700" cy="1193800"/>
          </a:xfrm>
          <a:prstGeom prst="rect">
            <a:avLst/>
          </a:prstGeom>
        </p:spPr>
      </p:pic>
      <p:pic>
        <p:nvPicPr>
          <p:cNvPr id="7" name="Picture 6"/>
          <p:cNvPicPr>
            <a:picLocks noChangeAspect="1"/>
          </p:cNvPicPr>
          <p:nvPr/>
        </p:nvPicPr>
        <p:blipFill>
          <a:blip r:embed="rId3"/>
          <a:stretch>
            <a:fillRect/>
          </a:stretch>
        </p:blipFill>
        <p:spPr>
          <a:xfrm>
            <a:off x="2216321" y="4402644"/>
            <a:ext cx="5156200" cy="2057400"/>
          </a:xfrm>
          <a:prstGeom prst="rect">
            <a:avLst/>
          </a:prstGeom>
        </p:spPr>
      </p:pic>
    </p:spTree>
    <p:extLst>
      <p:ext uri="{BB962C8B-B14F-4D97-AF65-F5344CB8AC3E}">
        <p14:creationId xmlns:p14="http://schemas.microsoft.com/office/powerpoint/2010/main" val="15698449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Random Field</a:t>
            </a:r>
            <a:endParaRPr lang="en-US" dirty="0"/>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0F128D-E007-7541-A1FF-F45D75879CCB}" type="slidenum">
              <a:rPr lang="en-US" smtClean="0"/>
              <a:t>90</a:t>
            </a:fld>
            <a:endParaRPr lang="en-US"/>
          </a:p>
        </p:txBody>
      </p:sp>
      <p:grpSp>
        <p:nvGrpSpPr>
          <p:cNvPr id="37" name="Group 36"/>
          <p:cNvGrpSpPr/>
          <p:nvPr/>
        </p:nvGrpSpPr>
        <p:grpSpPr>
          <a:xfrm>
            <a:off x="2190931" y="1946529"/>
            <a:ext cx="4544423" cy="2022921"/>
            <a:chOff x="766717" y="2496272"/>
            <a:chExt cx="4544423" cy="2022921"/>
          </a:xfrm>
        </p:grpSpPr>
        <p:sp>
          <p:nvSpPr>
            <p:cNvPr id="5" name="Oval 4"/>
            <p:cNvSpPr/>
            <p:nvPr/>
          </p:nvSpPr>
          <p:spPr>
            <a:xfrm>
              <a:off x="766717"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0</a:t>
              </a:r>
              <a:endParaRPr lang="en-US" baseline="-25000" dirty="0"/>
            </a:p>
          </p:txBody>
        </p:sp>
        <p:sp>
          <p:nvSpPr>
            <p:cNvPr id="6" name="Oval 5"/>
            <p:cNvSpPr/>
            <p:nvPr/>
          </p:nvSpPr>
          <p:spPr>
            <a:xfrm>
              <a:off x="2088485"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1</a:t>
              </a:r>
              <a:endParaRPr lang="en-US" dirty="0"/>
            </a:p>
          </p:txBody>
        </p:sp>
        <p:sp>
          <p:nvSpPr>
            <p:cNvPr id="9" name="Oval 8"/>
            <p:cNvSpPr/>
            <p:nvPr/>
          </p:nvSpPr>
          <p:spPr>
            <a:xfrm>
              <a:off x="3369613" y="2496272"/>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2</a:t>
              </a:r>
            </a:p>
          </p:txBody>
        </p:sp>
        <p:sp>
          <p:nvSpPr>
            <p:cNvPr id="10" name="Oval 9"/>
            <p:cNvSpPr/>
            <p:nvPr/>
          </p:nvSpPr>
          <p:spPr>
            <a:xfrm>
              <a:off x="4691380" y="2496272"/>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dirty="0"/>
            </a:p>
          </p:txBody>
        </p:sp>
        <p:sp>
          <p:nvSpPr>
            <p:cNvPr id="12" name="Oval 11"/>
            <p:cNvSpPr/>
            <p:nvPr/>
          </p:nvSpPr>
          <p:spPr>
            <a:xfrm>
              <a:off x="2749853" y="3875129"/>
              <a:ext cx="619760" cy="644064"/>
            </a:xfrm>
            <a:prstGeom prst="ellipse">
              <a:avLst/>
            </a:prstGeom>
            <a:solidFill>
              <a:schemeClr val="tx1">
                <a:lumMod val="25000"/>
                <a:lumOff val="75000"/>
              </a:schemeClr>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b="1" dirty="0" smtClean="0"/>
                <a:t>x</a:t>
              </a:r>
              <a:endParaRPr lang="en-US" b="1" dirty="0"/>
            </a:p>
          </p:txBody>
        </p:sp>
        <p:cxnSp>
          <p:nvCxnSpPr>
            <p:cNvPr id="16" name="Straight Connector 15"/>
            <p:cNvCxnSpPr>
              <a:stCxn id="5" idx="6"/>
              <a:endCxn id="6" idx="2"/>
            </p:cNvCxnSpPr>
            <p:nvPr/>
          </p:nvCxnSpPr>
          <p:spPr>
            <a:xfrm>
              <a:off x="1427117" y="2818304"/>
              <a:ext cx="66136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6"/>
              <a:endCxn id="9" idx="2"/>
            </p:cNvCxnSpPr>
            <p:nvPr/>
          </p:nvCxnSpPr>
          <p:spPr>
            <a:xfrm>
              <a:off x="2708245" y="2818304"/>
              <a:ext cx="66136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6"/>
              <a:endCxn id="10" idx="2"/>
            </p:cNvCxnSpPr>
            <p:nvPr/>
          </p:nvCxnSpPr>
          <p:spPr>
            <a:xfrm>
              <a:off x="4030013" y="2818304"/>
              <a:ext cx="66136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6"/>
              <a:endCxn id="10" idx="3"/>
            </p:cNvCxnSpPr>
            <p:nvPr/>
          </p:nvCxnSpPr>
          <p:spPr>
            <a:xfrm flipV="1">
              <a:off x="3369613" y="3046015"/>
              <a:ext cx="1412529" cy="1151146"/>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7"/>
              <a:endCxn id="9" idx="4"/>
            </p:cNvCxnSpPr>
            <p:nvPr/>
          </p:nvCxnSpPr>
          <p:spPr>
            <a:xfrm flipV="1">
              <a:off x="3278851" y="3140336"/>
              <a:ext cx="420962" cy="82911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2" idx="1"/>
              <a:endCxn id="6" idx="4"/>
            </p:cNvCxnSpPr>
            <p:nvPr/>
          </p:nvCxnSpPr>
          <p:spPr>
            <a:xfrm flipH="1" flipV="1">
              <a:off x="2398365" y="3140336"/>
              <a:ext cx="442250" cy="82911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2" idx="2"/>
              <a:endCxn id="5" idx="5"/>
            </p:cNvCxnSpPr>
            <p:nvPr/>
          </p:nvCxnSpPr>
          <p:spPr>
            <a:xfrm flipH="1" flipV="1">
              <a:off x="1330404" y="3046015"/>
              <a:ext cx="1419449" cy="1151146"/>
            </a:xfrm>
            <a:prstGeom prst="line">
              <a:avLst/>
            </a:prstGeom>
            <a:ln w="28575"/>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p:cNvSpPr txBox="1"/>
              <p:nvPr/>
            </p:nvSpPr>
            <p:spPr>
              <a:xfrm>
                <a:off x="1889038" y="4130047"/>
                <a:ext cx="1768048" cy="430887"/>
              </a:xfrm>
              <a:prstGeom prst="rect">
                <a:avLst/>
              </a:prstGeom>
              <a:noFill/>
            </p:spPr>
            <p:txBody>
              <a:bodyPr wrap="none" rtlCol="0">
                <a:spAutoFit/>
              </a:bodyPr>
              <a:lstStyle/>
              <a:p>
                <a14:m>
                  <m:oMath xmlns:m="http://schemas.openxmlformats.org/officeDocument/2006/math">
                    <m:sSup>
                      <m:sSupPr>
                        <m:ctrlPr>
                          <a:rPr lang="en-US" sz="2200" b="0" i="1" smtClean="0">
                            <a:solidFill>
                              <a:srgbClr val="3C58AD"/>
                            </a:solidFill>
                            <a:latin typeface="Cambria Math" charset="0"/>
                          </a:rPr>
                        </m:ctrlPr>
                      </m:sSupPr>
                      <m:e>
                        <m:r>
                          <a:rPr lang="en-US" sz="2200" b="0" i="1" smtClean="0">
                            <a:solidFill>
                              <a:srgbClr val="3C58AD"/>
                            </a:solidFill>
                            <a:latin typeface="Cambria Math" charset="0"/>
                          </a:rPr>
                          <m:t>𝑤</m:t>
                        </m:r>
                      </m:e>
                      <m:sup>
                        <m:r>
                          <a:rPr lang="en-US" sz="2200" b="0" i="1" smtClean="0">
                            <a:solidFill>
                              <a:srgbClr val="3C58AD"/>
                            </a:solidFill>
                            <a:latin typeface="Cambria Math" charset="0"/>
                          </a:rPr>
                          <m:t>𝑇</m:t>
                        </m:r>
                      </m:sup>
                    </m:sSup>
                    <m:r>
                      <a:rPr lang="en-US" sz="2200" b="0" i="1" smtClean="0">
                        <a:solidFill>
                          <a:srgbClr val="3C58AD"/>
                        </a:solidFill>
                        <a:latin typeface="Cambria Math" charset="0"/>
                      </a:rPr>
                      <m:t>𝜙</m:t>
                    </m:r>
                  </m:oMath>
                </a14:m>
                <a:r>
                  <a:rPr lang="en-US" sz="2200" dirty="0" smtClean="0">
                    <a:solidFill>
                      <a:srgbClr val="3C58AD"/>
                    </a:solidFill>
                  </a:rPr>
                  <a:t>(</a:t>
                </a:r>
                <a:r>
                  <a:rPr lang="en-US" sz="2200" b="1" dirty="0" smtClean="0">
                    <a:solidFill>
                      <a:srgbClr val="3C58AD"/>
                    </a:solidFill>
                  </a:rPr>
                  <a:t>x</a:t>
                </a:r>
                <a:r>
                  <a:rPr lang="en-US" sz="2200" dirty="0" smtClean="0">
                    <a:solidFill>
                      <a:srgbClr val="3C58AD"/>
                    </a:solidFill>
                  </a:rPr>
                  <a:t>, </a:t>
                </a:r>
                <a:r>
                  <a:rPr lang="en-US" sz="2200" dirty="0" smtClean="0">
                    <a:solidFill>
                      <a:srgbClr val="3C58AD"/>
                    </a:solidFill>
                    <a:latin typeface="Calibri"/>
                  </a:rPr>
                  <a:t>y</a:t>
                </a:r>
                <a:r>
                  <a:rPr lang="en-US" sz="2200" baseline="-25000" dirty="0" smtClean="0">
                    <a:solidFill>
                      <a:srgbClr val="3C58AD"/>
                    </a:solidFill>
                    <a:latin typeface="Calibri"/>
                  </a:rPr>
                  <a:t>0</a:t>
                </a:r>
                <a:r>
                  <a:rPr lang="en-US" sz="2200" dirty="0" smtClean="0">
                    <a:solidFill>
                      <a:srgbClr val="3C58AD"/>
                    </a:solidFill>
                  </a:rPr>
                  <a:t>, </a:t>
                </a:r>
                <a:r>
                  <a:rPr lang="en-US" sz="2200" dirty="0" smtClean="0">
                    <a:solidFill>
                      <a:srgbClr val="3C58AD"/>
                    </a:solidFill>
                    <a:latin typeface="Calibri"/>
                  </a:rPr>
                  <a:t>y</a:t>
                </a:r>
                <a:r>
                  <a:rPr lang="en-US" sz="2200" baseline="-25000" dirty="0" smtClean="0">
                    <a:solidFill>
                      <a:srgbClr val="3C58AD"/>
                    </a:solidFill>
                    <a:latin typeface="Calibri"/>
                  </a:rPr>
                  <a:t>1</a:t>
                </a:r>
                <a:r>
                  <a:rPr lang="en-US" sz="2200" dirty="0" smtClean="0">
                    <a:solidFill>
                      <a:srgbClr val="3C58AD"/>
                    </a:solidFill>
                  </a:rPr>
                  <a:t>)</a:t>
                </a:r>
                <a:endParaRPr lang="en-US" sz="2200" dirty="0">
                  <a:solidFill>
                    <a:srgbClr val="3C58AD"/>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889038" y="4130047"/>
                <a:ext cx="1768048" cy="430887"/>
              </a:xfrm>
              <a:prstGeom prst="rect">
                <a:avLst/>
              </a:prstGeom>
              <a:blipFill rotWithShape="0">
                <a:blip r:embed="rId2"/>
                <a:stretch>
                  <a:fillRect t="-10000" r="-37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990294" y="4130047"/>
                <a:ext cx="1821909" cy="430887"/>
              </a:xfrm>
              <a:prstGeom prst="rect">
                <a:avLst/>
              </a:prstGeom>
              <a:noFill/>
            </p:spPr>
            <p:txBody>
              <a:bodyPr wrap="none" rtlCol="0">
                <a:spAutoFit/>
              </a:bodyPr>
              <a:lstStyle/>
              <a:p>
                <a14:m>
                  <m:oMath xmlns:m="http://schemas.openxmlformats.org/officeDocument/2006/math">
                    <m:sSup>
                      <m:sSupPr>
                        <m:ctrlPr>
                          <a:rPr lang="en-US" sz="2200" i="1">
                            <a:solidFill>
                              <a:srgbClr val="3C58AD"/>
                            </a:solidFill>
                            <a:latin typeface="Cambria Math" charset="0"/>
                          </a:rPr>
                        </m:ctrlPr>
                      </m:sSupPr>
                      <m:e>
                        <m:r>
                          <a:rPr lang="en-US" sz="2200" i="1">
                            <a:solidFill>
                              <a:srgbClr val="3C58AD"/>
                            </a:solidFill>
                            <a:latin typeface="Cambria Math" charset="0"/>
                          </a:rPr>
                          <m:t>𝑤</m:t>
                        </m:r>
                      </m:e>
                      <m:sup>
                        <m:r>
                          <a:rPr lang="en-US" sz="2200" i="1">
                            <a:solidFill>
                              <a:srgbClr val="3C58AD"/>
                            </a:solidFill>
                            <a:latin typeface="Cambria Math" charset="0"/>
                          </a:rPr>
                          <m:t>𝑇</m:t>
                        </m:r>
                      </m:sup>
                    </m:sSup>
                    <m:r>
                      <a:rPr lang="en-US" sz="2200" i="1">
                        <a:solidFill>
                          <a:srgbClr val="3C58AD"/>
                        </a:solidFill>
                        <a:latin typeface="Cambria Math" charset="0"/>
                      </a:rPr>
                      <m:t>𝜙</m:t>
                    </m:r>
                  </m:oMath>
                </a14:m>
                <a:r>
                  <a:rPr lang="en-US" sz="2200" dirty="0" smtClean="0">
                    <a:solidFill>
                      <a:srgbClr val="3C58AD"/>
                    </a:solidFill>
                  </a:rPr>
                  <a:t>(</a:t>
                </a:r>
                <a:r>
                  <a:rPr lang="en-US" sz="2200" b="1" dirty="0" smtClean="0">
                    <a:solidFill>
                      <a:srgbClr val="3C58AD"/>
                    </a:solidFill>
                  </a:rPr>
                  <a:t>x</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1</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2</a:t>
                </a:r>
                <a:r>
                  <a:rPr lang="en-US" sz="2200" dirty="0" smtClean="0">
                    <a:solidFill>
                      <a:srgbClr val="3C58AD"/>
                    </a:solidFill>
                  </a:rPr>
                  <a:t>)</a:t>
                </a:r>
                <a:endParaRPr lang="en-US" sz="2200" dirty="0">
                  <a:solidFill>
                    <a:srgbClr val="3C58AD"/>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990294" y="4130047"/>
                <a:ext cx="1821909" cy="430887"/>
              </a:xfrm>
              <a:prstGeom prst="rect">
                <a:avLst/>
              </a:prstGeom>
              <a:blipFill rotWithShape="0">
                <a:blip r:embed="rId3"/>
                <a:stretch>
                  <a:fillRect t="-10000" r="-1007"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840429" y="4137255"/>
                <a:ext cx="1821909" cy="430887"/>
              </a:xfrm>
              <a:prstGeom prst="rect">
                <a:avLst/>
              </a:prstGeom>
              <a:noFill/>
            </p:spPr>
            <p:txBody>
              <a:bodyPr wrap="none" rtlCol="0">
                <a:spAutoFit/>
              </a:bodyPr>
              <a:lstStyle/>
              <a:p>
                <a14:m>
                  <m:oMath xmlns:m="http://schemas.openxmlformats.org/officeDocument/2006/math">
                    <m:sSup>
                      <m:sSupPr>
                        <m:ctrlPr>
                          <a:rPr lang="en-US" sz="2200" i="1">
                            <a:solidFill>
                              <a:srgbClr val="3C58AD"/>
                            </a:solidFill>
                            <a:latin typeface="Cambria Math" charset="0"/>
                          </a:rPr>
                        </m:ctrlPr>
                      </m:sSupPr>
                      <m:e>
                        <m:r>
                          <a:rPr lang="en-US" sz="2200" i="1">
                            <a:solidFill>
                              <a:srgbClr val="3C58AD"/>
                            </a:solidFill>
                            <a:latin typeface="Cambria Math" charset="0"/>
                          </a:rPr>
                          <m:t>𝑤</m:t>
                        </m:r>
                      </m:e>
                      <m:sup>
                        <m:r>
                          <a:rPr lang="en-US" sz="2200" i="1">
                            <a:solidFill>
                              <a:srgbClr val="3C58AD"/>
                            </a:solidFill>
                            <a:latin typeface="Cambria Math" charset="0"/>
                          </a:rPr>
                          <m:t>𝑇</m:t>
                        </m:r>
                      </m:sup>
                    </m:sSup>
                    <m:r>
                      <a:rPr lang="en-US" sz="2200" i="1">
                        <a:solidFill>
                          <a:srgbClr val="3C58AD"/>
                        </a:solidFill>
                        <a:latin typeface="Cambria Math" charset="0"/>
                      </a:rPr>
                      <m:t>𝜙</m:t>
                    </m:r>
                  </m:oMath>
                </a14:m>
                <a:r>
                  <a:rPr lang="en-US" sz="2200" dirty="0" smtClean="0">
                    <a:solidFill>
                      <a:srgbClr val="3C58AD"/>
                    </a:solidFill>
                  </a:rPr>
                  <a:t>(</a:t>
                </a:r>
                <a:r>
                  <a:rPr lang="en-US" sz="2200" b="1" dirty="0" smtClean="0">
                    <a:solidFill>
                      <a:srgbClr val="3C58AD"/>
                    </a:solidFill>
                  </a:rPr>
                  <a:t>x</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2</a:t>
                </a:r>
                <a:r>
                  <a:rPr lang="en-US" sz="2200" dirty="0" smtClean="0">
                    <a:solidFill>
                      <a:srgbClr val="3C58AD"/>
                    </a:solidFill>
                  </a:rPr>
                  <a:t>, </a:t>
                </a:r>
                <a:r>
                  <a:rPr lang="en-US" sz="2200" dirty="0" smtClean="0">
                    <a:solidFill>
                      <a:srgbClr val="3C58AD"/>
                    </a:solidFill>
                    <a:latin typeface="Calibri"/>
                  </a:rPr>
                  <a:t>y</a:t>
                </a:r>
                <a:r>
                  <a:rPr lang="en-US" sz="2200" baseline="-25000" dirty="0">
                    <a:solidFill>
                      <a:srgbClr val="3C58AD"/>
                    </a:solidFill>
                    <a:latin typeface="Calibri"/>
                  </a:rPr>
                  <a:t>3</a:t>
                </a:r>
                <a:r>
                  <a:rPr lang="en-US" sz="2200" dirty="0" smtClean="0">
                    <a:solidFill>
                      <a:srgbClr val="3C58AD"/>
                    </a:solidFill>
                  </a:rPr>
                  <a:t>)</a:t>
                </a:r>
                <a:endParaRPr lang="en-US" sz="2200" dirty="0">
                  <a:solidFill>
                    <a:srgbClr val="3C58AD"/>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840429" y="4137255"/>
                <a:ext cx="1821909" cy="430887"/>
              </a:xfrm>
              <a:prstGeom prst="rect">
                <a:avLst/>
              </a:prstGeom>
              <a:blipFill rotWithShape="0">
                <a:blip r:embed="rId4"/>
                <a:stretch>
                  <a:fillRect t="-10000" r="-669" b="-28571"/>
                </a:stretch>
              </a:blipFill>
            </p:spPr>
            <p:txBody>
              <a:bodyPr/>
              <a:lstStyle/>
              <a:p>
                <a:r>
                  <a:rPr lang="en-US">
                    <a:noFill/>
                  </a:rPr>
                  <a:t> </a:t>
                </a:r>
              </a:p>
            </p:txBody>
          </p:sp>
        </mc:Fallback>
      </mc:AlternateContent>
      <p:cxnSp>
        <p:nvCxnSpPr>
          <p:cNvPr id="45" name="Straight Arrow Connector 44"/>
          <p:cNvCxnSpPr>
            <a:endCxn id="39" idx="0"/>
          </p:cNvCxnSpPr>
          <p:nvPr/>
        </p:nvCxnSpPr>
        <p:spPr>
          <a:xfrm flipH="1">
            <a:off x="2773062" y="2712357"/>
            <a:ext cx="855522" cy="1417690"/>
          </a:xfrm>
          <a:prstGeom prst="straightConnector1">
            <a:avLst/>
          </a:prstGeom>
          <a:ln w="28575">
            <a:prstDash val="dash"/>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a:endCxn id="40" idx="0"/>
          </p:cNvCxnSpPr>
          <p:nvPr/>
        </p:nvCxnSpPr>
        <p:spPr>
          <a:xfrm>
            <a:off x="4535715" y="2784929"/>
            <a:ext cx="365534" cy="1345118"/>
          </a:xfrm>
          <a:prstGeom prst="straightConnector1">
            <a:avLst/>
          </a:prstGeom>
          <a:ln w="28575">
            <a:prstDash val="dash"/>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endCxn id="41" idx="0"/>
          </p:cNvCxnSpPr>
          <p:nvPr/>
        </p:nvCxnSpPr>
        <p:spPr>
          <a:xfrm>
            <a:off x="5225143" y="2937329"/>
            <a:ext cx="1526241" cy="1199926"/>
          </a:xfrm>
          <a:prstGeom prst="straightConnector1">
            <a:avLst/>
          </a:prstGeom>
          <a:ln w="28575">
            <a:prstDash val="dash"/>
            <a:tailEnd type="arrow"/>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1193293" y="4695242"/>
            <a:ext cx="6684843" cy="1200329"/>
          </a:xfrm>
          <a:prstGeom prst="rect">
            <a:avLst/>
          </a:prstGeom>
          <a:noFill/>
        </p:spPr>
        <p:txBody>
          <a:bodyPr wrap="none" rtlCol="0">
            <a:spAutoFit/>
          </a:bodyPr>
          <a:lstStyle/>
          <a:p>
            <a:pPr algn="ctr"/>
            <a:r>
              <a:rPr lang="en-US" sz="2400" dirty="0" smtClean="0"/>
              <a:t>Each node is a random variable</a:t>
            </a:r>
            <a:endParaRPr lang="en-US" sz="2400" dirty="0"/>
          </a:p>
          <a:p>
            <a:pPr algn="ctr"/>
            <a:r>
              <a:rPr lang="en-US" sz="2400" dirty="0" smtClean="0"/>
              <a:t>We observe some nodes and need to assign the rest</a:t>
            </a:r>
            <a:endParaRPr lang="en-US" sz="2400" dirty="0"/>
          </a:p>
          <a:p>
            <a:pPr algn="ctr"/>
            <a:r>
              <a:rPr lang="en-US" sz="2400" dirty="0" smtClean="0"/>
              <a:t>Each </a:t>
            </a:r>
            <a:r>
              <a:rPr lang="en-US" sz="2400" b="1" i="1" dirty="0" smtClean="0"/>
              <a:t>clique</a:t>
            </a:r>
            <a:r>
              <a:rPr lang="en-US" sz="2400" dirty="0" smtClean="0"/>
              <a:t> is associated with a score</a:t>
            </a:r>
            <a:endParaRPr lang="en-US" sz="2400" dirty="0"/>
          </a:p>
        </p:txBody>
      </p:sp>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9242151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Random Field: </a:t>
            </a:r>
            <a:r>
              <a:rPr lang="en-US" dirty="0"/>
              <a:t>Factor graph</a:t>
            </a:r>
          </a:p>
        </p:txBody>
      </p:sp>
      <p:sp>
        <p:nvSpPr>
          <p:cNvPr id="13" name="Content Placeholder 1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91</a:t>
            </a:fld>
            <a:endParaRPr lang="en-US"/>
          </a:p>
        </p:txBody>
      </p:sp>
      <p:sp>
        <p:nvSpPr>
          <p:cNvPr id="52" name="TextBox 51"/>
          <p:cNvSpPr txBox="1"/>
          <p:nvPr/>
        </p:nvSpPr>
        <p:spPr>
          <a:xfrm>
            <a:off x="925286" y="4671786"/>
            <a:ext cx="6684843" cy="1200329"/>
          </a:xfrm>
          <a:prstGeom prst="rect">
            <a:avLst/>
          </a:prstGeom>
          <a:noFill/>
        </p:spPr>
        <p:txBody>
          <a:bodyPr wrap="none" rtlCol="0">
            <a:spAutoFit/>
          </a:bodyPr>
          <a:lstStyle/>
          <a:p>
            <a:r>
              <a:rPr lang="en-US" sz="2400" dirty="0" smtClean="0"/>
              <a:t>Each node is a random variable</a:t>
            </a:r>
            <a:endParaRPr lang="en-US" sz="2400" dirty="0"/>
          </a:p>
          <a:p>
            <a:r>
              <a:rPr lang="en-US" sz="2400" dirty="0" smtClean="0"/>
              <a:t>We observe some nodes and need to assign the rest</a:t>
            </a:r>
            <a:endParaRPr lang="en-US" sz="2400" dirty="0"/>
          </a:p>
          <a:p>
            <a:r>
              <a:rPr lang="en-US" sz="2400" dirty="0" smtClean="0"/>
              <a:t>Each </a:t>
            </a:r>
            <a:r>
              <a:rPr lang="en-US" sz="2400" strike="sngStrike" dirty="0">
                <a:solidFill>
                  <a:srgbClr val="3C58AD"/>
                </a:solidFill>
              </a:rPr>
              <a:t>clique</a:t>
            </a:r>
            <a:r>
              <a:rPr lang="en-US" sz="2400" dirty="0">
                <a:solidFill>
                  <a:schemeClr val="accent2"/>
                </a:solidFill>
              </a:rPr>
              <a:t> </a:t>
            </a:r>
            <a:r>
              <a:rPr lang="en-US" sz="2400" dirty="0"/>
              <a:t>is </a:t>
            </a:r>
            <a:r>
              <a:rPr lang="en-US" sz="2400" dirty="0" smtClean="0"/>
              <a:t>associated with a score</a:t>
            </a:r>
            <a:endParaRPr lang="en-US" sz="2400" dirty="0"/>
          </a:p>
        </p:txBody>
      </p:sp>
      <p:grpSp>
        <p:nvGrpSpPr>
          <p:cNvPr id="7" name="Group 6"/>
          <p:cNvGrpSpPr/>
          <p:nvPr/>
        </p:nvGrpSpPr>
        <p:grpSpPr>
          <a:xfrm>
            <a:off x="1889038" y="1946529"/>
            <a:ext cx="5434426" cy="2560058"/>
            <a:chOff x="1889038" y="1946529"/>
            <a:chExt cx="5434426" cy="2560058"/>
          </a:xfrm>
        </p:grpSpPr>
        <p:sp>
          <p:nvSpPr>
            <p:cNvPr id="5" name="Oval 4"/>
            <p:cNvSpPr/>
            <p:nvPr/>
          </p:nvSpPr>
          <p:spPr>
            <a:xfrm>
              <a:off x="2190931" y="1946529"/>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0</a:t>
              </a:r>
              <a:endParaRPr lang="en-US" baseline="-25000" dirty="0"/>
            </a:p>
          </p:txBody>
        </p:sp>
        <p:sp>
          <p:nvSpPr>
            <p:cNvPr id="6" name="Oval 5"/>
            <p:cNvSpPr/>
            <p:nvPr/>
          </p:nvSpPr>
          <p:spPr>
            <a:xfrm>
              <a:off x="3512699" y="1946529"/>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1</a:t>
              </a:r>
              <a:endParaRPr lang="en-US" dirty="0"/>
            </a:p>
          </p:txBody>
        </p:sp>
        <p:sp>
          <p:nvSpPr>
            <p:cNvPr id="9" name="Oval 8"/>
            <p:cNvSpPr/>
            <p:nvPr/>
          </p:nvSpPr>
          <p:spPr>
            <a:xfrm>
              <a:off x="4793827" y="1946529"/>
              <a:ext cx="66040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a:t>2</a:t>
              </a:r>
            </a:p>
          </p:txBody>
        </p:sp>
        <p:sp>
          <p:nvSpPr>
            <p:cNvPr id="10" name="Oval 9"/>
            <p:cNvSpPr/>
            <p:nvPr/>
          </p:nvSpPr>
          <p:spPr>
            <a:xfrm>
              <a:off x="6115594" y="1946529"/>
              <a:ext cx="619760" cy="644064"/>
            </a:xfrm>
            <a:prstGeom prst="ellipse">
              <a:avLst/>
            </a:prstGeom>
            <a:ln w="28575"/>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y</a:t>
              </a:r>
              <a:r>
                <a:rPr lang="en-US" baseline="-25000" dirty="0" smtClean="0"/>
                <a:t>3</a:t>
              </a:r>
              <a:endParaRPr lang="en-US" dirty="0"/>
            </a:p>
          </p:txBody>
        </p:sp>
        <p:sp>
          <p:nvSpPr>
            <p:cNvPr id="12" name="Oval 11"/>
            <p:cNvSpPr/>
            <p:nvPr/>
          </p:nvSpPr>
          <p:spPr>
            <a:xfrm>
              <a:off x="4174067" y="3325386"/>
              <a:ext cx="619760" cy="644064"/>
            </a:xfrm>
            <a:prstGeom prst="ellipse">
              <a:avLst/>
            </a:prstGeom>
            <a:solidFill>
              <a:srgbClr val="CCCCCC"/>
            </a:solidFill>
            <a:ln w="28575"/>
          </p:spPr>
          <p:style>
            <a:lnRef idx="2">
              <a:schemeClr val="dk1"/>
            </a:lnRef>
            <a:fillRef idx="1">
              <a:schemeClr val="lt1"/>
            </a:fillRef>
            <a:effectRef idx="0">
              <a:schemeClr val="dk1"/>
            </a:effectRef>
            <a:fontRef idx="minor">
              <a:schemeClr val="dk1"/>
            </a:fontRef>
          </p:style>
          <p:txBody>
            <a:bodyPr rtlCol="0" anchor="t"/>
            <a:lstStyle/>
            <a:p>
              <a:pPr algn="ctr"/>
              <a:r>
                <a:rPr lang="en-US" b="1" dirty="0" smtClean="0"/>
                <a:t>x</a:t>
              </a:r>
              <a:endParaRPr lang="en-US" b="1" dirty="0"/>
            </a:p>
          </p:txBody>
        </p:sp>
        <p:cxnSp>
          <p:nvCxnSpPr>
            <p:cNvPr id="16" name="Straight Connector 15"/>
            <p:cNvCxnSpPr>
              <a:stCxn id="5" idx="6"/>
              <a:endCxn id="3" idx="1"/>
            </p:cNvCxnSpPr>
            <p:nvPr/>
          </p:nvCxnSpPr>
          <p:spPr>
            <a:xfrm>
              <a:off x="2851331" y="2268561"/>
              <a:ext cx="23452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6"/>
              <a:endCxn id="47" idx="1"/>
            </p:cNvCxnSpPr>
            <p:nvPr/>
          </p:nvCxnSpPr>
          <p:spPr>
            <a:xfrm>
              <a:off x="4132459" y="2268561"/>
              <a:ext cx="23452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7" idx="3"/>
              <a:endCxn id="10" idx="2"/>
            </p:cNvCxnSpPr>
            <p:nvPr/>
          </p:nvCxnSpPr>
          <p:spPr>
            <a:xfrm>
              <a:off x="5881068" y="2268561"/>
              <a:ext cx="234526"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7"/>
              <a:endCxn id="57" idx="2"/>
            </p:cNvCxnSpPr>
            <p:nvPr/>
          </p:nvCxnSpPr>
          <p:spPr>
            <a:xfrm flipV="1">
              <a:off x="4703065" y="2364718"/>
              <a:ext cx="1081846" cy="1054989"/>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2" idx="0"/>
              <a:endCxn id="47" idx="2"/>
            </p:cNvCxnSpPr>
            <p:nvPr/>
          </p:nvCxnSpPr>
          <p:spPr>
            <a:xfrm flipH="1" flipV="1">
              <a:off x="4463143" y="2364718"/>
              <a:ext cx="20804" cy="960668"/>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2" idx="1"/>
              <a:endCxn id="3" idx="2"/>
            </p:cNvCxnSpPr>
            <p:nvPr/>
          </p:nvCxnSpPr>
          <p:spPr>
            <a:xfrm flipH="1" flipV="1">
              <a:off x="3182015" y="2364718"/>
              <a:ext cx="1082814" cy="1054989"/>
            </a:xfrm>
            <a:prstGeom prst="line">
              <a:avLst/>
            </a:prstGeom>
            <a:ln w="28575"/>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1889038" y="4130047"/>
                  <a:ext cx="1483035" cy="369332"/>
                </a:xfrm>
                <a:prstGeom prst="rect">
                  <a:avLst/>
                </a:prstGeom>
                <a:noFill/>
                <a:ln w="28575">
                  <a:solidFill>
                    <a:schemeClr val="tx1"/>
                  </a:solidFill>
                </a:ln>
              </p:spPr>
              <p:txBody>
                <a:bodyPr wrap="none" rtlCol="0">
                  <a:spAutoFit/>
                </a:bodyPr>
                <a:lstStyle/>
                <a:p>
                  <a14:m>
                    <m:oMath xmlns:m="http://schemas.openxmlformats.org/officeDocument/2006/math">
                      <m:sSup>
                        <m:sSupPr>
                          <m:ctrlPr>
                            <a:rPr lang="en-US" i="1">
                              <a:solidFill>
                                <a:srgbClr val="3C58AD"/>
                              </a:solidFill>
                              <a:latin typeface="Cambria Math" charset="0"/>
                            </a:rPr>
                          </m:ctrlPr>
                        </m:sSupPr>
                        <m:e>
                          <m:r>
                            <a:rPr lang="en-US" i="1">
                              <a:solidFill>
                                <a:srgbClr val="3C58AD"/>
                              </a:solidFill>
                              <a:latin typeface="Cambria Math" charset="0"/>
                            </a:rPr>
                            <m:t>𝑤</m:t>
                          </m:r>
                        </m:e>
                        <m:sup>
                          <m:r>
                            <a:rPr lang="en-US" i="1">
                              <a:solidFill>
                                <a:srgbClr val="3C58AD"/>
                              </a:solidFill>
                              <a:latin typeface="Cambria Math" charset="0"/>
                            </a:rPr>
                            <m:t>𝑇</m:t>
                          </m:r>
                        </m:sup>
                      </m:sSup>
                      <m:r>
                        <a:rPr lang="en-US" i="1">
                          <a:solidFill>
                            <a:srgbClr val="3C58AD"/>
                          </a:solidFill>
                          <a:latin typeface="Cambria Math" charset="0"/>
                        </a:rPr>
                        <m:t>𝜙</m:t>
                      </m:r>
                    </m:oMath>
                  </a14:m>
                  <a:r>
                    <a:rPr lang="en-US" dirty="0" smtClean="0"/>
                    <a:t>(</a:t>
                  </a:r>
                  <a:r>
                    <a:rPr lang="en-US" b="1" dirty="0" smtClean="0"/>
                    <a:t>x</a:t>
                  </a:r>
                  <a:r>
                    <a:rPr lang="en-US" dirty="0" smtClean="0"/>
                    <a:t>, </a:t>
                  </a:r>
                  <a:r>
                    <a:rPr lang="en-US" dirty="0" smtClean="0">
                      <a:latin typeface="Calibri"/>
                    </a:rPr>
                    <a:t>y</a:t>
                  </a:r>
                  <a:r>
                    <a:rPr lang="en-US" baseline="-25000" dirty="0" smtClean="0">
                      <a:latin typeface="Calibri"/>
                    </a:rPr>
                    <a:t>0</a:t>
                  </a:r>
                  <a:r>
                    <a:rPr lang="en-US" dirty="0" smtClean="0"/>
                    <a:t>, </a:t>
                  </a:r>
                  <a:r>
                    <a:rPr lang="en-US" dirty="0" smtClean="0">
                      <a:latin typeface="Calibri"/>
                    </a:rPr>
                    <a:t>y</a:t>
                  </a:r>
                  <a:r>
                    <a:rPr lang="en-US" baseline="-25000" dirty="0" smtClean="0">
                      <a:latin typeface="Calibri"/>
                    </a:rPr>
                    <a:t>1</a:t>
                  </a:r>
                  <a:r>
                    <a:rPr lang="en-US" dirty="0" smtClean="0"/>
                    <a:t>)</a:t>
                  </a:r>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889038" y="4130047"/>
                  <a:ext cx="1483035" cy="369332"/>
                </a:xfrm>
                <a:prstGeom prst="rect">
                  <a:avLst/>
                </a:prstGeom>
                <a:blipFill rotWithShape="0">
                  <a:blip r:embed="rId2"/>
                  <a:stretch>
                    <a:fillRect t="-6154" r="-1613" b="-2000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990294" y="4130047"/>
                  <a:ext cx="1483035" cy="369332"/>
                </a:xfrm>
                <a:prstGeom prst="rect">
                  <a:avLst/>
                </a:prstGeom>
                <a:noFill/>
                <a:ln w="28575">
                  <a:solidFill>
                    <a:schemeClr val="tx1"/>
                  </a:solidFill>
                </a:ln>
              </p:spPr>
              <p:txBody>
                <a:bodyPr wrap="none" rtlCol="0">
                  <a:spAutoFit/>
                </a:bodyPr>
                <a:lstStyle/>
                <a:p>
                  <a14:m>
                    <m:oMath xmlns:m="http://schemas.openxmlformats.org/officeDocument/2006/math">
                      <m:sSup>
                        <m:sSupPr>
                          <m:ctrlPr>
                            <a:rPr lang="en-US" i="1">
                              <a:solidFill>
                                <a:srgbClr val="3C58AD"/>
                              </a:solidFill>
                              <a:latin typeface="Cambria Math" charset="0"/>
                            </a:rPr>
                          </m:ctrlPr>
                        </m:sSupPr>
                        <m:e>
                          <m:r>
                            <a:rPr lang="en-US" i="1">
                              <a:solidFill>
                                <a:srgbClr val="3C58AD"/>
                              </a:solidFill>
                              <a:latin typeface="Cambria Math" charset="0"/>
                            </a:rPr>
                            <m:t>𝑤</m:t>
                          </m:r>
                        </m:e>
                        <m:sup>
                          <m:r>
                            <a:rPr lang="en-US" i="1">
                              <a:solidFill>
                                <a:srgbClr val="3C58AD"/>
                              </a:solidFill>
                              <a:latin typeface="Cambria Math" charset="0"/>
                            </a:rPr>
                            <m:t>𝑇</m:t>
                          </m:r>
                        </m:sup>
                      </m:sSup>
                      <m:r>
                        <a:rPr lang="en-US" i="1">
                          <a:solidFill>
                            <a:srgbClr val="3C58AD"/>
                          </a:solidFill>
                          <a:latin typeface="Cambria Math" charset="0"/>
                        </a:rPr>
                        <m:t>𝜙</m:t>
                      </m:r>
                    </m:oMath>
                  </a14:m>
                  <a:r>
                    <a:rPr lang="en-US" dirty="0" smtClean="0"/>
                    <a:t>(</a:t>
                  </a:r>
                  <a:r>
                    <a:rPr lang="en-US" b="1" dirty="0" smtClean="0"/>
                    <a:t>x</a:t>
                  </a:r>
                  <a:r>
                    <a:rPr lang="en-US" dirty="0" smtClean="0"/>
                    <a:t>, </a:t>
                  </a:r>
                  <a:r>
                    <a:rPr lang="en-US" dirty="0" smtClean="0">
                      <a:latin typeface="Calibri"/>
                    </a:rPr>
                    <a:t>y</a:t>
                  </a:r>
                  <a:r>
                    <a:rPr lang="en-US" baseline="-25000" dirty="0">
                      <a:latin typeface="Calibri"/>
                    </a:rPr>
                    <a:t>1</a:t>
                  </a:r>
                  <a:r>
                    <a:rPr lang="en-US" dirty="0" smtClean="0"/>
                    <a:t>, </a:t>
                  </a:r>
                  <a:r>
                    <a:rPr lang="en-US" dirty="0" smtClean="0">
                      <a:latin typeface="Calibri"/>
                    </a:rPr>
                    <a:t>y</a:t>
                  </a:r>
                  <a:r>
                    <a:rPr lang="en-US" baseline="-25000" dirty="0">
                      <a:latin typeface="Calibri"/>
                    </a:rPr>
                    <a:t>2</a:t>
                  </a:r>
                  <a:r>
                    <a:rPr lang="en-US" dirty="0" smtClean="0"/>
                    <a:t>)</a:t>
                  </a:r>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990294" y="4130047"/>
                  <a:ext cx="1483035" cy="369332"/>
                </a:xfrm>
                <a:prstGeom prst="rect">
                  <a:avLst/>
                </a:prstGeom>
                <a:blipFill rotWithShape="0">
                  <a:blip r:embed="rId3"/>
                  <a:stretch>
                    <a:fillRect t="-6154" r="-1613" b="-2000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840429" y="4137255"/>
                  <a:ext cx="1483035" cy="369332"/>
                </a:xfrm>
                <a:prstGeom prst="rect">
                  <a:avLst/>
                </a:prstGeom>
                <a:noFill/>
                <a:ln w="28575">
                  <a:solidFill>
                    <a:schemeClr val="tx1"/>
                  </a:solidFill>
                </a:ln>
              </p:spPr>
              <p:txBody>
                <a:bodyPr wrap="none" rtlCol="0">
                  <a:spAutoFit/>
                </a:bodyPr>
                <a:lstStyle/>
                <a:p>
                  <a14:m>
                    <m:oMath xmlns:m="http://schemas.openxmlformats.org/officeDocument/2006/math">
                      <m:sSup>
                        <m:sSupPr>
                          <m:ctrlPr>
                            <a:rPr lang="en-US" i="1">
                              <a:solidFill>
                                <a:srgbClr val="3C58AD"/>
                              </a:solidFill>
                              <a:latin typeface="Cambria Math" charset="0"/>
                            </a:rPr>
                          </m:ctrlPr>
                        </m:sSupPr>
                        <m:e>
                          <m:r>
                            <a:rPr lang="en-US" i="1">
                              <a:solidFill>
                                <a:srgbClr val="3C58AD"/>
                              </a:solidFill>
                              <a:latin typeface="Cambria Math" charset="0"/>
                            </a:rPr>
                            <m:t>𝑤</m:t>
                          </m:r>
                        </m:e>
                        <m:sup>
                          <m:r>
                            <a:rPr lang="en-US" i="1">
                              <a:solidFill>
                                <a:srgbClr val="3C58AD"/>
                              </a:solidFill>
                              <a:latin typeface="Cambria Math" charset="0"/>
                            </a:rPr>
                            <m:t>𝑇</m:t>
                          </m:r>
                        </m:sup>
                      </m:sSup>
                      <m:r>
                        <a:rPr lang="en-US" i="1">
                          <a:solidFill>
                            <a:srgbClr val="3C58AD"/>
                          </a:solidFill>
                          <a:latin typeface="Cambria Math" charset="0"/>
                        </a:rPr>
                        <m:t>𝜙</m:t>
                      </m:r>
                    </m:oMath>
                  </a14:m>
                  <a:r>
                    <a:rPr lang="en-US" dirty="0" smtClean="0"/>
                    <a:t>(</a:t>
                  </a:r>
                  <a:r>
                    <a:rPr lang="en-US" b="1" dirty="0" smtClean="0"/>
                    <a:t>x</a:t>
                  </a:r>
                  <a:r>
                    <a:rPr lang="en-US" dirty="0" smtClean="0"/>
                    <a:t>, </a:t>
                  </a:r>
                  <a:r>
                    <a:rPr lang="en-US" dirty="0" smtClean="0">
                      <a:latin typeface="Calibri"/>
                    </a:rPr>
                    <a:t>y</a:t>
                  </a:r>
                  <a:r>
                    <a:rPr lang="en-US" baseline="-25000" dirty="0">
                      <a:latin typeface="Calibri"/>
                    </a:rPr>
                    <a:t>2</a:t>
                  </a:r>
                  <a:r>
                    <a:rPr lang="en-US" dirty="0" smtClean="0"/>
                    <a:t>, </a:t>
                  </a:r>
                  <a:r>
                    <a:rPr lang="en-US" dirty="0" smtClean="0">
                      <a:latin typeface="Calibri"/>
                    </a:rPr>
                    <a:t>y</a:t>
                  </a:r>
                  <a:r>
                    <a:rPr lang="en-US" baseline="-25000" dirty="0">
                      <a:latin typeface="Calibri"/>
                    </a:rPr>
                    <a:t>3</a:t>
                  </a:r>
                  <a:r>
                    <a:rPr lang="en-US" dirty="0" smtClean="0"/>
                    <a:t>)</a:t>
                  </a:r>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5840429" y="4137255"/>
                  <a:ext cx="1483035" cy="369332"/>
                </a:xfrm>
                <a:prstGeom prst="rect">
                  <a:avLst/>
                </a:prstGeom>
                <a:blipFill rotWithShape="0">
                  <a:blip r:embed="rId4"/>
                  <a:stretch>
                    <a:fillRect t="-6154" r="-2016" b="-20000"/>
                  </a:stretch>
                </a:blipFill>
                <a:ln w="28575">
                  <a:solidFill>
                    <a:schemeClr val="tx1"/>
                  </a:solidFill>
                </a:ln>
              </p:spPr>
              <p:txBody>
                <a:bodyPr/>
                <a:lstStyle/>
                <a:p>
                  <a:r>
                    <a:rPr lang="en-US">
                      <a:noFill/>
                    </a:rPr>
                    <a:t> </a:t>
                  </a:r>
                </a:p>
              </p:txBody>
            </p:sp>
          </mc:Fallback>
        </mc:AlternateContent>
        <p:cxnSp>
          <p:nvCxnSpPr>
            <p:cNvPr id="45" name="Straight Arrow Connector 44"/>
            <p:cNvCxnSpPr>
              <a:stCxn id="3" idx="2"/>
              <a:endCxn id="39" idx="0"/>
            </p:cNvCxnSpPr>
            <p:nvPr/>
          </p:nvCxnSpPr>
          <p:spPr>
            <a:xfrm flipH="1">
              <a:off x="2630556" y="2364718"/>
              <a:ext cx="551459" cy="1765329"/>
            </a:xfrm>
            <a:prstGeom prst="straightConnector1">
              <a:avLst/>
            </a:prstGeom>
            <a:ln w="28575">
              <a:prstDash val="dash"/>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47" idx="0"/>
              <a:endCxn id="40" idx="0"/>
            </p:cNvCxnSpPr>
            <p:nvPr/>
          </p:nvCxnSpPr>
          <p:spPr>
            <a:xfrm>
              <a:off x="4463143" y="2172404"/>
              <a:ext cx="268669" cy="1957643"/>
            </a:xfrm>
            <a:prstGeom prst="straightConnector1">
              <a:avLst/>
            </a:prstGeom>
            <a:ln w="28575">
              <a:prstDash val="dash"/>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a:stCxn id="57" idx="2"/>
              <a:endCxn id="41" idx="0"/>
            </p:cNvCxnSpPr>
            <p:nvPr/>
          </p:nvCxnSpPr>
          <p:spPr>
            <a:xfrm>
              <a:off x="5784911" y="2364718"/>
              <a:ext cx="797036" cy="1772537"/>
            </a:xfrm>
            <a:prstGeom prst="straightConnector1">
              <a:avLst/>
            </a:prstGeom>
            <a:ln w="28575">
              <a:prstDash val="dash"/>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3085858" y="2172404"/>
              <a:ext cx="192314" cy="192314"/>
            </a:xfrm>
            <a:prstGeom prst="rect">
              <a:avLst/>
            </a:prstGeom>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6" idx="2"/>
              <a:endCxn id="3" idx="3"/>
            </p:cNvCxnSpPr>
            <p:nvPr/>
          </p:nvCxnSpPr>
          <p:spPr>
            <a:xfrm flipH="1">
              <a:off x="3278172" y="2268561"/>
              <a:ext cx="23452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366986" y="2172404"/>
              <a:ext cx="192314" cy="192314"/>
            </a:xfrm>
            <a:prstGeom prst="rect">
              <a:avLst/>
            </a:prstGeom>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a:stCxn id="47" idx="3"/>
              <a:endCxn id="9" idx="2"/>
            </p:cNvCxnSpPr>
            <p:nvPr/>
          </p:nvCxnSpPr>
          <p:spPr>
            <a:xfrm>
              <a:off x="4559300" y="2268561"/>
              <a:ext cx="23452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5688754" y="2172404"/>
              <a:ext cx="192314" cy="192314"/>
            </a:xfrm>
            <a:prstGeom prst="rect">
              <a:avLst/>
            </a:prstGeom>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9" idx="6"/>
              <a:endCxn id="57" idx="1"/>
            </p:cNvCxnSpPr>
            <p:nvPr/>
          </p:nvCxnSpPr>
          <p:spPr>
            <a:xfrm>
              <a:off x="5454227" y="2268561"/>
              <a:ext cx="234527" cy="0"/>
            </a:xfrm>
            <a:prstGeom prst="line">
              <a:avLst/>
            </a:prstGeom>
            <a:ln w="28575"/>
          </p:spPr>
          <p:style>
            <a:lnRef idx="2">
              <a:schemeClr val="accent1"/>
            </a:lnRef>
            <a:fillRef idx="0">
              <a:schemeClr val="accent1"/>
            </a:fillRef>
            <a:effectRef idx="1">
              <a:schemeClr val="accent1"/>
            </a:effectRef>
            <a:fontRef idx="minor">
              <a:schemeClr val="tx1"/>
            </a:fontRef>
          </p:style>
        </p:cxnSp>
      </p:grpSp>
      <p:sp>
        <p:nvSpPr>
          <p:cNvPr id="95" name="TextBox 94"/>
          <p:cNvSpPr txBox="1"/>
          <p:nvPr/>
        </p:nvSpPr>
        <p:spPr>
          <a:xfrm>
            <a:off x="3990294" y="1099445"/>
            <a:ext cx="868710" cy="369332"/>
          </a:xfrm>
          <a:prstGeom prst="rect">
            <a:avLst/>
          </a:prstGeom>
          <a:noFill/>
        </p:spPr>
        <p:txBody>
          <a:bodyPr wrap="none" rtlCol="0">
            <a:spAutoFit/>
          </a:bodyPr>
          <a:lstStyle/>
          <a:p>
            <a:r>
              <a:rPr lang="en-US" dirty="0" smtClean="0"/>
              <a:t>Factors</a:t>
            </a:r>
            <a:endParaRPr lang="en-US" dirty="0"/>
          </a:p>
        </p:txBody>
      </p:sp>
      <p:cxnSp>
        <p:nvCxnSpPr>
          <p:cNvPr id="96" name="Straight Arrow Connector 95"/>
          <p:cNvCxnSpPr>
            <a:stCxn id="95" idx="1"/>
          </p:cNvCxnSpPr>
          <p:nvPr/>
        </p:nvCxnSpPr>
        <p:spPr>
          <a:xfrm flipH="1">
            <a:off x="3182015" y="1284111"/>
            <a:ext cx="808279" cy="811389"/>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95" idx="2"/>
            <a:endCxn id="47" idx="0"/>
          </p:cNvCxnSpPr>
          <p:nvPr/>
        </p:nvCxnSpPr>
        <p:spPr>
          <a:xfrm>
            <a:off x="4424649" y="1468777"/>
            <a:ext cx="38494" cy="703627"/>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a:stCxn id="95" idx="3"/>
            <a:endCxn id="57" idx="0"/>
          </p:cNvCxnSpPr>
          <p:nvPr/>
        </p:nvCxnSpPr>
        <p:spPr>
          <a:xfrm>
            <a:off x="4859004" y="1284111"/>
            <a:ext cx="925907" cy="888293"/>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520988" y="5751458"/>
            <a:ext cx="919867" cy="461665"/>
          </a:xfrm>
          <a:prstGeom prst="rect">
            <a:avLst/>
          </a:prstGeom>
          <a:noFill/>
        </p:spPr>
        <p:txBody>
          <a:bodyPr wrap="none" rtlCol="0">
            <a:spAutoFit/>
          </a:bodyPr>
          <a:lstStyle/>
          <a:p>
            <a:r>
              <a:rPr lang="en-US" sz="2400" dirty="0" smtClean="0">
                <a:solidFill>
                  <a:srgbClr val="FF0000"/>
                </a:solidFill>
              </a:rPr>
              <a:t>factor</a:t>
            </a:r>
            <a:endParaRPr lang="en-US" sz="2400" dirty="0">
              <a:solidFill>
                <a:srgbClr val="FF0000"/>
              </a:solidFill>
            </a:endParaRPr>
          </a:p>
        </p:txBody>
      </p:sp>
      <p:sp>
        <p:nvSpPr>
          <p:cNvPr id="11" name="Footer Placeholder 10"/>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3272144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Random Field: </a:t>
            </a:r>
            <a:r>
              <a:rPr lang="en-US" dirty="0"/>
              <a:t>Factor graph</a:t>
            </a:r>
          </a:p>
        </p:txBody>
      </p:sp>
      <p:sp>
        <p:nvSpPr>
          <p:cNvPr id="4" name="Slide Number Placeholder 3"/>
          <p:cNvSpPr>
            <a:spLocks noGrp="1"/>
          </p:cNvSpPr>
          <p:nvPr>
            <p:ph type="sldNum" sz="quarter" idx="12"/>
          </p:nvPr>
        </p:nvSpPr>
        <p:spPr/>
        <p:txBody>
          <a:bodyPr/>
          <a:lstStyle/>
          <a:p>
            <a:fld id="{930F128D-E007-7541-A1FF-F45D75879CCB}" type="slidenum">
              <a:rPr lang="en-US" smtClean="0"/>
              <a:t>92</a:t>
            </a:fld>
            <a:endParaRPr lang="en-US"/>
          </a:p>
        </p:txBody>
      </p:sp>
      <p:sp>
        <p:nvSpPr>
          <p:cNvPr id="105" name="TextBox 104"/>
          <p:cNvSpPr txBox="1"/>
          <p:nvPr/>
        </p:nvSpPr>
        <p:spPr>
          <a:xfrm>
            <a:off x="197945" y="968161"/>
            <a:ext cx="7206845" cy="830997"/>
          </a:xfrm>
          <a:prstGeom prst="rect">
            <a:avLst/>
          </a:prstGeom>
          <a:noFill/>
        </p:spPr>
        <p:txBody>
          <a:bodyPr wrap="none" rtlCol="0">
            <a:spAutoFit/>
          </a:bodyPr>
          <a:lstStyle/>
          <a:p>
            <a:r>
              <a:rPr lang="en-US" sz="2400" dirty="0" smtClean="0"/>
              <a:t>A different factorization: </a:t>
            </a:r>
          </a:p>
          <a:p>
            <a:r>
              <a:rPr lang="en-US" sz="2400" dirty="0" smtClean="0"/>
              <a:t>Recall decomposition of structures into parts. Same idea</a:t>
            </a:r>
            <a:endParaRPr lang="en-US" sz="2400" dirty="0"/>
          </a:p>
        </p:txBody>
      </p:sp>
      <p:sp>
        <p:nvSpPr>
          <p:cNvPr id="51" name="TextBox 50"/>
          <p:cNvSpPr txBox="1"/>
          <p:nvPr/>
        </p:nvSpPr>
        <p:spPr>
          <a:xfrm>
            <a:off x="925286" y="4766379"/>
            <a:ext cx="6684843" cy="1200329"/>
          </a:xfrm>
          <a:prstGeom prst="rect">
            <a:avLst/>
          </a:prstGeom>
          <a:noFill/>
        </p:spPr>
        <p:txBody>
          <a:bodyPr wrap="none" rtlCol="0">
            <a:spAutoFit/>
          </a:bodyPr>
          <a:lstStyle/>
          <a:p>
            <a:r>
              <a:rPr lang="en-US" sz="2400" dirty="0" smtClean="0"/>
              <a:t>Each node is a random variable</a:t>
            </a:r>
            <a:endParaRPr lang="en-US" sz="2400" dirty="0"/>
          </a:p>
          <a:p>
            <a:r>
              <a:rPr lang="en-US" sz="2400" dirty="0" smtClean="0"/>
              <a:t>We observe some nodes and need to assign the rest</a:t>
            </a:r>
            <a:endParaRPr lang="en-US" sz="2400" dirty="0"/>
          </a:p>
          <a:p>
            <a:r>
              <a:rPr lang="en-US" sz="2400" dirty="0" smtClean="0"/>
              <a:t>Each factor</a:t>
            </a:r>
            <a:r>
              <a:rPr lang="en-US" sz="2400" dirty="0" smtClean="0">
                <a:solidFill>
                  <a:schemeClr val="accent2"/>
                </a:solidFill>
              </a:rPr>
              <a:t> </a:t>
            </a:r>
            <a:r>
              <a:rPr lang="en-US" sz="2400" dirty="0" smtClean="0"/>
              <a:t>is associated with a score</a:t>
            </a:r>
            <a:endParaRPr lang="en-US" sz="2400" dirty="0"/>
          </a:p>
        </p:txBody>
      </p:sp>
      <p:pic>
        <p:nvPicPr>
          <p:cNvPr id="11" name="Picture 10"/>
          <p:cNvPicPr>
            <a:picLocks noChangeAspect="1"/>
          </p:cNvPicPr>
          <p:nvPr/>
        </p:nvPicPr>
        <p:blipFill>
          <a:blip r:embed="rId2"/>
          <a:stretch>
            <a:fillRect/>
          </a:stretch>
        </p:blipFill>
        <p:spPr>
          <a:xfrm>
            <a:off x="1583881" y="1939853"/>
            <a:ext cx="5597865" cy="2591238"/>
          </a:xfrm>
          <a:prstGeom prst="rect">
            <a:avLst/>
          </a:prstGeom>
        </p:spPr>
      </p:pic>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5804348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Random Field: </a:t>
            </a:r>
            <a:r>
              <a:rPr lang="en-US" dirty="0"/>
              <a:t>Factor graph</a:t>
            </a:r>
          </a:p>
        </p:txBody>
      </p:sp>
      <p:sp>
        <p:nvSpPr>
          <p:cNvPr id="8" name="Content Placeholder 7"/>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0F128D-E007-7541-A1FF-F45D75879CCB}" type="slidenum">
              <a:rPr lang="en-US" smtClean="0"/>
              <a:t>93</a:t>
            </a:fld>
            <a:endParaRPr lang="en-US"/>
          </a:p>
        </p:txBody>
      </p:sp>
      <p:sp>
        <p:nvSpPr>
          <p:cNvPr id="51" name="TextBox 50"/>
          <p:cNvSpPr txBox="1"/>
          <p:nvPr/>
        </p:nvSpPr>
        <p:spPr>
          <a:xfrm>
            <a:off x="925286" y="4671786"/>
            <a:ext cx="6684843" cy="1200329"/>
          </a:xfrm>
          <a:prstGeom prst="rect">
            <a:avLst/>
          </a:prstGeom>
          <a:noFill/>
        </p:spPr>
        <p:txBody>
          <a:bodyPr wrap="none" rtlCol="0">
            <a:spAutoFit/>
          </a:bodyPr>
          <a:lstStyle/>
          <a:p>
            <a:r>
              <a:rPr lang="en-US" sz="2400" dirty="0" smtClean="0"/>
              <a:t>Each node is a random variable</a:t>
            </a:r>
            <a:endParaRPr lang="en-US" sz="2400" dirty="0"/>
          </a:p>
          <a:p>
            <a:r>
              <a:rPr lang="en-US" sz="2400" dirty="0" smtClean="0"/>
              <a:t>We observe some nodes and need to assign the rest</a:t>
            </a:r>
            <a:endParaRPr lang="en-US" sz="2400" dirty="0"/>
          </a:p>
          <a:p>
            <a:r>
              <a:rPr lang="en-US" sz="2400" dirty="0" smtClean="0"/>
              <a:t>Each factor</a:t>
            </a:r>
            <a:r>
              <a:rPr lang="en-US" sz="2400" dirty="0" smtClean="0">
                <a:solidFill>
                  <a:schemeClr val="accent2"/>
                </a:solidFill>
              </a:rPr>
              <a:t> </a:t>
            </a:r>
            <a:r>
              <a:rPr lang="en-US" sz="2400" dirty="0" smtClean="0"/>
              <a:t>is associated with a score</a:t>
            </a:r>
            <a:endParaRPr lang="en-US" sz="2400" dirty="0"/>
          </a:p>
        </p:txBody>
      </p:sp>
      <p:pic>
        <p:nvPicPr>
          <p:cNvPr id="11" name="Picture 10"/>
          <p:cNvPicPr>
            <a:picLocks noChangeAspect="1"/>
          </p:cNvPicPr>
          <p:nvPr/>
        </p:nvPicPr>
        <p:blipFill>
          <a:blip r:embed="rId2"/>
          <a:stretch>
            <a:fillRect/>
          </a:stretch>
        </p:blipFill>
        <p:spPr>
          <a:xfrm>
            <a:off x="197726" y="1393906"/>
            <a:ext cx="8515350" cy="2957658"/>
          </a:xfrm>
          <a:prstGeom prst="rect">
            <a:avLst/>
          </a:prstGeom>
        </p:spPr>
      </p:pic>
      <p:sp>
        <p:nvSpPr>
          <p:cNvPr id="3" name="Footer Placeholder 2"/>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4983707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Random Field for sequences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94</a:t>
            </a:fld>
            <a:endParaRPr lang="en-US"/>
          </a:p>
        </p:txBody>
      </p:sp>
      <p:sp>
        <p:nvSpPr>
          <p:cNvPr id="8" name="TextBox 7"/>
          <p:cNvSpPr txBox="1"/>
          <p:nvPr/>
        </p:nvSpPr>
        <p:spPr>
          <a:xfrm>
            <a:off x="628650" y="2471929"/>
            <a:ext cx="2938512" cy="769441"/>
          </a:xfrm>
          <a:prstGeom prst="rect">
            <a:avLst/>
          </a:prstGeom>
          <a:noFill/>
        </p:spPr>
        <p:txBody>
          <a:bodyPr wrap="square" rtlCol="0">
            <a:spAutoFit/>
          </a:bodyPr>
          <a:lstStyle/>
          <a:p>
            <a:r>
              <a:rPr lang="en-US" sz="2200" dirty="0" smtClean="0"/>
              <a:t>Z: Normalizing constant, sum over all sequences</a:t>
            </a:r>
            <a:endParaRPr lang="en-US" sz="2200" dirty="0"/>
          </a:p>
        </p:txBody>
      </p:sp>
      <mc:AlternateContent xmlns:mc="http://schemas.openxmlformats.org/markup-compatibility/2006" xmlns:a14="http://schemas.microsoft.com/office/drawing/2010/main">
        <mc:Choice Requires="a14">
          <p:sp>
            <p:nvSpPr>
              <p:cNvPr id="5" name="TextBox 4"/>
              <p:cNvSpPr txBox="1"/>
              <p:nvPr/>
            </p:nvSpPr>
            <p:spPr>
              <a:xfrm>
                <a:off x="1896299" y="1198984"/>
                <a:ext cx="5351401" cy="988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𝑃</m:t>
                      </m:r>
                      <m:d>
                        <m:dPr>
                          <m:sepChr m:val="∣"/>
                          <m:ctrlPr>
                            <a:rPr lang="en-US" sz="2400" b="0" i="1" smtClean="0">
                              <a:latin typeface="Cambria Math" charset="0"/>
                            </a:rPr>
                          </m:ctrlPr>
                        </m:dPr>
                        <m:e>
                          <m:r>
                            <a:rPr lang="en-US" sz="2400" b="1" i="1" smtClean="0">
                              <a:latin typeface="Cambria Math" charset="0"/>
                            </a:rPr>
                            <m:t>𝒚</m:t>
                          </m:r>
                        </m:e>
                        <m:e>
                          <m:r>
                            <a:rPr lang="en-US" sz="2400" b="1" i="1" smtClean="0">
                              <a:latin typeface="Cambria Math" charset="0"/>
                            </a:rPr>
                            <m:t>𝒙</m:t>
                          </m:r>
                        </m:e>
                      </m:d>
                      <m:r>
                        <a:rPr lang="en-US" sz="2400" b="0" i="1" smtClean="0">
                          <a:latin typeface="Cambria Math" charset="0"/>
                        </a:rPr>
                        <m:t>= </m:t>
                      </m:r>
                      <m:f>
                        <m:fPr>
                          <m:ctrlPr>
                            <a:rPr lang="mr-IN" sz="2400" b="0" i="1" smtClean="0">
                              <a:latin typeface="Cambria Math" charset="0"/>
                            </a:rPr>
                          </m:ctrlPr>
                        </m:fPr>
                        <m:num>
                          <m:r>
                            <a:rPr lang="en-US" sz="2400" b="0" i="1" smtClean="0">
                              <a:latin typeface="Cambria Math" charset="0"/>
                            </a:rPr>
                            <m:t>1</m:t>
                          </m:r>
                        </m:num>
                        <m:den>
                          <m:r>
                            <a:rPr lang="en-US" sz="2400" b="0" i="1" smtClean="0">
                              <a:latin typeface="Cambria Math" charset="0"/>
                            </a:rPr>
                            <m:t>𝑍</m:t>
                          </m:r>
                        </m:den>
                      </m:f>
                      <m:nary>
                        <m:naryPr>
                          <m:chr m:val="∏"/>
                          <m:supHide m:val="on"/>
                          <m:ctrlPr>
                            <a:rPr lang="mr-IN" sz="2400" b="0" i="1" smtClean="0">
                              <a:latin typeface="Cambria Math" charset="0"/>
                            </a:rPr>
                          </m:ctrlPr>
                        </m:naryPr>
                        <m:sub>
                          <m:r>
                            <m:rPr>
                              <m:brk m:alnAt="7"/>
                            </m:rPr>
                            <a:rPr lang="en-US" sz="2400" b="0" i="1" smtClean="0">
                              <a:latin typeface="Cambria Math" charset="0"/>
                            </a:rPr>
                            <m:t>𝑖</m:t>
                          </m:r>
                        </m:sub>
                        <m:sup/>
                        <m:e>
                          <m:r>
                            <m:rPr>
                              <m:sty m:val="p"/>
                            </m:rPr>
                            <a:rPr lang="en-US" sz="2400" b="0" i="0" smtClean="0">
                              <a:latin typeface="Cambria Math" charset="0"/>
                            </a:rPr>
                            <m:t>exp</m:t>
                          </m:r>
                          <m:r>
                            <a:rPr lang="en-US" sz="2400" b="0" i="1" smtClean="0">
                              <a:latin typeface="Cambria Math" charset="0"/>
                            </a:rPr>
                            <m:t>⁡(</m:t>
                          </m:r>
                          <m:sSup>
                            <m:sSupPr>
                              <m:ctrlPr>
                                <a:rPr lang="en-US" sz="2400" b="0" i="1" smtClean="0">
                                  <a:solidFill>
                                    <a:schemeClr val="accent1"/>
                                  </a:solidFill>
                                  <a:latin typeface="Cambria Math" charset="0"/>
                                </a:rPr>
                              </m:ctrlPr>
                            </m:sSupPr>
                            <m:e>
                              <m:r>
                                <a:rPr lang="en-US" sz="2400" b="1" i="1" smtClean="0">
                                  <a:solidFill>
                                    <a:schemeClr val="accent1"/>
                                  </a:solidFill>
                                  <a:latin typeface="Cambria Math" charset="0"/>
                                </a:rPr>
                                <m:t>𝒘</m:t>
                              </m:r>
                            </m:e>
                            <m:sup>
                              <m:r>
                                <a:rPr lang="en-US" sz="2400" b="0" i="1" smtClean="0">
                                  <a:solidFill>
                                    <a:schemeClr val="accent1"/>
                                  </a:solidFill>
                                  <a:latin typeface="Cambria Math" charset="0"/>
                                </a:rPr>
                                <m:t>𝑇</m:t>
                              </m:r>
                            </m:sup>
                          </m:sSup>
                          <m:r>
                            <a:rPr lang="en-US" sz="2400" b="0" i="1" smtClean="0">
                              <a:solidFill>
                                <a:schemeClr val="accent1"/>
                              </a:solidFill>
                              <a:latin typeface="Cambria Math" charset="0"/>
                            </a:rPr>
                            <m:t>𝜙</m:t>
                          </m:r>
                          <m:r>
                            <a:rPr lang="en-US" sz="2400" b="0" i="1" smtClean="0">
                              <a:solidFill>
                                <a:schemeClr val="accent1"/>
                              </a:solidFill>
                              <a:latin typeface="Cambria Math" charset="0"/>
                            </a:rPr>
                            <m:t>(</m:t>
                          </m:r>
                          <m:r>
                            <a:rPr lang="en-US" sz="2400" b="1" i="1" smtClean="0">
                              <a:solidFill>
                                <a:schemeClr val="accent1"/>
                              </a:solidFill>
                              <a:latin typeface="Cambria Math" charset="0"/>
                            </a:rPr>
                            <m:t>𝒙</m:t>
                          </m:r>
                          <m:r>
                            <a:rPr lang="en-US" sz="2400" b="0" i="1" smtClean="0">
                              <a:solidFill>
                                <a:schemeClr val="accent1"/>
                              </a:solidFill>
                              <a:latin typeface="Cambria Math" charset="0"/>
                            </a:rPr>
                            <m:t>, </m:t>
                          </m:r>
                          <m:sSub>
                            <m:sSubPr>
                              <m:ctrlPr>
                                <a:rPr lang="en-US" sz="2400" b="0" i="1" smtClean="0">
                                  <a:solidFill>
                                    <a:schemeClr val="accent1"/>
                                  </a:solidFill>
                                  <a:latin typeface="Cambria Math" charset="0"/>
                                </a:rPr>
                              </m:ctrlPr>
                            </m:sSubPr>
                            <m:e>
                              <m:r>
                                <a:rPr lang="en-US" sz="2400" b="0" i="1" smtClean="0">
                                  <a:solidFill>
                                    <a:schemeClr val="accent1"/>
                                  </a:solidFill>
                                  <a:latin typeface="Cambria Math" charset="0"/>
                                </a:rPr>
                                <m:t>𝑦</m:t>
                              </m:r>
                            </m:e>
                            <m:sub>
                              <m:r>
                                <a:rPr lang="en-US" sz="2400" b="0" i="1" smtClean="0">
                                  <a:solidFill>
                                    <a:schemeClr val="accent1"/>
                                  </a:solidFill>
                                  <a:latin typeface="Cambria Math" charset="0"/>
                                </a:rPr>
                                <m:t>𝑖</m:t>
                              </m:r>
                            </m:sub>
                          </m:sSub>
                          <m:r>
                            <a:rPr lang="en-US" sz="2400" b="0" i="1" smtClean="0">
                              <a:solidFill>
                                <a:schemeClr val="accent1"/>
                              </a:solidFill>
                              <a:latin typeface="Cambria Math" charset="0"/>
                            </a:rPr>
                            <m:t>, </m:t>
                          </m:r>
                          <m:sSub>
                            <m:sSubPr>
                              <m:ctrlPr>
                                <a:rPr lang="en-US" sz="2400" b="0" i="1" smtClean="0">
                                  <a:solidFill>
                                    <a:schemeClr val="accent1"/>
                                  </a:solidFill>
                                  <a:latin typeface="Cambria Math" charset="0"/>
                                </a:rPr>
                              </m:ctrlPr>
                            </m:sSubPr>
                            <m:e>
                              <m:r>
                                <a:rPr lang="en-US" sz="2400" b="0" i="1" smtClean="0">
                                  <a:solidFill>
                                    <a:schemeClr val="accent1"/>
                                  </a:solidFill>
                                  <a:latin typeface="Cambria Math" charset="0"/>
                                </a:rPr>
                                <m:t>𝑦</m:t>
                              </m:r>
                            </m:e>
                            <m:sub>
                              <m:r>
                                <a:rPr lang="en-US" sz="2400" b="0" i="1" smtClean="0">
                                  <a:solidFill>
                                    <a:schemeClr val="accent1"/>
                                  </a:solidFill>
                                  <a:latin typeface="Cambria Math" charset="0"/>
                                </a:rPr>
                                <m:t>𝑖</m:t>
                              </m:r>
                              <m:r>
                                <a:rPr lang="en-US" sz="2400" b="0" i="1" smtClean="0">
                                  <a:solidFill>
                                    <a:schemeClr val="accent1"/>
                                  </a:solidFill>
                                  <a:latin typeface="Cambria Math" charset="0"/>
                                </a:rPr>
                                <m:t>−1</m:t>
                              </m:r>
                            </m:sub>
                          </m:sSub>
                          <m:r>
                            <a:rPr lang="en-US" sz="2400" b="0" i="1" smtClean="0">
                              <a:latin typeface="Cambria Math" charset="0"/>
                            </a:rPr>
                            <m:t>)</m:t>
                          </m:r>
                        </m:e>
                      </m:nary>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896299" y="1198984"/>
                <a:ext cx="5351401" cy="98854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96699" y="2509856"/>
                <a:ext cx="4399409" cy="9374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𝑍</m:t>
                      </m:r>
                      <m:r>
                        <a:rPr lang="en-US" sz="2400" b="0" i="1" smtClean="0">
                          <a:latin typeface="Cambria Math" charset="0"/>
                        </a:rPr>
                        <m:t>= </m:t>
                      </m:r>
                      <m:nary>
                        <m:naryPr>
                          <m:chr m:val="∑"/>
                          <m:supHide m:val="on"/>
                          <m:ctrlPr>
                            <a:rPr lang="en-US" sz="2400" b="0" i="1" smtClean="0">
                              <a:latin typeface="Cambria Math" charset="0"/>
                            </a:rPr>
                          </m:ctrlPr>
                        </m:naryPr>
                        <m:sub>
                          <m:acc>
                            <m:accPr>
                              <m:chr m:val="̂"/>
                              <m:ctrlPr>
                                <a:rPr lang="en-US" sz="2400" b="0" i="1" smtClean="0">
                                  <a:latin typeface="Cambria Math" charset="0"/>
                                </a:rPr>
                              </m:ctrlPr>
                            </m:accPr>
                            <m:e>
                              <m:r>
                                <a:rPr lang="en-US" sz="2400" b="0" i="1" smtClean="0">
                                  <a:latin typeface="Cambria Math" charset="0"/>
                                </a:rPr>
                                <m:t>𝑦</m:t>
                              </m:r>
                            </m:e>
                          </m:acc>
                        </m:sub>
                        <m:sup/>
                        <m:e>
                          <m:nary>
                            <m:naryPr>
                              <m:chr m:val="∏"/>
                              <m:supHide m:val="on"/>
                              <m:ctrlPr>
                                <a:rPr lang="en-US" sz="2400" b="0" i="1" smtClean="0">
                                  <a:latin typeface="Cambria Math" charset="0"/>
                                </a:rPr>
                              </m:ctrlPr>
                            </m:naryPr>
                            <m:sub>
                              <m:r>
                                <m:rPr>
                                  <m:brk m:alnAt="7"/>
                                </m:rPr>
                                <a:rPr lang="en-US" sz="2400" b="0" i="1" smtClean="0">
                                  <a:latin typeface="Cambria Math" charset="0"/>
                                </a:rPr>
                                <m:t>𝑖</m:t>
                              </m:r>
                            </m:sub>
                            <m:sup/>
                            <m:e>
                              <m:r>
                                <m:rPr>
                                  <m:sty m:val="p"/>
                                </m:rPr>
                                <a:rPr lang="en-US" sz="2400" b="0" i="0" smtClean="0">
                                  <a:latin typeface="Cambria Math" charset="0"/>
                                </a:rPr>
                                <m:t>exp</m:t>
                              </m:r>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𝑇</m:t>
                                  </m:r>
                                </m:sup>
                              </m:sSup>
                              <m:r>
                                <a:rPr lang="en-US" sz="2400" b="0" i="1" smtClean="0">
                                  <a:latin typeface="Cambria Math" charset="0"/>
                                </a:rPr>
                                <m:t>𝜙</m:t>
                              </m:r>
                              <m:r>
                                <a:rPr lang="en-US" sz="2400" b="0" i="1" smtClean="0">
                                  <a:latin typeface="Cambria Math" charset="0"/>
                                </a:rPr>
                                <m:t>(</m:t>
                              </m:r>
                              <m:r>
                                <a:rPr lang="en-US" sz="2400" b="1" i="1" smtClean="0">
                                  <a:latin typeface="Cambria Math" charset="0"/>
                                </a:rPr>
                                <m:t>𝒙</m:t>
                              </m:r>
                              <m:r>
                                <a:rPr lang="en-US" sz="2400" b="1" i="1" smtClean="0">
                                  <a:latin typeface="Cambria Math" charset="0"/>
                                </a:rPr>
                                <m:t>, </m:t>
                              </m:r>
                              <m:sSub>
                                <m:sSubPr>
                                  <m:ctrlPr>
                                    <a:rPr lang="en-US" sz="2400" b="1" i="1" smtClean="0">
                                      <a:latin typeface="Cambria Math" charset="0"/>
                                    </a:rPr>
                                  </m:ctrlPr>
                                </m:sSubPr>
                                <m:e>
                                  <m:acc>
                                    <m:accPr>
                                      <m:chr m:val="̂"/>
                                      <m:ctrlPr>
                                        <a:rPr lang="en-US" sz="2400" b="1" i="1" smtClean="0">
                                          <a:latin typeface="Cambria Math" charset="0"/>
                                        </a:rPr>
                                      </m:ctrlPr>
                                    </m:accPr>
                                    <m:e>
                                      <m:r>
                                        <a:rPr lang="en-US" sz="2400" b="0" i="1" smtClean="0">
                                          <a:latin typeface="Cambria Math" charset="0"/>
                                        </a:rPr>
                                        <m:t>𝑦</m:t>
                                      </m:r>
                                    </m:e>
                                  </m:acc>
                                </m:e>
                                <m:sub>
                                  <m:r>
                                    <a:rPr lang="en-US" sz="2400" b="0" i="1" smtClean="0">
                                      <a:latin typeface="Cambria Math" charset="0"/>
                                    </a:rPr>
                                    <m:t>𝑖</m:t>
                                  </m:r>
                                </m:sub>
                              </m:sSub>
                              <m:r>
                                <a:rPr lang="en-US" sz="2400" b="1" i="1" smtClean="0">
                                  <a:latin typeface="Cambria Math" charset="0"/>
                                </a:rPr>
                                <m:t>,</m:t>
                              </m:r>
                              <m:sSub>
                                <m:sSubPr>
                                  <m:ctrlPr>
                                    <a:rPr lang="en-US" sz="2400" b="0" i="1" smtClean="0">
                                      <a:latin typeface="Cambria Math" charset="0"/>
                                    </a:rPr>
                                  </m:ctrlPr>
                                </m:sSubPr>
                                <m:e>
                                  <m:acc>
                                    <m:accPr>
                                      <m:chr m:val="̂"/>
                                      <m:ctrlPr>
                                        <a:rPr lang="en-US" sz="2400" b="1" i="1" smtClean="0">
                                          <a:latin typeface="Cambria Math" charset="0"/>
                                        </a:rPr>
                                      </m:ctrlPr>
                                    </m:accPr>
                                    <m:e>
                                      <m:r>
                                        <a:rPr lang="en-US" sz="2400" b="0" i="1" smtClean="0">
                                          <a:latin typeface="Cambria Math" charset="0"/>
                                        </a:rPr>
                                        <m:t>𝑦</m:t>
                                      </m:r>
                                    </m:e>
                                  </m:acc>
                                </m:e>
                                <m:sub>
                                  <m:r>
                                    <a:rPr lang="en-US" sz="2400" b="0" i="1" smtClean="0">
                                      <a:latin typeface="Cambria Math" charset="0"/>
                                    </a:rPr>
                                    <m:t>𝑖</m:t>
                                  </m:r>
                                  <m:r>
                                    <a:rPr lang="en-US" sz="2400" b="0" i="1" smtClean="0">
                                      <a:latin typeface="Cambria Math" charset="0"/>
                                    </a:rPr>
                                    <m:t>−1</m:t>
                                  </m:r>
                                </m:sub>
                              </m:sSub>
                              <m:r>
                                <a:rPr lang="en-US" sz="2400" b="1" i="1" smtClean="0">
                                  <a:latin typeface="Cambria Math" charset="0"/>
                                </a:rPr>
                                <m:t>)</m:t>
                              </m:r>
                            </m:e>
                          </m:nary>
                        </m:e>
                      </m:nary>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96699" y="2509856"/>
                <a:ext cx="4399409" cy="937436"/>
              </a:xfrm>
              <a:prstGeom prst="rect">
                <a:avLst/>
              </a:prstGeom>
              <a:blipFill rotWithShape="0">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121365" y="3672056"/>
            <a:ext cx="5309449" cy="2713517"/>
          </a:xfrm>
          <a:prstGeom prst="rect">
            <a:avLst/>
          </a:prstGeom>
        </p:spPr>
      </p:pic>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7233454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CRF: A different 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400" dirty="0" smtClean="0"/>
                  <a:t>Input: </a:t>
                </a:r>
                <a:r>
                  <a:rPr lang="en-US" sz="2400" b="1" dirty="0" smtClean="0"/>
                  <a:t>x</a:t>
                </a:r>
                <a:r>
                  <a:rPr lang="en-US" sz="2400" dirty="0" smtClean="0"/>
                  <a:t>, Output: </a:t>
                </a:r>
                <a:r>
                  <a:rPr lang="en-US" sz="2400" b="1" dirty="0" smtClean="0"/>
                  <a:t>y</a:t>
                </a:r>
                <a:r>
                  <a:rPr lang="en-US" sz="2400" dirty="0" smtClean="0"/>
                  <a:t>, both sequences (for now)</a:t>
                </a:r>
              </a:p>
              <a:p>
                <a:endParaRPr lang="en-US" sz="2400" dirty="0" smtClean="0"/>
              </a:p>
              <a:p>
                <a:r>
                  <a:rPr lang="en-US" sz="2400" dirty="0" smtClean="0"/>
                  <a:t>Define a feature vector for the </a:t>
                </a:r>
                <a:r>
                  <a:rPr lang="en-US" sz="2400" b="1" dirty="0" smtClean="0">
                    <a:solidFill>
                      <a:srgbClr val="3C58AD"/>
                    </a:solidFill>
                  </a:rPr>
                  <a:t>entire</a:t>
                </a:r>
                <a:r>
                  <a:rPr lang="en-US" sz="2400" dirty="0" smtClean="0">
                    <a:solidFill>
                      <a:srgbClr val="3C58AD"/>
                    </a:solidFill>
                  </a:rPr>
                  <a:t> </a:t>
                </a:r>
                <a:r>
                  <a:rPr lang="en-US" sz="2400" dirty="0" smtClean="0"/>
                  <a:t>input and output sequence:</a:t>
                </a:r>
                <a14:m>
                  <m:oMath xmlns:m="http://schemas.openxmlformats.org/officeDocument/2006/math">
                    <m:r>
                      <a:rPr lang="en-US" sz="2400" b="0" i="0" smtClean="0">
                        <a:latin typeface="Cambria Math" charset="0"/>
                      </a:rPr>
                      <m:t> </m:t>
                    </m:r>
                    <m:r>
                      <a:rPr lang="en-US" sz="2400" b="0" i="1" smtClean="0">
                        <a:latin typeface="Cambria Math" charset="0"/>
                      </a:rPr>
                      <m:t>𝜙</m:t>
                    </m:r>
                  </m:oMath>
                </a14:m>
                <a:r>
                  <a:rPr lang="en-US" sz="2400" dirty="0" smtClean="0"/>
                  <a:t>(</a:t>
                </a:r>
                <a:r>
                  <a:rPr lang="en-US" sz="2400" b="1" dirty="0" smtClean="0"/>
                  <a:t>x</a:t>
                </a:r>
                <a:r>
                  <a:rPr lang="en-US" sz="2400" dirty="0" smtClean="0"/>
                  <a:t>, </a:t>
                </a:r>
                <a:r>
                  <a:rPr lang="en-US" sz="2400" b="1" dirty="0" smtClean="0"/>
                  <a:t>y</a:t>
                </a:r>
                <a:r>
                  <a:rPr lang="en-US" sz="2400" dirty="0" smtClean="0"/>
                  <a:t>)</a:t>
                </a:r>
                <a:endParaRPr lang="en-US" sz="2400" b="1" dirty="0"/>
              </a:p>
              <a:p>
                <a:endParaRPr lang="en-US" sz="2400" dirty="0" smtClean="0"/>
              </a:p>
              <a:p>
                <a:r>
                  <a:rPr lang="en-US" sz="2400" dirty="0" smtClean="0"/>
                  <a:t>Define a giant log-linear model, </a:t>
                </a:r>
                <a:br>
                  <a:rPr lang="en-US" sz="2400" dirty="0" smtClean="0"/>
                </a:br>
                <a:r>
                  <a:rPr lang="en-US" sz="2400" dirty="0" smtClean="0"/>
                  <a:t>P(</a:t>
                </a:r>
                <a:r>
                  <a:rPr lang="en-US" sz="2400" b="1" dirty="0" smtClean="0"/>
                  <a:t>y</a:t>
                </a:r>
                <a:r>
                  <a:rPr lang="en-US" sz="2400" dirty="0" smtClean="0"/>
                  <a:t> | </a:t>
                </a:r>
                <a:r>
                  <a:rPr lang="en-US" sz="2400" b="1" dirty="0" smtClean="0"/>
                  <a:t>x</a:t>
                </a:r>
                <a:r>
                  <a:rPr lang="en-US" sz="2400" dirty="0" smtClean="0"/>
                  <a:t>) parameterized by </a:t>
                </a:r>
                <a:r>
                  <a:rPr lang="en-US" sz="2400" b="1" dirty="0" smtClean="0"/>
                  <a:t>w</a:t>
                </a:r>
              </a:p>
              <a:p>
                <a:endParaRPr lang="en-US" sz="2400" dirty="0"/>
              </a:p>
              <a:p>
                <a:pPr lvl="1"/>
                <a:endParaRPr lang="en-US" sz="2000" dirty="0" smtClean="0"/>
              </a:p>
              <a:p>
                <a:pPr lvl="1"/>
                <a:r>
                  <a:rPr lang="en-US" sz="2000" dirty="0" smtClean="0"/>
                  <a:t>Just like any other log-linear model, except</a:t>
                </a:r>
              </a:p>
              <a:p>
                <a:pPr lvl="2"/>
                <a:r>
                  <a:rPr lang="en-US" sz="1800" dirty="0" smtClean="0"/>
                  <a:t>Space of </a:t>
                </a:r>
                <a:r>
                  <a:rPr lang="en-US" sz="1800" b="1" dirty="0" smtClean="0"/>
                  <a:t>y</a:t>
                </a:r>
                <a:r>
                  <a:rPr lang="en-US" sz="1800" dirty="0" smtClean="0"/>
                  <a:t> is the set of all possible sequences of the correct length</a:t>
                </a:r>
              </a:p>
              <a:p>
                <a:pPr lvl="2"/>
                <a:r>
                  <a:rPr lang="en-US" sz="1800" dirty="0" smtClean="0"/>
                  <a:t>Normalization constant sums over all sequences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50" t="-6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0F128D-E007-7541-A1FF-F45D75879CCB}" type="slidenum">
              <a:rPr lang="en-US" smtClean="0"/>
              <a:t>95</a:t>
            </a:fld>
            <a:endParaRPr lang="en-US"/>
          </a:p>
        </p:txBody>
      </p:sp>
      <p:sp>
        <p:nvSpPr>
          <p:cNvPr id="6" name="TextBox 5"/>
          <p:cNvSpPr txBox="1"/>
          <p:nvPr/>
        </p:nvSpPr>
        <p:spPr>
          <a:xfrm>
            <a:off x="2665887" y="5987019"/>
            <a:ext cx="4954113" cy="369332"/>
          </a:xfrm>
          <a:prstGeom prst="rect">
            <a:avLst/>
          </a:prstGeom>
          <a:noFill/>
        </p:spPr>
        <p:txBody>
          <a:bodyPr wrap="none" rtlCol="0">
            <a:spAutoFit/>
          </a:bodyPr>
          <a:lstStyle/>
          <a:p>
            <a:r>
              <a:rPr lang="en-US" i="1" dirty="0" smtClean="0"/>
              <a:t>In an MEMM, </a:t>
            </a:r>
            <a:r>
              <a:rPr lang="en-US" i="1" smtClean="0"/>
              <a:t>probabilities were locally </a:t>
            </a:r>
            <a:r>
              <a:rPr lang="en-US" i="1" dirty="0" smtClean="0"/>
              <a:t>normalized</a:t>
            </a:r>
            <a:endParaRPr lang="en-US" i="1" dirty="0"/>
          </a:p>
        </p:txBody>
      </p:sp>
      <mc:AlternateContent xmlns:mc="http://schemas.openxmlformats.org/markup-compatibility/2006" xmlns:a14="http://schemas.microsoft.com/office/drawing/2010/main">
        <mc:Choice Requires="a14">
          <p:sp>
            <p:nvSpPr>
              <p:cNvPr id="7" name="TextBox 6"/>
              <p:cNvSpPr txBox="1"/>
              <p:nvPr/>
            </p:nvSpPr>
            <p:spPr>
              <a:xfrm>
                <a:off x="628650" y="3986931"/>
                <a:ext cx="8482963" cy="992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charset="0"/>
                        </a:rPr>
                        <m:t>𝑃</m:t>
                      </m:r>
                      <m:d>
                        <m:dPr>
                          <m:sepChr m:val="∣"/>
                          <m:ctrlPr>
                            <a:rPr lang="en-US" sz="2200" b="0" i="1" smtClean="0">
                              <a:latin typeface="Cambria Math" charset="0"/>
                            </a:rPr>
                          </m:ctrlPr>
                        </m:dPr>
                        <m:e>
                          <m:r>
                            <a:rPr lang="en-US" sz="2200" b="1" i="1" smtClean="0">
                              <a:latin typeface="Cambria Math" charset="0"/>
                            </a:rPr>
                            <m:t>𝒚</m:t>
                          </m:r>
                        </m:e>
                        <m:e>
                          <m:r>
                            <a:rPr lang="en-US" sz="2200" b="1" i="1" smtClean="0">
                              <a:latin typeface="Cambria Math" charset="0"/>
                            </a:rPr>
                            <m:t>𝒙</m:t>
                          </m:r>
                        </m:e>
                      </m:d>
                      <m:r>
                        <a:rPr lang="en-US" sz="2200" b="0" i="1" smtClean="0">
                          <a:latin typeface="Cambria Math" charset="0"/>
                        </a:rPr>
                        <m:t>= </m:t>
                      </m:r>
                      <m:f>
                        <m:fPr>
                          <m:ctrlPr>
                            <a:rPr lang="mr-IN" sz="2200" b="0" i="1" smtClean="0">
                              <a:latin typeface="Cambria Math" charset="0"/>
                            </a:rPr>
                          </m:ctrlPr>
                        </m:fPr>
                        <m:num>
                          <m:r>
                            <a:rPr lang="en-US" sz="2200" b="0" i="1" smtClean="0">
                              <a:latin typeface="Cambria Math" charset="0"/>
                            </a:rPr>
                            <m:t>1</m:t>
                          </m:r>
                        </m:num>
                        <m:den>
                          <m:r>
                            <a:rPr lang="en-US" sz="2200" b="0" i="1" smtClean="0">
                              <a:latin typeface="Cambria Math" charset="0"/>
                            </a:rPr>
                            <m:t>𝑍</m:t>
                          </m:r>
                        </m:den>
                      </m:f>
                      <m:nary>
                        <m:naryPr>
                          <m:chr m:val="∏"/>
                          <m:supHide m:val="on"/>
                          <m:ctrlPr>
                            <a:rPr lang="mr-IN" sz="2200" b="0" i="1" smtClean="0">
                              <a:latin typeface="Cambria Math" charset="0"/>
                            </a:rPr>
                          </m:ctrlPr>
                        </m:naryPr>
                        <m:sub>
                          <m:r>
                            <m:rPr>
                              <m:brk m:alnAt="7"/>
                            </m:rPr>
                            <a:rPr lang="en-US" sz="2200" b="0" i="1" smtClean="0">
                              <a:latin typeface="Cambria Math" charset="0"/>
                            </a:rPr>
                            <m:t>𝑖</m:t>
                          </m:r>
                        </m:sub>
                        <m:sup/>
                        <m:e>
                          <m:r>
                            <m:rPr>
                              <m:sty m:val="p"/>
                            </m:rPr>
                            <a:rPr lang="en-US" sz="2200" b="0" i="0" smtClean="0">
                              <a:solidFill>
                                <a:srgbClr val="3C58AD"/>
                              </a:solidFill>
                              <a:latin typeface="Cambria Math" charset="0"/>
                            </a:rPr>
                            <m:t>exp</m:t>
                          </m:r>
                          <m:r>
                            <a:rPr lang="en-US" sz="2200" b="0" i="1" smtClean="0">
                              <a:solidFill>
                                <a:srgbClr val="3C58AD"/>
                              </a:solidFill>
                              <a:latin typeface="Cambria Math" charset="0"/>
                            </a:rPr>
                            <m:t>⁡(</m:t>
                          </m:r>
                          <m:sSup>
                            <m:sSupPr>
                              <m:ctrlPr>
                                <a:rPr lang="en-US" sz="2200" b="0" i="1" smtClean="0">
                                  <a:solidFill>
                                    <a:srgbClr val="3C58AD"/>
                                  </a:solidFill>
                                  <a:latin typeface="Cambria Math" charset="0"/>
                                </a:rPr>
                              </m:ctrlPr>
                            </m:sSupPr>
                            <m:e>
                              <m:r>
                                <a:rPr lang="en-US" sz="2200" b="1" i="1" smtClean="0">
                                  <a:solidFill>
                                    <a:srgbClr val="3C58AD"/>
                                  </a:solidFill>
                                  <a:latin typeface="Cambria Math" charset="0"/>
                                </a:rPr>
                                <m:t>𝒘</m:t>
                              </m:r>
                            </m:e>
                            <m:sup>
                              <m:r>
                                <a:rPr lang="en-US" sz="2200" b="0" i="1" smtClean="0">
                                  <a:solidFill>
                                    <a:srgbClr val="3C58AD"/>
                                  </a:solidFill>
                                  <a:latin typeface="Cambria Math" charset="0"/>
                                </a:rPr>
                                <m:t>𝑇</m:t>
                              </m:r>
                            </m:sup>
                          </m:sSup>
                          <m:r>
                            <a:rPr lang="en-US" sz="2200" b="0" i="1" smtClean="0">
                              <a:solidFill>
                                <a:srgbClr val="3C58AD"/>
                              </a:solidFill>
                              <a:latin typeface="Cambria Math" charset="0"/>
                            </a:rPr>
                            <m:t>𝜙</m:t>
                          </m:r>
                          <m:r>
                            <a:rPr lang="en-US" sz="2200" b="0" i="1" smtClean="0">
                              <a:solidFill>
                                <a:srgbClr val="3C58AD"/>
                              </a:solidFill>
                              <a:latin typeface="Cambria Math" charset="0"/>
                            </a:rPr>
                            <m:t>(</m:t>
                          </m:r>
                          <m:r>
                            <a:rPr lang="en-US" sz="2200" b="1" i="1" smtClean="0">
                              <a:solidFill>
                                <a:srgbClr val="3C58AD"/>
                              </a:solidFill>
                              <a:latin typeface="Cambria Math" charset="0"/>
                            </a:rPr>
                            <m:t>𝒙</m:t>
                          </m:r>
                          <m:r>
                            <a:rPr lang="en-US" sz="2200" b="0" i="1" smtClean="0">
                              <a:solidFill>
                                <a:srgbClr val="3C58AD"/>
                              </a:solidFill>
                              <a:latin typeface="Cambria Math" charset="0"/>
                            </a:rPr>
                            <m:t>, </m:t>
                          </m:r>
                          <m:sSub>
                            <m:sSubPr>
                              <m:ctrlPr>
                                <a:rPr lang="en-US" sz="2200" b="0" i="1" smtClean="0">
                                  <a:solidFill>
                                    <a:srgbClr val="3C58AD"/>
                                  </a:solidFill>
                                  <a:latin typeface="Cambria Math" charset="0"/>
                                </a:rPr>
                              </m:ctrlPr>
                            </m:sSubPr>
                            <m:e>
                              <m:r>
                                <a:rPr lang="en-US" sz="2200" b="0" i="1" smtClean="0">
                                  <a:solidFill>
                                    <a:srgbClr val="3C58AD"/>
                                  </a:solidFill>
                                  <a:latin typeface="Cambria Math" charset="0"/>
                                </a:rPr>
                                <m:t>𝑦</m:t>
                              </m:r>
                            </m:e>
                            <m:sub>
                              <m:r>
                                <a:rPr lang="en-US" sz="2200" b="0" i="1" smtClean="0">
                                  <a:solidFill>
                                    <a:srgbClr val="3C58AD"/>
                                  </a:solidFill>
                                  <a:latin typeface="Cambria Math" charset="0"/>
                                </a:rPr>
                                <m:t>𝑖</m:t>
                              </m:r>
                            </m:sub>
                          </m:sSub>
                          <m:r>
                            <a:rPr lang="en-US" sz="2200" b="0" i="1" smtClean="0">
                              <a:solidFill>
                                <a:srgbClr val="3C58AD"/>
                              </a:solidFill>
                              <a:latin typeface="Cambria Math" charset="0"/>
                            </a:rPr>
                            <m:t>, </m:t>
                          </m:r>
                          <m:sSub>
                            <m:sSubPr>
                              <m:ctrlPr>
                                <a:rPr lang="en-US" sz="2200" b="0" i="1" smtClean="0">
                                  <a:solidFill>
                                    <a:srgbClr val="3C58AD"/>
                                  </a:solidFill>
                                  <a:latin typeface="Cambria Math" charset="0"/>
                                </a:rPr>
                              </m:ctrlPr>
                            </m:sSubPr>
                            <m:e>
                              <m:r>
                                <a:rPr lang="en-US" sz="2200" b="0" i="1" smtClean="0">
                                  <a:solidFill>
                                    <a:srgbClr val="3C58AD"/>
                                  </a:solidFill>
                                  <a:latin typeface="Cambria Math" charset="0"/>
                                </a:rPr>
                                <m:t>𝑦</m:t>
                              </m:r>
                            </m:e>
                            <m:sub>
                              <m:r>
                                <a:rPr lang="en-US" sz="2200" b="0" i="1" smtClean="0">
                                  <a:solidFill>
                                    <a:srgbClr val="3C58AD"/>
                                  </a:solidFill>
                                  <a:latin typeface="Cambria Math" charset="0"/>
                                </a:rPr>
                                <m:t>𝑖</m:t>
                              </m:r>
                              <m:r>
                                <a:rPr lang="en-US" sz="2200" b="0" i="1" smtClean="0">
                                  <a:solidFill>
                                    <a:srgbClr val="3C58AD"/>
                                  </a:solidFill>
                                  <a:latin typeface="Cambria Math" charset="0"/>
                                </a:rPr>
                                <m:t>−1</m:t>
                              </m:r>
                            </m:sub>
                          </m:sSub>
                          <m:r>
                            <a:rPr lang="en-US" sz="2200" b="0" i="1" smtClean="0">
                              <a:solidFill>
                                <a:srgbClr val="3C58AD"/>
                              </a:solidFill>
                              <a:latin typeface="Cambria Math" charset="0"/>
                            </a:rPr>
                            <m:t>)</m:t>
                          </m:r>
                        </m:e>
                      </m:nary>
                      <m:r>
                        <a:rPr lang="en-US" sz="2200" b="0" i="1" smtClean="0">
                          <a:latin typeface="Cambria Math" charset="0"/>
                        </a:rPr>
                        <m:t>∝</m:t>
                      </m:r>
                      <m:func>
                        <m:funcPr>
                          <m:ctrlPr>
                            <a:rPr lang="en-US" sz="2200" b="0" i="1" smtClean="0">
                              <a:latin typeface="Cambria Math" charset="0"/>
                            </a:rPr>
                          </m:ctrlPr>
                        </m:funcPr>
                        <m:fName>
                          <m:r>
                            <m:rPr>
                              <m:sty m:val="p"/>
                            </m:rPr>
                            <a:rPr lang="en-US" sz="2200" b="0" i="0" smtClean="0">
                              <a:latin typeface="Cambria Math" charset="0"/>
                            </a:rPr>
                            <m:t>exp</m:t>
                          </m:r>
                        </m:fName>
                        <m:e>
                          <m:d>
                            <m:dPr>
                              <m:ctrlPr>
                                <a:rPr lang="mr-IN" sz="2200" b="0" i="1" smtClean="0">
                                  <a:latin typeface="Cambria Math" charset="0"/>
                                </a:rPr>
                              </m:ctrlPr>
                            </m:dPr>
                            <m:e>
                              <m:sSup>
                                <m:sSupPr>
                                  <m:ctrlPr>
                                    <a:rPr lang="en-US" sz="2200" i="1">
                                      <a:latin typeface="Cambria Math" charset="0"/>
                                    </a:rPr>
                                  </m:ctrlPr>
                                </m:sSupPr>
                                <m:e>
                                  <m:r>
                                    <a:rPr lang="en-US" sz="2200" i="1">
                                      <a:latin typeface="Cambria Math" charset="0"/>
                                    </a:rPr>
                                    <m:t>𝑤</m:t>
                                  </m:r>
                                </m:e>
                                <m:sup>
                                  <m:r>
                                    <a:rPr lang="en-US" sz="2200" i="1">
                                      <a:latin typeface="Cambria Math" charset="0"/>
                                    </a:rPr>
                                    <m:t>𝑇</m:t>
                                  </m:r>
                                </m:sup>
                              </m:sSup>
                              <m:nary>
                                <m:naryPr>
                                  <m:chr m:val="∑"/>
                                  <m:supHide m:val="on"/>
                                  <m:ctrlPr>
                                    <a:rPr lang="en-US" sz="2200" i="1">
                                      <a:latin typeface="Cambria Math" charset="0"/>
                                    </a:rPr>
                                  </m:ctrlPr>
                                </m:naryPr>
                                <m:sub>
                                  <m:r>
                                    <a:rPr lang="en-US" sz="2200" i="1">
                                      <a:latin typeface="Cambria Math" charset="0"/>
                                    </a:rPr>
                                    <m:t>𝑖</m:t>
                                  </m:r>
                                </m:sub>
                                <m:sup/>
                                <m:e>
                                  <m:r>
                                    <a:rPr lang="en-US" sz="2200" i="1">
                                      <a:latin typeface="Cambria Math" charset="0"/>
                                    </a:rPr>
                                    <m:t>𝜙</m:t>
                                  </m:r>
                                  <m:r>
                                    <a:rPr lang="en-US" sz="2200" i="1">
                                      <a:latin typeface="Cambria Math" charset="0"/>
                                    </a:rPr>
                                    <m:t>(</m:t>
                                  </m:r>
                                  <m:r>
                                    <a:rPr lang="en-US" sz="2200" b="1" i="1">
                                      <a:latin typeface="Cambria Math" charset="0"/>
                                    </a:rPr>
                                    <m:t>𝒙</m:t>
                                  </m:r>
                                  <m:r>
                                    <a:rPr lang="en-US" sz="2200" b="1" i="1">
                                      <a:latin typeface="Cambria Math" charset="0"/>
                                    </a:rPr>
                                    <m:t>,</m:t>
                                  </m:r>
                                  <m:sSub>
                                    <m:sSubPr>
                                      <m:ctrlPr>
                                        <a:rPr lang="en-US" sz="2200" i="1">
                                          <a:latin typeface="Cambria Math" charset="0"/>
                                        </a:rPr>
                                      </m:ctrlPr>
                                    </m:sSubPr>
                                    <m:e>
                                      <m:r>
                                        <a:rPr lang="en-US" sz="2200" i="1">
                                          <a:latin typeface="Cambria Math" charset="0"/>
                                        </a:rPr>
                                        <m:t>𝑦</m:t>
                                      </m:r>
                                    </m:e>
                                    <m:sub>
                                      <m:r>
                                        <a:rPr lang="en-US" sz="2200" i="1">
                                          <a:latin typeface="Cambria Math" charset="0"/>
                                        </a:rPr>
                                        <m:t>𝑖</m:t>
                                      </m:r>
                                    </m:sub>
                                  </m:sSub>
                                  <m:r>
                                    <a:rPr lang="en-US" sz="2200" i="1">
                                      <a:latin typeface="Cambria Math" charset="0"/>
                                    </a:rPr>
                                    <m:t>,</m:t>
                                  </m:r>
                                  <m:sSub>
                                    <m:sSubPr>
                                      <m:ctrlPr>
                                        <a:rPr lang="en-US" sz="2200" i="1">
                                          <a:latin typeface="Cambria Math" charset="0"/>
                                        </a:rPr>
                                      </m:ctrlPr>
                                    </m:sSubPr>
                                    <m:e>
                                      <m:r>
                                        <a:rPr lang="en-US" sz="2200" i="1">
                                          <a:latin typeface="Cambria Math" charset="0"/>
                                        </a:rPr>
                                        <m:t>𝑦</m:t>
                                      </m:r>
                                    </m:e>
                                    <m:sub>
                                      <m:r>
                                        <a:rPr lang="en-US" sz="2200" i="1">
                                          <a:latin typeface="Cambria Math" charset="0"/>
                                        </a:rPr>
                                        <m:t>𝑖</m:t>
                                      </m:r>
                                      <m:r>
                                        <a:rPr lang="en-US" sz="2200" i="1">
                                          <a:latin typeface="Cambria Math" charset="0"/>
                                        </a:rPr>
                                        <m:t>−1</m:t>
                                      </m:r>
                                    </m:sub>
                                  </m:sSub>
                                  <m:r>
                                    <a:rPr lang="en-US" sz="2200" b="1" i="1">
                                      <a:latin typeface="Cambria Math" charset="0"/>
                                    </a:rPr>
                                    <m:t>)</m:t>
                                  </m:r>
                                </m:e>
                              </m:nary>
                            </m:e>
                          </m:d>
                        </m:e>
                      </m:func>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628650" y="3986931"/>
                <a:ext cx="8482963" cy="992451"/>
              </a:xfrm>
              <a:prstGeom prst="rect">
                <a:avLst/>
              </a:prstGeom>
              <a:blipFill rotWithShape="0">
                <a:blip r:embed="rId3"/>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1554680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features</a:t>
            </a:r>
            <a:endParaRPr lang="en-US" dirty="0"/>
          </a:p>
        </p:txBody>
      </p:sp>
      <p:sp>
        <p:nvSpPr>
          <p:cNvPr id="3" name="Content Placeholder 2"/>
          <p:cNvSpPr>
            <a:spLocks noGrp="1"/>
          </p:cNvSpPr>
          <p:nvPr>
            <p:ph idx="1"/>
          </p:nvPr>
        </p:nvSpPr>
        <p:spPr/>
        <p:txBody>
          <a:bodyPr/>
          <a:lstStyle/>
          <a:p>
            <a:pPr marL="0" indent="0">
              <a:buNone/>
            </a:pPr>
            <a:r>
              <a:rPr lang="en-US" dirty="0" smtClean="0"/>
              <a:t>The feature function decomposes over the sequence</a:t>
            </a:r>
          </a:p>
        </p:txBody>
      </p:sp>
      <p:sp>
        <p:nvSpPr>
          <p:cNvPr id="4" name="Slide Number Placeholder 3"/>
          <p:cNvSpPr>
            <a:spLocks noGrp="1"/>
          </p:cNvSpPr>
          <p:nvPr>
            <p:ph type="sldNum" sz="quarter" idx="12"/>
          </p:nvPr>
        </p:nvSpPr>
        <p:spPr/>
        <p:txBody>
          <a:bodyPr/>
          <a:lstStyle/>
          <a:p>
            <a:fld id="{930F128D-E007-7541-A1FF-F45D75879CCB}" type="slidenum">
              <a:rPr lang="en-US" smtClean="0"/>
              <a:t>96</a:t>
            </a:fld>
            <a:endParaRPr lang="en-US"/>
          </a:p>
        </p:txBody>
      </p:sp>
      <p:pic>
        <p:nvPicPr>
          <p:cNvPr id="24" name="Picture 23" descr="Screen Region 2014-09-22 at 23.20.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306" y="2339223"/>
            <a:ext cx="2821214" cy="714323"/>
          </a:xfrm>
          <a:prstGeom prst="rect">
            <a:avLst/>
          </a:prstGeom>
        </p:spPr>
      </p:pic>
      <p:pic>
        <p:nvPicPr>
          <p:cNvPr id="5" name="Picture 4"/>
          <p:cNvPicPr>
            <a:picLocks noChangeAspect="1"/>
          </p:cNvPicPr>
          <p:nvPr/>
        </p:nvPicPr>
        <p:blipFill>
          <a:blip r:embed="rId3"/>
          <a:stretch>
            <a:fillRect/>
          </a:stretch>
        </p:blipFill>
        <p:spPr>
          <a:xfrm>
            <a:off x="1769898" y="3180131"/>
            <a:ext cx="5850102" cy="2996832"/>
          </a:xfrm>
          <a:prstGeom prst="rect">
            <a:avLst/>
          </a:prstGeom>
        </p:spPr>
      </p:pic>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2567788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Region 2014-09-22 at 23.25.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341" y="2775307"/>
            <a:ext cx="3533968" cy="727582"/>
          </a:xfrm>
          <a:prstGeom prst="rect">
            <a:avLst/>
          </a:prstGeom>
        </p:spPr>
      </p:pic>
      <p:sp>
        <p:nvSpPr>
          <p:cNvPr id="3" name="Content Placeholder 2"/>
          <p:cNvSpPr>
            <a:spLocks noGrp="1"/>
          </p:cNvSpPr>
          <p:nvPr>
            <p:ph idx="1"/>
          </p:nvPr>
        </p:nvSpPr>
        <p:spPr/>
        <p:txBody>
          <a:bodyPr>
            <a:normAutofit/>
          </a:bodyPr>
          <a:lstStyle/>
          <a:p>
            <a:pPr marL="0" indent="0">
              <a:buNone/>
            </a:pPr>
            <a:r>
              <a:rPr lang="en-US" sz="2400" dirty="0" smtClean="0"/>
              <a:t>Goal: To predict most probable sequence </a:t>
            </a:r>
            <a:r>
              <a:rPr lang="en-US" sz="2400" b="1" dirty="0" smtClean="0"/>
              <a:t>y</a:t>
            </a:r>
            <a:r>
              <a:rPr lang="en-US" sz="2400" dirty="0" smtClean="0"/>
              <a:t> an input </a:t>
            </a:r>
            <a:r>
              <a:rPr lang="en-US" sz="2400" b="1" dirty="0" smtClean="0"/>
              <a:t>x</a:t>
            </a:r>
          </a:p>
          <a:p>
            <a:pPr marL="0" indent="0">
              <a:buNone/>
            </a:pPr>
            <a:endParaRPr lang="en-US" sz="2400" b="1" dirty="0"/>
          </a:p>
          <a:p>
            <a:pPr marL="0" indent="0">
              <a:buNone/>
            </a:pPr>
            <a:endParaRPr lang="en-US" sz="2400" dirty="0"/>
          </a:p>
          <a:p>
            <a:pPr marL="0" indent="0">
              <a:buNone/>
            </a:pPr>
            <a:r>
              <a:rPr lang="en-US" sz="2400" dirty="0" smtClean="0"/>
              <a:t>But the score decomposes as</a:t>
            </a:r>
            <a:endParaRPr lang="en-US" sz="2400" dirty="0"/>
          </a:p>
          <a:p>
            <a:pPr marL="0" indent="0">
              <a:buNone/>
            </a:pPr>
            <a:endParaRPr lang="en-US" sz="2400" dirty="0" smtClean="0"/>
          </a:p>
          <a:p>
            <a:pPr marL="0" indent="0">
              <a:buNone/>
            </a:pPr>
            <a:r>
              <a:rPr lang="en-US" sz="2400" dirty="0" smtClean="0"/>
              <a:t>Prediction via Viterbi (with sum instead of product)</a:t>
            </a:r>
            <a:endParaRPr lang="en-US" sz="2400" dirty="0"/>
          </a:p>
        </p:txBody>
      </p:sp>
      <p:sp>
        <p:nvSpPr>
          <p:cNvPr id="2" name="Title 1"/>
          <p:cNvSpPr>
            <a:spLocks noGrp="1"/>
          </p:cNvSpPr>
          <p:nvPr>
            <p:ph type="title"/>
          </p:nvPr>
        </p:nvSpPr>
        <p:spPr/>
        <p:txBody>
          <a:bodyPr/>
          <a:lstStyle/>
          <a:p>
            <a:r>
              <a:rPr lang="en-US" dirty="0" smtClean="0"/>
              <a:t>Prediction</a:t>
            </a:r>
            <a:endParaRPr lang="en-US" dirty="0"/>
          </a:p>
        </p:txBody>
      </p:sp>
      <p:sp>
        <p:nvSpPr>
          <p:cNvPr id="4" name="Slide Number Placeholder 3"/>
          <p:cNvSpPr>
            <a:spLocks noGrp="1"/>
          </p:cNvSpPr>
          <p:nvPr>
            <p:ph type="sldNum" sz="quarter" idx="12"/>
          </p:nvPr>
        </p:nvSpPr>
        <p:spPr/>
        <p:txBody>
          <a:bodyPr/>
          <a:lstStyle/>
          <a:p>
            <a:fld id="{930F128D-E007-7541-A1FF-F45D75879CCB}" type="slidenum">
              <a:rPr lang="en-US" smtClean="0"/>
              <a:t>97</a:t>
            </a:fld>
            <a:endParaRPr lang="en-US"/>
          </a:p>
        </p:txBody>
      </p:sp>
      <p:pic>
        <p:nvPicPr>
          <p:cNvPr id="5" name="Picture 4" descr="Screen Region 2014-09-22 at 23.23.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69" y="1890741"/>
            <a:ext cx="7900276" cy="709933"/>
          </a:xfrm>
          <a:prstGeom prst="rect">
            <a:avLst/>
          </a:prstGeom>
        </p:spPr>
      </p:pic>
      <p:pic>
        <p:nvPicPr>
          <p:cNvPr id="9" name="Picture 8" descr="Screen Region 2014-09-22 at 23.29.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357" y="4544427"/>
            <a:ext cx="4889500" cy="1086172"/>
          </a:xfrm>
          <a:prstGeom prst="rect">
            <a:avLst/>
          </a:prstGeom>
        </p:spPr>
      </p:pic>
      <p:sp>
        <p:nvSpPr>
          <p:cNvPr id="6" name="Footer Placeholder 5"/>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3879893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chain CRF</a:t>
            </a:r>
            <a:endParaRPr lang="en-US" dirty="0"/>
          </a:p>
        </p:txBody>
      </p:sp>
      <p:sp>
        <p:nvSpPr>
          <p:cNvPr id="3" name="Content Placeholder 2"/>
          <p:cNvSpPr>
            <a:spLocks noGrp="1"/>
          </p:cNvSpPr>
          <p:nvPr>
            <p:ph idx="1"/>
          </p:nvPr>
        </p:nvSpPr>
        <p:spPr/>
        <p:txBody>
          <a:bodyPr/>
          <a:lstStyle/>
          <a:p>
            <a:r>
              <a:rPr lang="en-US" dirty="0" smtClean="0"/>
              <a:t>Input: </a:t>
            </a:r>
          </a:p>
          <a:p>
            <a:pPr lvl="1"/>
            <a:r>
              <a:rPr lang="en-US" dirty="0" smtClean="0"/>
              <a:t>Dataset with labeled sequences, D = {&lt;</a:t>
            </a:r>
            <a:r>
              <a:rPr lang="en-US" b="1" dirty="0" smtClean="0"/>
              <a:t>x</a:t>
            </a:r>
            <a:r>
              <a:rPr lang="en-US" baseline="-25000" dirty="0" smtClean="0"/>
              <a:t>i</a:t>
            </a:r>
            <a:r>
              <a:rPr lang="en-US" dirty="0" smtClean="0"/>
              <a:t>, </a:t>
            </a:r>
            <a:r>
              <a:rPr lang="en-US" b="1" dirty="0" err="1" smtClean="0"/>
              <a:t>y</a:t>
            </a:r>
            <a:r>
              <a:rPr lang="en-US" baseline="-25000" dirty="0" err="1" smtClean="0"/>
              <a:t>i</a:t>
            </a:r>
            <a:r>
              <a:rPr lang="en-US" dirty="0" smtClean="0"/>
              <a:t>&gt;}</a:t>
            </a:r>
          </a:p>
          <a:p>
            <a:pPr lvl="1"/>
            <a:r>
              <a:rPr lang="en-US" dirty="0" smtClean="0"/>
              <a:t>A definition of the feature function </a:t>
            </a:r>
          </a:p>
          <a:p>
            <a:endParaRPr lang="en-US" dirty="0"/>
          </a:p>
          <a:p>
            <a:r>
              <a:rPr lang="en-US" dirty="0" smtClean="0"/>
              <a:t>How do we train?</a:t>
            </a:r>
          </a:p>
          <a:p>
            <a:pPr lvl="1"/>
            <a:r>
              <a:rPr lang="en-US" dirty="0" smtClean="0"/>
              <a:t>Maximize the (regularized) log-likelihood</a:t>
            </a:r>
          </a:p>
        </p:txBody>
      </p:sp>
      <p:sp>
        <p:nvSpPr>
          <p:cNvPr id="4" name="Slide Number Placeholder 3"/>
          <p:cNvSpPr>
            <a:spLocks noGrp="1"/>
          </p:cNvSpPr>
          <p:nvPr>
            <p:ph type="sldNum" sz="quarter" idx="12"/>
          </p:nvPr>
        </p:nvSpPr>
        <p:spPr/>
        <p:txBody>
          <a:bodyPr/>
          <a:lstStyle/>
          <a:p>
            <a:fld id="{930F128D-E007-7541-A1FF-F45D75879CCB}" type="slidenum">
              <a:rPr lang="en-US" smtClean="0"/>
              <a:t>98</a:t>
            </a:fld>
            <a:endParaRPr lang="en-US"/>
          </a:p>
        </p:txBody>
      </p:sp>
      <p:pic>
        <p:nvPicPr>
          <p:cNvPr id="5" name="Picture 4" descr="Screen Region 2014-09-22 at 23.3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4676636"/>
            <a:ext cx="4354286" cy="822720"/>
          </a:xfrm>
          <a:prstGeom prst="rect">
            <a:avLst/>
          </a:prstGeom>
        </p:spPr>
      </p:pic>
      <p:sp>
        <p:nvSpPr>
          <p:cNvPr id="6" name="TextBox 5"/>
          <p:cNvSpPr txBox="1"/>
          <p:nvPr/>
        </p:nvSpPr>
        <p:spPr>
          <a:xfrm>
            <a:off x="2253858" y="5756832"/>
            <a:ext cx="3400879" cy="369332"/>
          </a:xfrm>
          <a:prstGeom prst="rect">
            <a:avLst/>
          </a:prstGeom>
          <a:noFill/>
        </p:spPr>
        <p:txBody>
          <a:bodyPr wrap="none" rtlCol="0">
            <a:spAutoFit/>
          </a:bodyPr>
          <a:lstStyle/>
          <a:p>
            <a:r>
              <a:rPr lang="en-US" dirty="0" smtClean="0"/>
              <a:t>Recall: Empirical loss minimization</a:t>
            </a:r>
            <a:endParaRPr lang="en-US" dirty="0"/>
          </a:p>
        </p:txBody>
      </p:sp>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19694132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Region 2014-09-23 at 09.5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067" y="3536573"/>
            <a:ext cx="5150069" cy="1027131"/>
          </a:xfrm>
          <a:prstGeom prst="rect">
            <a:avLst/>
          </a:prstGeom>
        </p:spPr>
      </p:pic>
      <p:pic>
        <p:nvPicPr>
          <p:cNvPr id="5" name="Picture 4" descr="Screen Region 2014-09-22 at 23.3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69637"/>
            <a:ext cx="4354286" cy="822720"/>
          </a:xfrm>
          <a:prstGeom prst="rect">
            <a:avLst/>
          </a:prstGeom>
        </p:spPr>
      </p:pic>
      <p:sp>
        <p:nvSpPr>
          <p:cNvPr id="2" name="Title 1"/>
          <p:cNvSpPr>
            <a:spLocks noGrp="1"/>
          </p:cNvSpPr>
          <p:nvPr>
            <p:ph type="title"/>
          </p:nvPr>
        </p:nvSpPr>
        <p:spPr/>
        <p:txBody>
          <a:bodyPr>
            <a:normAutofit/>
          </a:bodyPr>
          <a:lstStyle/>
          <a:p>
            <a:r>
              <a:rPr lang="en-US" dirty="0" smtClean="0"/>
              <a:t>Training with inference</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Many methods for training</a:t>
            </a:r>
          </a:p>
          <a:p>
            <a:pPr lvl="1"/>
            <a:r>
              <a:rPr lang="en-US" sz="2000" dirty="0" smtClean="0"/>
              <a:t>Numerical optimization</a:t>
            </a:r>
          </a:p>
          <a:p>
            <a:pPr lvl="1"/>
            <a:r>
              <a:rPr lang="en-US" sz="2000" dirty="0" smtClean="0"/>
              <a:t>Can use a gradient or hessian based method</a:t>
            </a:r>
            <a:endParaRPr lang="en-US" sz="1600" dirty="0" smtClean="0"/>
          </a:p>
          <a:p>
            <a:endParaRPr lang="en-US" sz="2400" dirty="0" smtClean="0"/>
          </a:p>
          <a:p>
            <a:r>
              <a:rPr lang="en-US" sz="2400" dirty="0" smtClean="0"/>
              <a:t>Simple gradient ascent</a:t>
            </a:r>
          </a:p>
          <a:p>
            <a:endParaRPr lang="en-US" sz="2400" dirty="0" smtClean="0"/>
          </a:p>
          <a:p>
            <a:endParaRPr lang="en-US" sz="2400" dirty="0" smtClean="0"/>
          </a:p>
          <a:p>
            <a:endParaRPr lang="en-US" sz="2400" dirty="0" smtClean="0"/>
          </a:p>
          <a:p>
            <a:r>
              <a:rPr lang="en-US" sz="2400" dirty="0" smtClean="0"/>
              <a:t>Training involves inference! </a:t>
            </a:r>
          </a:p>
          <a:p>
            <a:pPr lvl="1"/>
            <a:r>
              <a:rPr lang="en-US" sz="2000" dirty="0" smtClean="0"/>
              <a:t>A different kind than what we have seen so far </a:t>
            </a:r>
          </a:p>
          <a:p>
            <a:pPr lvl="1"/>
            <a:r>
              <a:rPr lang="en-US" sz="2000" dirty="0" smtClean="0"/>
              <a:t>Summing over all sequences is just like Viterbi</a:t>
            </a:r>
          </a:p>
          <a:p>
            <a:pPr lvl="2"/>
            <a:r>
              <a:rPr lang="en-US" sz="1600" dirty="0" smtClean="0"/>
              <a:t>With summation instead of maximization</a:t>
            </a:r>
          </a:p>
        </p:txBody>
      </p:sp>
      <p:sp>
        <p:nvSpPr>
          <p:cNvPr id="4" name="Slide Number Placeholder 3"/>
          <p:cNvSpPr>
            <a:spLocks noGrp="1"/>
          </p:cNvSpPr>
          <p:nvPr>
            <p:ph type="sldNum" sz="quarter" idx="12"/>
          </p:nvPr>
        </p:nvSpPr>
        <p:spPr/>
        <p:txBody>
          <a:bodyPr/>
          <a:lstStyle/>
          <a:p>
            <a:fld id="{930F128D-E007-7541-A1FF-F45D75879CCB}" type="slidenum">
              <a:rPr lang="en-US" smtClean="0"/>
              <a:t>99</a:t>
            </a:fld>
            <a:endParaRPr lang="en-US"/>
          </a:p>
        </p:txBody>
      </p:sp>
      <p:sp>
        <p:nvSpPr>
          <p:cNvPr id="8" name="Rectangle 7"/>
          <p:cNvSpPr/>
          <p:nvPr/>
        </p:nvSpPr>
        <p:spPr>
          <a:xfrm>
            <a:off x="570841" y="4621033"/>
            <a:ext cx="6366933" cy="1498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ML in NLP</a:t>
            </a:r>
            <a:endParaRPr lang="en-US" dirty="0"/>
          </a:p>
        </p:txBody>
      </p:sp>
    </p:spTree>
    <p:extLst>
      <p:ext uri="{BB962C8B-B14F-4D97-AF65-F5344CB8AC3E}">
        <p14:creationId xmlns:p14="http://schemas.microsoft.com/office/powerpoint/2010/main" val="762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35122</TotalTime>
  <Words>6011</Words>
  <Application>Microsoft Macintosh PowerPoint</Application>
  <PresentationFormat>On-screen Show (4:3)</PresentationFormat>
  <Paragraphs>1681</Paragraphs>
  <Slides>109</Slides>
  <Notes>9</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109</vt:i4>
      </vt:variant>
    </vt:vector>
  </HeadingPairs>
  <TitlesOfParts>
    <vt:vector size="127" baseType="lpstr">
      <vt:lpstr>Arial Unicode MS</vt:lpstr>
      <vt:lpstr>Calibri</vt:lpstr>
      <vt:lpstr>Cambria Math</vt:lpstr>
      <vt:lpstr>cmmi10</vt:lpstr>
      <vt:lpstr>cmsy10</vt:lpstr>
      <vt:lpstr>Georgia</vt:lpstr>
      <vt:lpstr>Mangal</vt:lpstr>
      <vt:lpstr>ＭＳ Ｐゴシック</vt:lpstr>
      <vt:lpstr>MT Extra</vt:lpstr>
      <vt:lpstr>Tahoma</vt:lpstr>
      <vt:lpstr>Times New Roman</vt:lpstr>
      <vt:lpstr>Verdana</vt:lpstr>
      <vt:lpstr>Wingdings</vt:lpstr>
      <vt:lpstr>Wingdings 2</vt:lpstr>
      <vt:lpstr>Arial</vt:lpstr>
      <vt:lpstr>Office Theme</vt:lpstr>
      <vt:lpstr>1_Office Theme</vt:lpstr>
      <vt:lpstr>Worksheet</vt:lpstr>
      <vt:lpstr>Lecture 4: Structured Prediction Models</vt:lpstr>
      <vt:lpstr>Previous Lecture</vt:lpstr>
      <vt:lpstr>What we have seen: multiclass</vt:lpstr>
      <vt:lpstr>This lecture</vt:lpstr>
      <vt:lpstr>Global decisions</vt:lpstr>
      <vt:lpstr>Inference with Constraints [Roth&amp;Yih’04,07,….]</vt:lpstr>
      <vt:lpstr>Inference with Constraints [Roth&amp;Yih’04,07,….]</vt:lpstr>
      <vt:lpstr>Inference with Constraints [Roth&amp;Yih’04,07,….]</vt:lpstr>
      <vt:lpstr>Structured output is…</vt:lpstr>
      <vt:lpstr>Sequential tagging</vt:lpstr>
      <vt:lpstr>Let’s try</vt:lpstr>
      <vt:lpstr>Let’s try</vt:lpstr>
      <vt:lpstr>How you predict the tags?</vt:lpstr>
      <vt:lpstr>Combinatorial optimization problem</vt:lpstr>
      <vt:lpstr>Challenges with structured output</vt:lpstr>
      <vt:lpstr>Deal with combinatorial output</vt:lpstr>
      <vt:lpstr>A history-based model</vt:lpstr>
      <vt:lpstr>Example: A Language model </vt:lpstr>
      <vt:lpstr>A history-based model</vt:lpstr>
      <vt:lpstr>Solution: Lose the history </vt:lpstr>
      <vt:lpstr>Example: Another language model</vt:lpstr>
      <vt:lpstr>Example: The weather</vt:lpstr>
      <vt:lpstr>Example: The weather</vt:lpstr>
      <vt:lpstr>Outline</vt:lpstr>
      <vt:lpstr>Hidden Markov Model</vt:lpstr>
      <vt:lpstr>Toy part-of-speech example</vt:lpstr>
      <vt:lpstr>Joint model over states and observations</vt:lpstr>
      <vt:lpstr>Other applications</vt:lpstr>
      <vt:lpstr>Three questions for HMMs</vt:lpstr>
      <vt:lpstr>Outline</vt:lpstr>
      <vt:lpstr>Most likely state sequence</vt:lpstr>
      <vt:lpstr>MAP inference</vt:lpstr>
      <vt:lpstr>How many possible sequences? </vt:lpstr>
      <vt:lpstr>Naïve approaches</vt:lpstr>
      <vt:lpstr>Solution: Use the independence assumptions</vt:lpstr>
      <vt:lpstr>Jason’s ice cream</vt:lpstr>
      <vt:lpstr>Deriving the recursive algorithm</vt:lpstr>
      <vt:lpstr>Deriving the recursive algorithm</vt:lpstr>
      <vt:lpstr>Deriving the recursive algorithm</vt:lpstr>
      <vt:lpstr>Deriving the recursive algorithm</vt:lpstr>
      <vt:lpstr>Deriving the recursive algorithm</vt:lpstr>
      <vt:lpstr>Deriving the recursive algorithm</vt:lpstr>
      <vt:lpstr>Deriving the recursive algorithm</vt:lpstr>
      <vt:lpstr>Viterbi algorithm</vt:lpstr>
      <vt:lpstr>General idea</vt:lpstr>
      <vt:lpstr>Complexity of inference</vt:lpstr>
      <vt:lpstr>Outline</vt:lpstr>
      <vt:lpstr>Learning HMM parameters</vt:lpstr>
      <vt:lpstr>Supervised learning of HMM</vt:lpstr>
      <vt:lpstr>Supervised learning details</vt:lpstr>
      <vt:lpstr>Outline</vt:lpstr>
      <vt:lpstr>Outline</vt:lpstr>
      <vt:lpstr>Modeling next-state directly</vt:lpstr>
      <vt:lpstr>Generative vs Discriminative models</vt:lpstr>
      <vt:lpstr>Generative vs Discriminative models</vt:lpstr>
      <vt:lpstr>Another independence assumption</vt:lpstr>
      <vt:lpstr>Modeling P(yi | yi-1, xi)</vt:lpstr>
      <vt:lpstr>Log-linear models for multiclass</vt:lpstr>
      <vt:lpstr>Training a log-linear model (multi-class)</vt:lpstr>
      <vt:lpstr>Training a log-linear model</vt:lpstr>
      <vt:lpstr>The next-state model</vt:lpstr>
      <vt:lpstr>Maximum Entropy Markov Model</vt:lpstr>
      <vt:lpstr>Maximum Entropy Markov Model</vt:lpstr>
      <vt:lpstr>Maximum Entropy Markov Model</vt:lpstr>
      <vt:lpstr>Maximum Entropy Markov Model</vt:lpstr>
      <vt:lpstr>Maximum Entropy Markov Model</vt:lpstr>
      <vt:lpstr>Maximum Entropy Markov Model</vt:lpstr>
      <vt:lpstr>Using MEMM</vt:lpstr>
      <vt:lpstr>Generalization: Any multiclass classifier </vt:lpstr>
      <vt:lpstr>Comparison to HMM</vt:lpstr>
      <vt:lpstr>Outline</vt:lpstr>
      <vt:lpstr>Outline</vt:lpstr>
      <vt:lpstr>The next-state model for sequences</vt:lpstr>
      <vt:lpstr>…local classifiers! Label bias problem</vt:lpstr>
      <vt:lpstr>…local classifiers! Label bias problem</vt:lpstr>
      <vt:lpstr>…local classifiers → Label bias problem</vt:lpstr>
      <vt:lpstr>…local classifiers → Label bias problem</vt:lpstr>
      <vt:lpstr>Example: Label bias problem</vt:lpstr>
      <vt:lpstr>Label Bias</vt:lpstr>
      <vt:lpstr>Summary: Local models for Sequences</vt:lpstr>
      <vt:lpstr>Outline</vt:lpstr>
      <vt:lpstr>Outline</vt:lpstr>
      <vt:lpstr>So far…</vt:lpstr>
      <vt:lpstr>Global models</vt:lpstr>
      <vt:lpstr>HMM vs. A local model vs. A global model</vt:lpstr>
      <vt:lpstr>HMM vs. A local model vs. A global model</vt:lpstr>
      <vt:lpstr>HMM vs. A local model vs. A global model</vt:lpstr>
      <vt:lpstr>Conditional Random Field</vt:lpstr>
      <vt:lpstr>Conditional Random Field</vt:lpstr>
      <vt:lpstr>Conditional Random Field</vt:lpstr>
      <vt:lpstr>Conditional Random Field: Factor graph</vt:lpstr>
      <vt:lpstr>Conditional Random Field: Factor graph</vt:lpstr>
      <vt:lpstr>Conditional Random Field: Factor graph</vt:lpstr>
      <vt:lpstr>Conditional Random Field for sequences</vt:lpstr>
      <vt:lpstr>CRF: A different view</vt:lpstr>
      <vt:lpstr>Global features</vt:lpstr>
      <vt:lpstr>Prediction</vt:lpstr>
      <vt:lpstr>Training a chain CRF</vt:lpstr>
      <vt:lpstr>Training with inference</vt:lpstr>
      <vt:lpstr>Training with inference</vt:lpstr>
      <vt:lpstr>CRF summary</vt:lpstr>
      <vt:lpstr>From generative models to CRF</vt:lpstr>
      <vt:lpstr>General CRFs</vt:lpstr>
      <vt:lpstr>General CRFs</vt:lpstr>
      <vt:lpstr>Computational questions</vt:lpstr>
      <vt:lpstr>Computational questions</vt:lpstr>
      <vt:lpstr>Computational questions</vt:lpstr>
      <vt:lpstr>Inference in graphical models</vt:lpstr>
      <vt:lpstr>Inference in graphical models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Kai-Wei Chang</cp:lastModifiedBy>
  <cp:revision>125</cp:revision>
  <cp:lastPrinted>2017-10-10T18:57:34Z</cp:lastPrinted>
  <dcterms:created xsi:type="dcterms:W3CDTF">2015-09-15T19:03:29Z</dcterms:created>
  <dcterms:modified xsi:type="dcterms:W3CDTF">2017-10-17T19:55:34Z</dcterms:modified>
</cp:coreProperties>
</file>