
<file path=[Content_Types].xml><?xml version="1.0" encoding="utf-8"?>
<Types xmlns="http://schemas.openxmlformats.org/package/2006/content-types">
  <Default Extension="xml" ContentType="application/xml"/>
  <Default Extension="jpg" ContentType="image/jp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50"/>
  </p:notesMasterIdLst>
  <p:sldIdLst>
    <p:sldId id="256" r:id="rId3"/>
    <p:sldId id="259" r:id="rId4"/>
    <p:sldId id="261" r:id="rId5"/>
    <p:sldId id="262" r:id="rId6"/>
    <p:sldId id="263" r:id="rId7"/>
    <p:sldId id="264" r:id="rId8"/>
    <p:sldId id="265" r:id="rId9"/>
    <p:sldId id="303" r:id="rId10"/>
    <p:sldId id="271" r:id="rId11"/>
    <p:sldId id="272" r:id="rId12"/>
    <p:sldId id="273" r:id="rId13"/>
    <p:sldId id="274" r:id="rId14"/>
    <p:sldId id="275" r:id="rId15"/>
    <p:sldId id="304" r:id="rId16"/>
    <p:sldId id="305" r:id="rId17"/>
    <p:sldId id="322" r:id="rId18"/>
    <p:sldId id="281" r:id="rId19"/>
    <p:sldId id="282" r:id="rId20"/>
    <p:sldId id="283" r:id="rId21"/>
    <p:sldId id="285" r:id="rId22"/>
    <p:sldId id="321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27" r:id="rId34"/>
    <p:sldId id="316" r:id="rId35"/>
    <p:sldId id="317" r:id="rId36"/>
    <p:sldId id="318" r:id="rId37"/>
    <p:sldId id="319" r:id="rId38"/>
    <p:sldId id="326" r:id="rId39"/>
    <p:sldId id="320" r:id="rId40"/>
    <p:sldId id="323" r:id="rId41"/>
    <p:sldId id="324" r:id="rId42"/>
    <p:sldId id="325" r:id="rId43"/>
    <p:sldId id="333" r:id="rId44"/>
    <p:sldId id="328" r:id="rId45"/>
    <p:sldId id="329" r:id="rId46"/>
    <p:sldId id="330" r:id="rId47"/>
    <p:sldId id="331" r:id="rId48"/>
    <p:sldId id="33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3" autoAdjust="0"/>
    <p:restoredTop sz="53117" autoAdjust="0"/>
  </p:normalViewPr>
  <p:slideViewPr>
    <p:cSldViewPr snapToGrid="0">
      <p:cViewPr varScale="1">
        <p:scale>
          <a:sx n="80" d="100"/>
          <a:sy n="80" d="100"/>
        </p:scale>
        <p:origin x="2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9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7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</a:t>
            </a:r>
            <a:r>
              <a:rPr lang="en-US" baseline="0" dirty="0" smtClean="0"/>
              <a:t> students for brainstorming on ideas of combining graphical models with NNs.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3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12658"/>
            <a:ext cx="7886700" cy="764304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144844" y="1769806"/>
            <a:ext cx="609600" cy="3554669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600" spc="-150" baseline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754444" y="1762432"/>
            <a:ext cx="6760906" cy="3576484"/>
          </a:xfrm>
        </p:spPr>
        <p:txBody>
          <a:bodyPr/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144588" y="1276350"/>
            <a:ext cx="7370762" cy="485775"/>
          </a:xfrm>
        </p:spPr>
        <p:txBody>
          <a:bodyPr/>
          <a:lstStyle>
            <a:lvl1pPr marL="0" indent="0">
              <a:buNone/>
              <a:defRPr spc="-15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2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70516"/>
            <a:ext cx="6858000" cy="2164383"/>
          </a:xfrm>
        </p:spPr>
        <p:txBody>
          <a:bodyPr anchor="ctr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3993287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61934" y="6356351"/>
            <a:ext cx="1253416" cy="365125"/>
          </a:xfrm>
        </p:spPr>
        <p:txBody>
          <a:bodyPr/>
          <a:lstStyle>
            <a:lvl1pPr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>
            <a:lvl1pPr>
              <a:defRPr>
                <a:solidFill>
                  <a:srgbClr val="3C58AD"/>
                </a:solidFill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26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861"/>
            <a:ext cx="7886700" cy="4906102"/>
          </a:xfrm>
        </p:spPr>
        <p:txBody>
          <a:bodyPr/>
          <a:lstStyle>
            <a:lvl1pPr marL="403225" indent="-4032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1pPr>
            <a:lvl2pPr marL="688975" indent="-34607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2pPr>
            <a:lvl3pPr marL="1030288" indent="-34448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3pPr>
            <a:lvl4pPr marL="1317625" indent="-288925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4pPr>
            <a:lvl5pPr marL="1658938" indent="-287338">
              <a:lnSpc>
                <a:spcPct val="110000"/>
              </a:lnSpc>
              <a:buClr>
                <a:srgbClr val="3C58AD"/>
              </a:buClr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486150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0118" y="6356351"/>
            <a:ext cx="1335232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4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004048" y="6553200"/>
            <a:ext cx="30480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004048" y="6248400"/>
            <a:ext cx="40386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altLang="zh-TW" smtClean="0"/>
              <a:t>ML in NLP</a:t>
            </a:r>
            <a:endParaRPr lang="zh-TW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128248" y="6553200"/>
            <a:ext cx="914400" cy="228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F71DC22-0103-4060-B7D8-ECD9AE0F7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735532" cy="365125"/>
          </a:xfrm>
        </p:spPr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5036" y="6356351"/>
            <a:ext cx="1470314" cy="365125"/>
          </a:xfrm>
        </p:spPr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9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0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6858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78907" y="6311899"/>
            <a:ext cx="1440782" cy="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3C58AD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w@kwchang.net" TargetMode="External"/><Relationship Id="rId4" Type="http://schemas.openxmlformats.org/officeDocument/2006/relationships/hyperlink" Target="https://uclanlp.github.io/CS269-17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0.png"/><Relationship Id="rId3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2.emf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4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550" y="1097414"/>
            <a:ext cx="8518450" cy="2164383"/>
          </a:xfrm>
        </p:spPr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5: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103076" cy="20738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Kai-Wei Chang</a:t>
            </a:r>
          </a:p>
          <a:p>
            <a:r>
              <a:rPr lang="en-US" dirty="0"/>
              <a:t>CS @ </a:t>
            </a:r>
            <a:r>
              <a:rPr lang="en-US" dirty="0" smtClean="0"/>
              <a:t>UCLA</a:t>
            </a:r>
            <a:endParaRPr lang="en-US" dirty="0"/>
          </a:p>
          <a:p>
            <a:r>
              <a:rPr lang="en-US" dirty="0">
                <a:hlinkClick r:id="rId3"/>
              </a:rPr>
              <a:t>kw@kwchang.net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Couse webpage: </a:t>
            </a:r>
            <a:r>
              <a:rPr lang="en-US" dirty="0">
                <a:hlinkClick r:id="rId4"/>
              </a:rPr>
              <a:t>https://uclanlp.github.io/CS269-17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Boolean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90457" y="6583997"/>
            <a:ext cx="1803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6" y="900544"/>
            <a:ext cx="86201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440" y="68491"/>
            <a:ext cx="7766684" cy="986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2114" marR="5080" indent="-1670050">
              <a:lnSpc>
                <a:spcPct val="79200"/>
              </a:lnSpc>
            </a:pPr>
            <a:r>
              <a:rPr sz="4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Representations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4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 </a:t>
            </a:r>
            <a:r>
              <a:rPr sz="4000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sz="4000" spc="-20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­Linear</a:t>
            </a:r>
            <a:r>
              <a:rPr sz="4000" spc="-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457" y="6583997"/>
            <a:ext cx="1803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78739" y="6649804"/>
            <a:ext cx="180784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example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" y="1117330"/>
            <a:ext cx="9019048" cy="5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2055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Layering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241904" y="1245806"/>
            <a:ext cx="3459231" cy="3474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05008" y="1304264"/>
            <a:ext cx="3355441" cy="33247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6367" y="1263530"/>
            <a:ext cx="3462248" cy="311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5008" y="1291805"/>
            <a:ext cx="3362325" cy="212090"/>
          </a:xfrm>
          <a:custGeom>
            <a:avLst/>
            <a:gdLst/>
            <a:ahLst/>
            <a:cxnLst/>
            <a:rect l="l" t="t" r="r" b="b"/>
            <a:pathLst>
              <a:path w="3362325" h="212090">
                <a:moveTo>
                  <a:pt x="0" y="0"/>
                </a:moveTo>
                <a:lnTo>
                  <a:pt x="3361877" y="0"/>
                </a:lnTo>
                <a:lnTo>
                  <a:pt x="3361877" y="211684"/>
                </a:lnTo>
                <a:lnTo>
                  <a:pt x="0" y="21168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8048" y="1475515"/>
            <a:ext cx="3466401" cy="315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00169" y="1504683"/>
            <a:ext cx="3362325" cy="212090"/>
          </a:xfrm>
          <a:custGeom>
            <a:avLst/>
            <a:gdLst/>
            <a:ahLst/>
            <a:cxnLst/>
            <a:rect l="l" t="t" r="r" b="b"/>
            <a:pathLst>
              <a:path w="3362325" h="212089">
                <a:moveTo>
                  <a:pt x="0" y="0"/>
                </a:moveTo>
                <a:lnTo>
                  <a:pt x="3361877" y="0"/>
                </a:lnTo>
                <a:lnTo>
                  <a:pt x="3361877" y="211684"/>
                </a:lnTo>
                <a:lnTo>
                  <a:pt x="0" y="21168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3895" y="1679176"/>
            <a:ext cx="3462248" cy="311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95330" y="1705102"/>
            <a:ext cx="3362325" cy="212090"/>
          </a:xfrm>
          <a:custGeom>
            <a:avLst/>
            <a:gdLst/>
            <a:ahLst/>
            <a:cxnLst/>
            <a:rect l="l" t="t" r="r" b="b"/>
            <a:pathLst>
              <a:path w="3362325" h="212089">
                <a:moveTo>
                  <a:pt x="0" y="0"/>
                </a:moveTo>
                <a:lnTo>
                  <a:pt x="3361877" y="0"/>
                </a:lnTo>
                <a:lnTo>
                  <a:pt x="3361877" y="211684"/>
                </a:lnTo>
                <a:lnTo>
                  <a:pt x="0" y="21168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13256" y="1105268"/>
            <a:ext cx="1232535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09">
              <a:lnSpc>
                <a:spcPts val="2565"/>
              </a:lnSpc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24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sz="2400" i="1" spc="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sz="2400" baseline="-20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295"/>
              </a:lnSpc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sz="24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sz="2400" i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sz="2400" baseline="-20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">
              <a:lnSpc>
                <a:spcPts val="2610"/>
              </a:lnSpc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sz="2400" i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sz="2400" i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sz="2400" baseline="-208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120" y="4323803"/>
            <a:ext cx="8746490" cy="187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3600" i="1" spc="67" baseline="138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381 </a:t>
            </a:r>
            <a:r>
              <a:rPr sz="3600" i="1" spc="202" baseline="138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sz="3600" i="1" spc="465" baseline="138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i="1" spc="67" baseline="138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520">
              <a:lnSpc>
                <a:spcPts val="2840"/>
              </a:lnSpc>
              <a:spcBef>
                <a:spcPts val="16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× 20 pixel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</a:p>
          <a:p>
            <a:pPr marL="350520">
              <a:lnSpc>
                <a:spcPts val="2840"/>
              </a:lnSpc>
              <a:tabLst>
                <a:tab pos="1604010" algn="l"/>
              </a:tabLst>
            </a:pPr>
            <a:r>
              <a:rPr sz="2400" i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i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400	10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classes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image is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“unrolled”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a </a:t>
            </a: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sz="28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intensities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64672" y="4368333"/>
            <a:ext cx="3462248" cy="3158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4685" y="4397870"/>
            <a:ext cx="3362325" cy="212090"/>
          </a:xfrm>
          <a:custGeom>
            <a:avLst/>
            <a:gdLst/>
            <a:ahLst/>
            <a:cxnLst/>
            <a:rect l="l" t="t" r="r" b="b"/>
            <a:pathLst>
              <a:path w="3362325" h="212089">
                <a:moveTo>
                  <a:pt x="0" y="0"/>
                </a:moveTo>
                <a:lnTo>
                  <a:pt x="3361877" y="0"/>
                </a:lnTo>
                <a:lnTo>
                  <a:pt x="3361877" y="211684"/>
                </a:lnTo>
                <a:lnTo>
                  <a:pt x="0" y="21168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AA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07314" y="2770530"/>
            <a:ext cx="1143000" cy="760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8600"/>
              </a:lnSpc>
            </a:pPr>
            <a:r>
              <a:rPr sz="8800" dirty="0">
                <a:latin typeface="Garamond"/>
                <a:cs typeface="Garamond"/>
              </a:rPr>
              <a:t>...</a:t>
            </a:r>
            <a:endParaRPr sz="8800">
              <a:latin typeface="Garamond"/>
              <a:cs typeface="Garamond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877757" y="6604825"/>
            <a:ext cx="205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75"/>
              </a:lnSpc>
            </a:pPr>
            <a:r>
              <a:rPr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346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2055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Layering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731851" y="1173238"/>
            <a:ext cx="2239949" cy="2249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1923" y="3505200"/>
            <a:ext cx="3137077" cy="3060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9773" y="1222375"/>
            <a:ext cx="4195394" cy="36896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4069" y="4458627"/>
            <a:ext cx="279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12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sz="2400" baseline="-208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4294967295"/>
          </p:nvPr>
        </p:nvSpPr>
        <p:spPr>
          <a:xfrm>
            <a:off x="8877757" y="6604825"/>
            <a:ext cx="205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75"/>
              </a:lnSpc>
            </a:pPr>
            <a:r>
              <a:rPr dirty="0"/>
              <a:t>25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28025" y="2142550"/>
            <a:ext cx="434975" cy="922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28025" y="3897868"/>
            <a:ext cx="43497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8902" y="4889500"/>
            <a:ext cx="10744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r>
              <a:rPr sz="1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4069" y="1208392"/>
            <a:ext cx="4497070" cy="3299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2400" baseline="-20833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400" baseline="-20833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67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2400" baseline="-20833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232910">
              <a:lnSpc>
                <a:spcPct val="154900"/>
              </a:lnSpc>
              <a:spcBef>
                <a:spcPts val="475"/>
              </a:spcBef>
            </a:pP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44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r>
              <a:rPr sz="2400" i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2400" spc="75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2400" baseline="-20833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r>
              <a:rPr sz="1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8800" y="4458627"/>
            <a:ext cx="133488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Hidden</a:t>
            </a:r>
            <a:r>
              <a:rPr sz="1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500488" y="6096000"/>
            <a:ext cx="411951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r>
              <a:rPr sz="24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Hidden</a:t>
            </a:r>
            <a:r>
              <a:rPr sz="24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2007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Review: Neural Network</a:t>
            </a:r>
          </a:p>
          <a:p>
            <a:pPr lvl="1"/>
            <a:r>
              <a:rPr lang="en-US" dirty="0" smtClean="0">
                <a:solidFill>
                  <a:srgbClr val="3C58AD"/>
                </a:solidFill>
              </a:rPr>
              <a:t>Learning NN</a:t>
            </a:r>
          </a:p>
          <a:p>
            <a:r>
              <a:rPr lang="en-US" dirty="0" smtClean="0"/>
              <a:t>Recursive and Recurrent NN</a:t>
            </a:r>
          </a:p>
          <a:p>
            <a:r>
              <a:rPr lang="en-US" dirty="0" smtClean="0"/>
              <a:t>Representation learning in NLP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84426" cy="673260"/>
          </a:xfrm>
        </p:spPr>
        <p:txBody>
          <a:bodyPr>
            <a:normAutofit/>
          </a:bodyPr>
          <a:lstStyle/>
          <a:p>
            <a:r>
              <a:rPr lang="en-US" dirty="0" smtClean="0"/>
              <a:t>Stochastic Sub-gradient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/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Initialize</a:t>
                </a:r>
                <a:r>
                  <a:rPr lang="en-US" dirty="0" smtClean="0">
                    <a:solidFill>
                      <a:srgbClr val="3C58AD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epoch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1…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𝑇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For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b="1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𝒙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,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𝑦</m:t>
                    </m:r>
                    <m:r>
                      <a:rPr lang="en-US" b="0" i="1" spc="-150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in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:</a:t>
                </a:r>
              </a:p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		Update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𝑤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←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𝑤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−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𝜂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0" spc="-150" smtClean="0">
                        <a:latin typeface="Cambria Math" charset="0"/>
                        <a:cs typeface="Consolas" panose="020B0609020204030204" pitchFamily="49" charset="0"/>
                      </a:rPr>
                      <m:t>𝛻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 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𝑓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(</m:t>
                    </m:r>
                    <m:r>
                      <a:rPr lang="en-US" i="1" spc="-150">
                        <a:latin typeface="Cambria Math" charset="0"/>
                        <a:cs typeface="Consolas" panose="020B0609020204030204" pitchFamily="49" charset="0"/>
                      </a:rPr>
                      <m:t>𝜃</m:t>
                    </m:r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)</m:t>
                    </m:r>
                  </m:oMath>
                </a14:m>
                <a:r>
                  <a:rPr lang="en-US" spc="-15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	 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  </a:t>
                </a:r>
              </a:p>
              <a:p>
                <a:r>
                  <a:rPr lang="en-US" spc="-150" dirty="0" smtClean="0">
                    <a:solidFill>
                      <a:srgbClr val="3C58AD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Return</a:t>
                </a:r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pc="-150" smtClean="0">
                        <a:latin typeface="Cambria Math" charset="0"/>
                        <a:cs typeface="Consolas" panose="020B0609020204030204" pitchFamily="49" charset="0"/>
                      </a:rPr>
                      <m:t>𝜃</m:t>
                    </m:r>
                  </m:oMath>
                </a14:m>
                <a:endParaRPr lang="en-US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9" name="Tex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 rotWithShape="0">
                <a:blip r:embed="rId2"/>
                <a:stretch>
                  <a:fillRect l="-1623" t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9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pc="-150" dirty="0" smtClean="0">
                    <a:latin typeface="Consolas" panose="020B0609020204030204" pitchFamily="49" charset="0"/>
                    <a:cs typeface="Consolas" panose="020B0609020204030204" pitchFamily="49" charset="0"/>
                  </a:rPr>
                  <a:t>Given a training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0">
                <a:blip r:embed="rId3"/>
                <a:stretch>
                  <a:fillRect l="-1985" t="-300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Recap:</a:t>
            </a:r>
            <a:r>
              <a:rPr lang="zh-TW" altLang="en-US" dirty="0" smtClean="0"/>
              <a:t> </a:t>
            </a:r>
            <a:r>
              <a:rPr lang="en-US" altLang="zh-TW" dirty="0" smtClean="0"/>
              <a:t>Logistic</a:t>
            </a:r>
            <a:r>
              <a:rPr lang="zh-TW" altLang="en-US" dirty="0" smtClean="0"/>
              <a:t> </a:t>
            </a:r>
            <a:r>
              <a:rPr lang="en-US" altLang="zh-TW" dirty="0" smtClean="0"/>
              <a:t>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70861"/>
                <a:ext cx="8755982" cy="49061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TW" sz="2600" i="1" smtClean="0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TW" sz="260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altLang="zh-TW" sz="2600" b="1" i="1" smtClean="0">
                              <a:latin typeface="Cambria Math" charset="0"/>
                            </a:rPr>
                            <m:t>𝜽</m:t>
                          </m:r>
                        </m:lim>
                      </m:limLow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600" b="0" i="1" smtClean="0">
                              <a:latin typeface="Cambria Math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600" b="0" i="1" smtClean="0"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TW" sz="2600" b="1" i="1">
                              <a:latin typeface="Cambria Math" charset="0"/>
                            </a:rPr>
                            <m:t>𝜽</m:t>
                          </m:r>
                        </m:e>
                        <m:sup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600" b="1" i="1">
                          <a:latin typeface="Cambria Math" charset="0"/>
                        </a:rPr>
                        <m:t>𝜽</m:t>
                      </m:r>
                      <m:r>
                        <a:rPr lang="en-US" altLang="zh-TW" sz="2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6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600" b="0" i="1" smtClean="0"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sz="26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altLang="zh-TW" sz="26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6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zh-TW" sz="2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600" b="1" i="1">
                                      <a:latin typeface="Cambria Math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sz="26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600" b="1" i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6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US" altLang="zh-TW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TW" sz="2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zh-TW" altLang="en-US" sz="26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600" dirty="0" smtClean="0"/>
              </a:p>
              <a:p>
                <a:pPr marL="0" indent="0">
                  <a:buNone/>
                </a:pPr>
                <a:r>
                  <a:rPr lang="en-US" altLang="zh-TW" sz="2600" dirty="0" smtClean="0"/>
                  <a:t>Let</a:t>
                </a:r>
                <a:r>
                  <a:rPr lang="zh-TW" altLang="en-US" sz="2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600" b="0" i="0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altLang="zh-TW" sz="2600" i="1">
                            <a:latin typeface="Cambria Math" charset="0"/>
                          </a:rPr>
                          <m:t>𝜃</m:t>
                        </m:r>
                      </m:sub>
                    </m:sSub>
                    <m:r>
                      <a:rPr lang="en-US" altLang="zh-TW" sz="26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zh-TW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6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sz="2600" b="0" i="1" smtClean="0">
                        <a:latin typeface="Cambria Math" charset="0"/>
                      </a:rPr>
                      <m:t>)=1/(1+</m:t>
                    </m:r>
                    <m:sSup>
                      <m:sSupPr>
                        <m:ctrlPr>
                          <a:rPr lang="en-US" altLang="zh-TW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6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altLang="zh-TW" sz="2600" b="0" i="1" smtClean="0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600" b="0" i="1" smtClean="0">
                                <a:latin typeface="Cambria Math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TW" sz="2600" b="0" i="1" smtClean="0"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6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altLang="zh-TW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zh-TW" altLang="en-US" sz="2600" dirty="0" smtClean="0"/>
                  <a:t>   </a:t>
                </a:r>
                <a:r>
                  <a:rPr lang="en-US" altLang="zh-TW" sz="2600" dirty="0" smtClean="0"/>
                  <a:t>(probability</a:t>
                </a:r>
                <a:r>
                  <a:rPr lang="zh-TW" altLang="en-US" sz="2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TW" sz="2600" b="0" i="1" smtClean="0">
                        <a:latin typeface="Cambria Math" charset="0"/>
                      </a:rPr>
                      <m:t>𝑦</m:t>
                    </m:r>
                    <m:r>
                      <a:rPr lang="en-US" altLang="zh-TW" sz="26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zh-TW" altLang="en-US" sz="2600" dirty="0" smtClean="0"/>
                  <a:t> </a:t>
                </a:r>
                <a:r>
                  <a:rPr lang="en-US" altLang="zh-TW" sz="2600" dirty="0" smtClean="0"/>
                  <a:t>given</a:t>
                </a:r>
                <a:r>
                  <a:rPr lang="zh-TW" altLang="en-US" sz="2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TW" sz="26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600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600" dirty="0" smtClean="0"/>
                  <a:t>)</a:t>
                </a:r>
                <a:endParaRPr lang="en-US" sz="2600" dirty="0" smtClean="0"/>
              </a:p>
              <a:p>
                <a:pPr marL="0" indent="0">
                  <a:buNone/>
                </a:pPr>
                <a:endParaRPr lang="en-US" altLang="zh-TW" sz="240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charset="0"/>
                          </a:rPr>
                          <m:t>𝜆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i="1">
                            <a:latin typeface="Cambria Math" charset="0"/>
                          </a:rPr>
                          <m:t>𝑛</m:t>
                        </m:r>
                      </m:den>
                    </m:f>
                    <m:sSup>
                      <m:sSupPr>
                        <m:ctrlPr>
                          <a:rPr lang="en-US" altLang="zh-TW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TW" sz="2400" b="1" i="1">
                            <a:latin typeface="Cambria Math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2400" b="1" i="1">
                        <a:latin typeface="Cambria Math" charset="0"/>
                      </a:rPr>
                      <m:t>𝜽</m:t>
                    </m:r>
                    <m:r>
                      <a:rPr lang="en-US" altLang="zh-TW" sz="2400" b="0" i="1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altLang="zh-TW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zh-TW" sz="24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altLang="zh-TW" sz="2400" i="1">
                                <a:latin typeface="Cambria Math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zh-TW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charset="0"/>
                                  </a:rPr>
                                  <m:t>i</m:t>
                                </m:r>
                              </m:sub>
                            </m:sSub>
                            <m:r>
                              <a:rPr lang="zh-TW" altLang="en-US" sz="2400" b="0" i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  <m:sSub>
                          <m:sSubPr>
                            <m:ctrlPr>
                              <a:rPr lang="en-US" altLang="zh-TW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charset="0"/>
                          </a:rPr>
                          <m:t>)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TW" sz="2400" b="0" i="1" smtClean="0">
                            <a:latin typeface="Cambria Math" charset="0"/>
                          </a:rPr>
                          <m:t>+(1−</m:t>
                        </m:r>
                        <m:sSub>
                          <m:sSubPr>
                            <m:ctrlPr>
                              <a:rPr lang="en-US" altLang="zh-TW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charset="0"/>
                          </a:rPr>
                          <m:t>)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a:rPr lang="en-US" altLang="zh-TW" sz="2400" b="0" i="0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zh-TW" altLang="en-US" sz="24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1−</m:t>
                            </m:r>
                          </m:e>
                        </m:func>
                        <m:sSub>
                          <m:sSubPr>
                            <m:ctrlPr>
                              <a:rPr lang="en-US" altLang="zh-TW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charset="0"/>
                          </a:rPr>
                          <m:t>)</m:t>
                        </m:r>
                        <m:r>
                          <a:rPr lang="en-US" altLang="zh-TW" sz="24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zh-TW" alt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zh-TW" altLang="en-US" sz="2400" dirty="0" smtClean="0"/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70861"/>
                <a:ext cx="8755982" cy="4906102"/>
              </a:xfrm>
              <a:blipFill rotWithShape="0">
                <a:blip r:embed="rId2"/>
                <a:stretch>
                  <a:fillRect l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4760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4294967295"/>
          </p:nvPr>
        </p:nvSpPr>
        <p:spPr>
          <a:xfrm>
            <a:off x="8877757" y="6604825"/>
            <a:ext cx="205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75"/>
              </a:lnSpc>
            </a:pPr>
            <a:r>
              <a:rPr dirty="0"/>
              <a:t>32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78739" y="6666441"/>
            <a:ext cx="159639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04" y="1950513"/>
            <a:ext cx="7905354" cy="4743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28650" y="1248228"/>
                <a:ext cx="56589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𝑓</m:t>
                      </m:r>
                      <m:d>
                        <m:dPr>
                          <m:ctrlP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</m:ctrlPr>
                        </m:dPr>
                        <m:e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𝜃</m:t>
                          </m:r>
                        </m:e>
                      </m:d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=</m:t>
                      </m:r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𝐽</m:t>
                      </m:r>
                      <m:d>
                        <m:dPr>
                          <m:ctrlP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</m:ctrlPr>
                        </m:dPr>
                        <m:e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𝜃</m:t>
                          </m:r>
                        </m:e>
                      </m:d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+</m:t>
                      </m:r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𝑔</m:t>
                      </m:r>
                      <m:d>
                        <m:dPr>
                          <m:ctrlP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</m:ctrlPr>
                        </m:dPr>
                        <m:e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𝜃</m:t>
                          </m:r>
                        </m:e>
                      </m:d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,     </m:t>
                      </m:r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𝑔</m:t>
                      </m:r>
                      <m:d>
                        <m:dPr>
                          <m:ctrlP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</m:ctrlPr>
                        </m:dPr>
                        <m:e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𝜃</m:t>
                          </m:r>
                        </m:e>
                      </m:d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</m:ctrlPr>
                        </m:sSupPr>
                        <m:e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𝛾</m:t>
                          </m:r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 </m:t>
                          </m:r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𝜃</m:t>
                          </m:r>
                        </m:e>
                        <m:sup>
                          <m:r>
                            <a:rPr lang="en-US" sz="2600" b="0" i="1" spc="-150" smtClean="0">
                              <a:latin typeface="Cambria Math" charset="0"/>
                              <a:cs typeface="Consolas" panose="020B0609020204030204" pitchFamily="49" charset="0"/>
                            </a:rPr>
                            <m:t>𝑇</m:t>
                          </m:r>
                        </m:sup>
                      </m:sSup>
                      <m:r>
                        <a:rPr lang="en-US" sz="2600" b="0" i="1" spc="-150" smtClean="0">
                          <a:latin typeface="Cambria Math" charset="0"/>
                          <a:cs typeface="Consolas" panose="020B0609020204030204" pitchFamily="49" charset="0"/>
                        </a:rPr>
                        <m:t>𝜃</m:t>
                      </m:r>
                    </m:oMath>
                  </m:oMathPara>
                </a14:m>
                <a:endParaRPr lang="en-US" sz="2600" spc="-15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48228"/>
                <a:ext cx="5658921" cy="492443"/>
              </a:xfrm>
              <a:prstGeom prst="rect">
                <a:avLst/>
              </a:prstGeom>
              <a:blipFill rotWithShape="0">
                <a:blip r:embed="rId3"/>
                <a:stretch>
                  <a:fillRect t="-107407" b="-1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9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4670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8877757" y="6604825"/>
            <a:ext cx="205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75"/>
              </a:lnSpc>
            </a:pPr>
            <a:r>
              <a:rPr dirty="0"/>
              <a:t>33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8739" y="6666441"/>
            <a:ext cx="159639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5" y="907075"/>
            <a:ext cx="89439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8305">
              <a:lnSpc>
                <a:spcPct val="100000"/>
              </a:lnSpc>
            </a:pP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877757" y="6604825"/>
            <a:ext cx="205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75"/>
              </a:lnSpc>
            </a:pPr>
            <a:r>
              <a:rPr dirty="0"/>
              <a:t>34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8739" y="6666441"/>
            <a:ext cx="159639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057275"/>
            <a:ext cx="87439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Review: Neural Network</a:t>
            </a:r>
          </a:p>
          <a:p>
            <a:r>
              <a:rPr lang="en-US" dirty="0" smtClean="0"/>
              <a:t>Recurrent NN</a:t>
            </a:r>
          </a:p>
          <a:p>
            <a:r>
              <a:rPr lang="en-US" dirty="0" smtClean="0"/>
              <a:t>Representation learning in NLP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4" name="object 74"/>
          <p:cNvSpPr txBox="1"/>
          <p:nvPr/>
        </p:nvSpPr>
        <p:spPr>
          <a:xfrm>
            <a:off x="8890457" y="6604825"/>
            <a:ext cx="180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41"/>
          <p:cNvSpPr txBox="1"/>
          <p:nvPr/>
        </p:nvSpPr>
        <p:spPr>
          <a:xfrm>
            <a:off x="78739" y="6666441"/>
            <a:ext cx="159639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23925"/>
            <a:ext cx="8677275" cy="57054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Backpropagation</a:t>
            </a:r>
            <a:r>
              <a:rPr lang="en-US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Compute Gradient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087" y="3849912"/>
            <a:ext cx="4771513" cy="9494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69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Review: Neural Network</a:t>
            </a:r>
          </a:p>
          <a:p>
            <a:r>
              <a:rPr lang="en-US" smtClean="0"/>
              <a:t>Recurrent </a:t>
            </a:r>
            <a:r>
              <a:rPr lang="en-US" dirty="0" smtClean="0"/>
              <a:t>NN</a:t>
            </a:r>
          </a:p>
          <a:p>
            <a:r>
              <a:rPr lang="en-US" dirty="0" smtClean="0"/>
              <a:t>Representation learning in NLP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89323" cy="6732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deal </a:t>
            </a:r>
            <a:r>
              <a:rPr lang="en-US" smtClean="0"/>
              <a:t>with input with variant size?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same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7" y="2691252"/>
            <a:ext cx="8328946" cy="2188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8945" y="5268316"/>
            <a:ext cx="5518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C58AD"/>
                </a:solidFill>
              </a:rPr>
              <a:t>&lt;S&gt;          Today           is             </a:t>
            </a:r>
            <a:r>
              <a:rPr lang="mr-IN" sz="2400" dirty="0" smtClean="0">
                <a:solidFill>
                  <a:srgbClr val="3C58AD"/>
                </a:solidFill>
              </a:rPr>
              <a:t>…</a:t>
            </a:r>
            <a:r>
              <a:rPr lang="en-US" sz="2400" dirty="0" smtClean="0">
                <a:solidFill>
                  <a:srgbClr val="3C58AD"/>
                </a:solidFill>
              </a:rPr>
              <a:t>         day  </a:t>
            </a:r>
            <a:endParaRPr lang="en-US" sz="2400" dirty="0">
              <a:solidFill>
                <a:srgbClr val="3C58A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6531" y="2058070"/>
            <a:ext cx="6512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C58AD"/>
                </a:solidFill>
              </a:rPr>
              <a:t>                  Today         is               a             </a:t>
            </a:r>
            <a:r>
              <a:rPr lang="mr-IN" sz="2400" dirty="0" smtClean="0">
                <a:solidFill>
                  <a:srgbClr val="3C58AD"/>
                </a:solidFill>
              </a:rPr>
              <a:t>…</a:t>
            </a:r>
            <a:r>
              <a:rPr lang="en-US" sz="2400" dirty="0" smtClean="0">
                <a:solidFill>
                  <a:srgbClr val="3C58AD"/>
                </a:solidFill>
              </a:rPr>
              <a:t>          &lt;/S&gt;</a:t>
            </a:r>
            <a:endParaRPr lang="en-US" sz="2400" dirty="0">
              <a:solidFill>
                <a:srgbClr val="3C58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</a:t>
            </a:r>
            <a:r>
              <a:rPr lang="en-US" dirty="0"/>
              <a:t>Neural Networks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6-11-30 at 12.47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902184"/>
            <a:ext cx="2875989" cy="4235698"/>
          </a:xfrm>
          <a:prstGeom prst="rect">
            <a:avLst/>
          </a:prstGeom>
        </p:spPr>
      </p:pic>
      <p:pic>
        <p:nvPicPr>
          <p:cNvPr id="6" name="Picture 5" descr="Screen Shot 2016-11-30 at 12.48.0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9" y="1902184"/>
            <a:ext cx="4161531" cy="42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reen Shot 2016-11-30 at 12.47.4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902184"/>
            <a:ext cx="2875989" cy="4235698"/>
          </a:xfrm>
          <a:prstGeom prst="rect">
            <a:avLst/>
          </a:prstGeom>
        </p:spPr>
      </p:pic>
      <p:pic>
        <p:nvPicPr>
          <p:cNvPr id="7" name="Picture 6" descr="Screen Shot 2016-11-30 at 12.50.1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26" y="1896082"/>
            <a:ext cx="44451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Unroll RNNs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30 at 12.54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93789"/>
            <a:ext cx="8239125" cy="3861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9300" y="3935970"/>
            <a:ext cx="427200" cy="369330"/>
          </a:xfrm>
          <a:prstGeom prst="rect">
            <a:avLst/>
          </a:prstGeom>
          <a:noFill/>
          <a:ln w="12700" cap="flat">
            <a:solidFill>
              <a:srgbClr val="000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U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2705102" y="4305300"/>
            <a:ext cx="2097798" cy="6604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>
            <a:off x="4802900" y="4305300"/>
            <a:ext cx="23100" cy="5334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802900" y="4305300"/>
            <a:ext cx="2029700" cy="5334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/>
          <p:cNvSpPr txBox="1"/>
          <p:nvPr/>
        </p:nvSpPr>
        <p:spPr>
          <a:xfrm>
            <a:off x="4124000" y="5929870"/>
            <a:ext cx="427200" cy="369330"/>
          </a:xfrm>
          <a:prstGeom prst="rect">
            <a:avLst/>
          </a:prstGeom>
          <a:noFill/>
          <a:ln w="12700" cap="flat">
            <a:solidFill>
              <a:srgbClr val="0000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V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H="1" flipV="1">
            <a:off x="1816100" y="5245100"/>
            <a:ext cx="2521500" cy="6847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>
            <a:stCxn id="23" idx="0"/>
          </p:cNvCxnSpPr>
          <p:nvPr/>
        </p:nvCxnSpPr>
        <p:spPr>
          <a:xfrm flipH="1" flipV="1">
            <a:off x="3811151" y="5245100"/>
            <a:ext cx="526449" cy="6847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>
            <a:stCxn id="23" idx="0"/>
          </p:cNvCxnSpPr>
          <p:nvPr/>
        </p:nvCxnSpPr>
        <p:spPr>
          <a:xfrm flipV="1">
            <a:off x="4337600" y="5245100"/>
            <a:ext cx="1390100" cy="6847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/>
          <p:cNvCxnSpPr>
            <a:stCxn id="23" idx="0"/>
          </p:cNvCxnSpPr>
          <p:nvPr/>
        </p:nvCxnSpPr>
        <p:spPr>
          <a:xfrm flipV="1">
            <a:off x="4337600" y="5245100"/>
            <a:ext cx="3460200" cy="6847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622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RNN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Back-propagation over time</a:t>
            </a:r>
            <a:endParaRPr lang="en-US" dirty="0"/>
          </a:p>
        </p:txBody>
      </p:sp>
      <p:pic>
        <p:nvPicPr>
          <p:cNvPr id="4" name="Picture 3" descr="Screen Shot 2016-11-30 at 7.03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1" y="2159602"/>
            <a:ext cx="8149048" cy="39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Gradients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the traditional activation functions, each gradient term has the value in range (-1, 1).</a:t>
            </a:r>
          </a:p>
          <a:p>
            <a:r>
              <a:rPr lang="en-US" dirty="0" smtClean="0"/>
              <a:t>Multiplying </a:t>
            </a:r>
            <a:r>
              <a:rPr lang="en-US" i="1" dirty="0"/>
              <a:t>n</a:t>
            </a:r>
            <a:r>
              <a:rPr lang="en-US" dirty="0"/>
              <a:t> of these small numbers to compute </a:t>
            </a:r>
            <a:r>
              <a:rPr lang="en-US" dirty="0" smtClean="0"/>
              <a:t>gradients</a:t>
            </a:r>
          </a:p>
          <a:p>
            <a:r>
              <a:rPr lang="en-US" dirty="0" smtClean="0"/>
              <a:t>The longer the sequence is, the more severe the problems are.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RNNs characteristics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hidden states (input) dependencies</a:t>
            </a:r>
          </a:p>
          <a:p>
            <a:r>
              <a:rPr lang="en-US" dirty="0" smtClean="0"/>
              <a:t>Errors “back propagation over time”</a:t>
            </a:r>
          </a:p>
          <a:p>
            <a:r>
              <a:rPr lang="en-US" dirty="0"/>
              <a:t>F</a:t>
            </a:r>
            <a:r>
              <a:rPr lang="en-US" dirty="0" smtClean="0"/>
              <a:t>eature learning methods</a:t>
            </a:r>
          </a:p>
          <a:p>
            <a:r>
              <a:rPr lang="en-US" dirty="0" smtClean="0">
                <a:solidFill>
                  <a:srgbClr val="3C58AD"/>
                </a:solidFill>
              </a:rPr>
              <a:t>Vanishing gradient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smtClean="0"/>
              <a:t>problem: </a:t>
            </a:r>
            <a:br>
              <a:rPr lang="en-US" dirty="0" smtClean="0"/>
            </a:br>
            <a:r>
              <a:rPr lang="en-US" dirty="0" smtClean="0"/>
              <a:t>cannot model long-distant dependencies of the hidden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Long-Short Term Memory Networks (LSTMs)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stm_c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2" y="1587500"/>
            <a:ext cx="3502784" cy="4657632"/>
          </a:xfrm>
          <a:prstGeom prst="rect">
            <a:avLst/>
          </a:prstGeom>
        </p:spPr>
      </p:pic>
      <p:pic>
        <p:nvPicPr>
          <p:cNvPr id="7" name="Picture 6" descr="Screen Shot 2016-11-30 at 5.20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1" y="1600200"/>
            <a:ext cx="4341084" cy="303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7201" y="4767807"/>
            <a:ext cx="455298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Use gates to control the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information to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be added from the </a:t>
            </a:r>
            <a:r>
              <a:rPr lang="en-US" dirty="0" smtClean="0">
                <a:solidFill>
                  <a:srgbClr val="0000FF"/>
                </a:solidFill>
              </a:rPr>
              <a:t>input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forgot </a:t>
            </a:r>
            <a:r>
              <a:rPr lang="en-US" dirty="0" smtClean="0"/>
              <a:t>from the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revious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memories, and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outputted.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Lucida Grande"/>
                <a:ea typeface="Lucida Grande"/>
                <a:cs typeface="Lucida Grande"/>
                <a:sym typeface="News Gothic MT"/>
              </a:rPr>
              <a:t>σ</a:t>
            </a:r>
            <a:r>
              <a:rPr lang="en-US" dirty="0" smtClean="0"/>
              <a:t> and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f are </a:t>
            </a: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sigmoid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and </a:t>
            </a:r>
            <a:r>
              <a:rPr kumimoji="0" lang="en-US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tanh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function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</a:t>
            </a:r>
            <a:r>
              <a:rPr lang="en-US" dirty="0" smtClean="0"/>
              <a:t>espectively, to map the value to [-1, 1]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617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04869"/>
            <a:ext cx="78867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lang="en-US" spc="-5" dirty="0" smtClean="0">
                <a:latin typeface="Verdana" charset="0"/>
                <a:ea typeface="Verdana" charset="0"/>
                <a:cs typeface="Verdana" charset="0"/>
              </a:rPr>
              <a:t>Neural Network</a:t>
            </a:r>
            <a:endParaRPr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object 53"/>
          <p:cNvSpPr txBox="1"/>
          <p:nvPr/>
        </p:nvSpPr>
        <p:spPr>
          <a:xfrm>
            <a:off x="8890457" y="6604825"/>
            <a:ext cx="180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8739" y="6666441"/>
            <a:ext cx="159639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14400"/>
            <a:ext cx="88773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30 at 5.36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" y="1707703"/>
            <a:ext cx="8812333" cy="3629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9900" y="6197600"/>
            <a:ext cx="34831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Figure credit: Christopher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Olah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News Gothic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275" y="5572485"/>
            <a:ext cx="70805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Capable of modeling long-distant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dependencies between states.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320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LSTMs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11-30 at 6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39406"/>
            <a:ext cx="5776100" cy="44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deal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sequence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output?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Idea</a:t>
            </a:r>
            <a:r>
              <a:rPr lang="zh-TW" altLang="en-US" dirty="0" smtClean="0"/>
              <a:t> </a:t>
            </a:r>
            <a:r>
              <a:rPr lang="en-US" altLang="zh-TW" dirty="0" smtClean="0"/>
              <a:t>1: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combine</a:t>
            </a:r>
            <a:r>
              <a:rPr lang="zh-TW" altLang="en-US" dirty="0" smtClean="0"/>
              <a:t> </a:t>
            </a:r>
            <a:r>
              <a:rPr lang="en-US" altLang="zh-TW" dirty="0" smtClean="0"/>
              <a:t>DL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CRF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TW" dirty="0" smtClean="0"/>
              <a:t>Idea</a:t>
            </a:r>
            <a:r>
              <a:rPr lang="zh-TW" altLang="en-US" dirty="0" smtClean="0"/>
              <a:t> </a:t>
            </a:r>
            <a:r>
              <a:rPr lang="en-US" altLang="zh-TW" dirty="0" smtClean="0"/>
              <a:t>2: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introduce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structure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DL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LSTMs for Sequential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30 at 5.36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6" y="2385059"/>
            <a:ext cx="8812333" cy="362963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32522" y="1643006"/>
            <a:ext cx="458551" cy="45442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4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 dirty="0" smtClean="0"/>
              <a:t>y</a:t>
            </a:r>
            <a:r>
              <a:rPr lang="en-US" sz="1500" baseline="-25000" dirty="0" smtClean="0"/>
              <a:t>t</a:t>
            </a:r>
            <a:endParaRPr kumimoji="0" lang="en-US" sz="15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News Gothic MT"/>
            </a:endParaRPr>
          </a:p>
        </p:txBody>
      </p:sp>
      <p:cxnSp>
        <p:nvCxnSpPr>
          <p:cNvPr id="7" name="Straight Arrow Connector 6"/>
          <p:cNvCxnSpPr>
            <a:endCxn id="5" idx="4"/>
          </p:cNvCxnSpPr>
          <p:nvPr/>
        </p:nvCxnSpPr>
        <p:spPr>
          <a:xfrm flipH="1" flipV="1">
            <a:off x="5561798" y="2097435"/>
            <a:ext cx="1422" cy="33377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934720" y="6122910"/>
            <a:ext cx="72245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Sophisticated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model of input + local predictions.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292600" y="3321050"/>
          <a:ext cx="558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5" imgW="558800" imgH="215900" progId="Equation.3">
                  <p:embed/>
                </p:oleObj>
              </mc:Choice>
              <mc:Fallback>
                <p:oleObj name="Equation" r:id="rId5" imgW="558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2600" y="3321050"/>
                        <a:ext cx="5588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188393" y="1724286"/>
          <a:ext cx="15684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7" imgW="901700" imgH="660400" progId="Equation.3">
                  <p:embed/>
                </p:oleObj>
              </mc:Choice>
              <mc:Fallback>
                <p:oleObj name="Equation" r:id="rId7" imgW="9017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88393" y="1724286"/>
                        <a:ext cx="1568450" cy="1144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4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Recall CRFs for Sequential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29 at 10.12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811350"/>
            <a:ext cx="7791452" cy="1859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160" y="4044742"/>
            <a:ext cx="494295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uFillTx/>
                <a:sym typeface="News Gothic MT"/>
              </a:rPr>
              <a:t>Arbitrary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A6A6A6"/>
                </a:solidFill>
                <a:effectLst/>
                <a:uFillTx/>
                <a:sym typeface="News Gothic MT"/>
              </a:rPr>
              <a:t> features </a:t>
            </a:r>
            <a:r>
              <a:rPr lang="en-US" sz="2400" dirty="0" smtClean="0">
                <a:solidFill>
                  <a:srgbClr val="A6A6A6"/>
                </a:solidFill>
              </a:rPr>
              <a:t>on the input side</a:t>
            </a:r>
            <a:r>
              <a:rPr lang="en-US" sz="2400" dirty="0" smtClean="0"/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/>
              <a:t>Markov</a:t>
            </a:r>
            <a:r>
              <a:rPr lang="en-US" sz="2400" dirty="0" smtClean="0"/>
              <a:t> assumption on the </a:t>
            </a:r>
            <a:r>
              <a:rPr lang="en-US" sz="2400" dirty="0" smtClean="0">
                <a:solidFill>
                  <a:srgbClr val="3C58AD"/>
                </a:solidFill>
              </a:rPr>
              <a:t>output </a:t>
            </a:r>
            <a:r>
              <a:rPr lang="en-US" sz="2400" dirty="0" smtClean="0"/>
              <a:t>side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7215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LSTMs for Sequential Tagging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Completely ignored the interdependencies of the outputs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Will this work? </a:t>
            </a:r>
            <a:r>
              <a:rPr lang="en-US" dirty="0"/>
              <a:t>Yes. </a:t>
            </a:r>
            <a:endParaRPr lang="en-US" dirty="0" smtClean="0"/>
          </a:p>
          <a:p>
            <a:pPr lvl="2"/>
            <a:r>
              <a:rPr lang="en-US" dirty="0" smtClean="0"/>
              <a:t>Liang et. al. (2008), </a:t>
            </a:r>
            <a:r>
              <a:rPr lang="en-US" i="1" dirty="0" smtClean="0"/>
              <a:t>Structure </a:t>
            </a:r>
            <a:r>
              <a:rPr lang="en-US" i="1" dirty="0"/>
              <a:t>Compilation: Trading Structure for </a:t>
            </a:r>
            <a:r>
              <a:rPr lang="en-US" i="1" dirty="0" smtClean="0"/>
              <a:t>Features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Is this the best model? Not necessarily.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CRFs with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11-30 at 6.5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24" y="1737360"/>
            <a:ext cx="5343245" cy="46939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4320" y="1617253"/>
            <a:ext cx="5689600" cy="1247867"/>
          </a:xfrm>
          <a:prstGeom prst="rect">
            <a:avLst/>
          </a:prstGeom>
          <a:noFill/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solidFill>
                  <a:srgbClr val="FFFF00"/>
                </a:solidFill>
              </a:ln>
              <a:noFill/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6856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Traditional CRFs </a:t>
            </a:r>
            <a:r>
              <a:rPr lang="en-US" altLang="zh-CN" dirty="0" err="1" smtClean="0"/>
              <a:t>v.s</a:t>
            </a:r>
            <a:r>
              <a:rPr lang="en-US" altLang="zh-CN" dirty="0" smtClean="0"/>
              <a:t>. </a:t>
            </a:r>
            <a:br>
              <a:rPr lang="en-US" altLang="zh-CN" dirty="0" smtClean="0"/>
            </a:br>
            <a:r>
              <a:rPr lang="en-US" altLang="zh-CN" dirty="0" smtClean="0"/>
              <a:t>LSTM-CRFs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CRFs: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200" dirty="0" smtClean="0"/>
          </a:p>
          <a:p>
            <a:r>
              <a:rPr lang="en-US" dirty="0" smtClean="0"/>
              <a:t>LSTM-CRFs: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864236" y="2158190"/>
          <a:ext cx="7116744" cy="12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3784600" imgH="673100" progId="Equation.3">
                  <p:embed/>
                </p:oleObj>
              </mc:Choice>
              <mc:Fallback>
                <p:oleObj name="Equation" r:id="rId3" imgW="37846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236" y="2158190"/>
                        <a:ext cx="7116744" cy="12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64236" y="4519682"/>
          <a:ext cx="7727316" cy="107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5" imgW="4826000" imgH="673100" progId="Equation.3">
                  <p:embed/>
                </p:oleObj>
              </mc:Choice>
              <mc:Fallback>
                <p:oleObj name="Equation" r:id="rId5" imgW="48260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4236" y="4519682"/>
                        <a:ext cx="7727316" cy="1078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99797" y="4612640"/>
            <a:ext cx="432203" cy="501243"/>
          </a:xfrm>
          <a:prstGeom prst="rect">
            <a:avLst/>
          </a:prstGeom>
          <a:noFill/>
          <a:ln w="25400" cap="flat">
            <a:solidFill>
              <a:srgbClr val="00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solidFill>
                  <a:srgbClr val="FFFF00"/>
                </a:solidFill>
              </a:ln>
              <a:noFill/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3563" y="2342312"/>
            <a:ext cx="440517" cy="476653"/>
          </a:xfrm>
          <a:prstGeom prst="rect">
            <a:avLst/>
          </a:prstGeom>
          <a:noFill/>
          <a:ln w="254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solidFill>
                  <a:srgbClr val="FFFF00"/>
                </a:solidFill>
              </a:ln>
              <a:noFill/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044473" y="5906723"/>
          <a:ext cx="1221207" cy="361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7" imgW="685800" imgH="203200" progId="Equation.3">
                  <p:embed/>
                </p:oleObj>
              </mc:Choice>
              <mc:Fallback>
                <p:oleObj name="Equation" r:id="rId7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4473" y="5906723"/>
                        <a:ext cx="1221207" cy="361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65680" y="5899232"/>
            <a:ext cx="33540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</a:t>
            </a:r>
            <a:r>
              <a:rPr lang="en-US" dirty="0" smtClean="0"/>
              <a:t>where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Ω</a:t>
            </a:r>
            <a:r>
              <a:rPr lang="en-US" dirty="0" smtClean="0"/>
              <a:t> is LSTM parameters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cxnSp>
        <p:nvCxnSpPr>
          <p:cNvPr id="12" name="Straight Arrow Connector 11"/>
          <p:cNvCxnSpPr>
            <a:stCxn id="7" idx="2"/>
            <a:endCxn id="9" idx="0"/>
          </p:cNvCxnSpPr>
          <p:nvPr/>
        </p:nvCxnSpPr>
        <p:spPr>
          <a:xfrm flipH="1">
            <a:off x="1655076" y="5113883"/>
            <a:ext cx="160823" cy="7928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660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Two 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49274" y="2032000"/>
            <a:ext cx="8289925" cy="3911601"/>
          </a:xfrm>
          <a:prstGeom prst="rect">
            <a:avLst/>
          </a:prstGeom>
        </p:spPr>
        <p:txBody>
          <a:bodyPr/>
          <a:lstStyle>
            <a:lvl1pPr marL="349250" marR="0" indent="-34925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10000"/>
              <a:buFont typeface="Wingdings 2"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716395" marR="0" indent="-367145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10000"/>
              <a:buFont typeface="Wingdings 2"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1024889" marR="0" indent="-339089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10000"/>
              <a:buFont typeface="Wingdings 2"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1362075" marR="0" indent="-39370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10000"/>
              <a:buFont typeface="Wingdings 2"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1640416" marR="0" indent="-376766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10000"/>
              <a:buFont typeface="Wingdings 2"/>
              <a:buChar char="●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00000"/>
              <a:buFont typeface="Wingdings 2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00000"/>
              <a:buFont typeface="Wingdings 2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00000"/>
              <a:buFont typeface="Wingdings 2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ct val="100000"/>
              <a:buFont typeface="Wingdings 2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US" sz="2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Directly model output dependencies by CRFs.</a:t>
            </a:r>
          </a:p>
          <a:p>
            <a:r>
              <a:rPr lang="en-US" sz="2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Powerful </a:t>
            </a:r>
            <a:r>
              <a:rPr lang="en-US" sz="2600" dirty="0" smtClean="0">
                <a:solidFill>
                  <a:srgbClr val="3C58AD"/>
                </a:solidFill>
                <a:latin typeface="Arial" charset="0"/>
                <a:ea typeface="Arial" charset="0"/>
                <a:cs typeface="Arial" charset="0"/>
              </a:rPr>
              <a:t>automatic feature learning</a:t>
            </a:r>
            <a:r>
              <a:rPr lang="en-US" sz="2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using biLSTMs.</a:t>
            </a:r>
          </a:p>
          <a:p>
            <a:r>
              <a:rPr lang="en-US" sz="2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Jointly training all the parameters to “share the modeling responsibilities”</a:t>
            </a:r>
            <a:endParaRPr lang="en-US" sz="2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4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Transfer Learning with LSTM-CRFs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Neural networks as feature learner</a:t>
            </a:r>
          </a:p>
          <a:p>
            <a:r>
              <a:rPr lang="en-US" dirty="0" smtClean="0"/>
              <a:t>Share the feature learner for different tasks</a:t>
            </a:r>
          </a:p>
          <a:p>
            <a:r>
              <a:rPr lang="en-US" dirty="0" smtClean="0"/>
              <a:t>Jointly train the feature learners so that it learns the </a:t>
            </a:r>
            <a:r>
              <a:rPr lang="en-US" i="1" dirty="0" smtClean="0">
                <a:solidFill>
                  <a:srgbClr val="E2751D"/>
                </a:solidFill>
              </a:rPr>
              <a:t>common features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Use different CRFs for different tasks to encode task-specific information</a:t>
            </a:r>
          </a:p>
          <a:p>
            <a:pPr lvl="1"/>
            <a:r>
              <a:rPr lang="en-US" dirty="0" smtClean="0"/>
              <a:t>Going forward, one can imagine using other graphical models besides linear chain CRFs.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62"/>
          <p:cNvSpPr txBox="1"/>
          <p:nvPr/>
        </p:nvSpPr>
        <p:spPr>
          <a:xfrm>
            <a:off x="8890457" y="6604825"/>
            <a:ext cx="180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739" y="6666441"/>
            <a:ext cx="10801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Slide by </a:t>
            </a:r>
            <a:r>
              <a:rPr sz="1050" spc="-5" dirty="0">
                <a:solidFill>
                  <a:srgbClr val="7F7F7F"/>
                </a:solidFill>
                <a:latin typeface="Calibri"/>
                <a:cs typeface="Calibri"/>
              </a:rPr>
              <a:t>Andrew</a:t>
            </a:r>
            <a:r>
              <a:rPr sz="1050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990600"/>
            <a:ext cx="8058150" cy="5172075"/>
          </a:xfrm>
          <a:prstGeom prst="rect">
            <a:avLst/>
          </a:prstGeom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628650" y="447841"/>
            <a:ext cx="78867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lang="en-US" spc="-5" dirty="0" smtClean="0">
                <a:latin typeface="Verdana" charset="0"/>
                <a:ea typeface="Verdana" charset="0"/>
                <a:cs typeface="Verdana" charset="0"/>
              </a:rPr>
              <a:t>Neural Network (feed forward)</a:t>
            </a:r>
            <a:endParaRPr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Transfer Learning CWS + 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1-30 at 8.4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768810"/>
            <a:ext cx="8157845" cy="4189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1840" y="2773681"/>
            <a:ext cx="3911600" cy="2458719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solidFill>
                  <a:srgbClr val="FFFF00"/>
                </a:solidFill>
              </a:ln>
              <a:noFill/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2480" y="6167120"/>
            <a:ext cx="8836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E2751D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Shared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E2751D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  <p:cxnSp>
        <p:nvCxnSpPr>
          <p:cNvPr id="8" name="Straight Arrow Connector 7"/>
          <p:cNvCxnSpPr>
            <a:stCxn id="6" idx="0"/>
            <a:endCxn id="5" idx="2"/>
          </p:cNvCxnSpPr>
          <p:nvPr/>
        </p:nvCxnSpPr>
        <p:spPr>
          <a:xfrm flipH="1" flipV="1">
            <a:off x="2707640" y="5232400"/>
            <a:ext cx="1066678" cy="934720"/>
          </a:xfrm>
          <a:prstGeom prst="straightConnector1">
            <a:avLst/>
          </a:prstGeom>
          <a:noFill/>
          <a:ln w="25400" cap="flat">
            <a:solidFill>
              <a:schemeClr val="accent3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421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Simply linearly combine two objectives.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Alternative updates for each module’s parameters.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11-30 at 9.00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2793061"/>
            <a:ext cx="6207760" cy="5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deal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sequence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output?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Idea</a:t>
            </a:r>
            <a:r>
              <a:rPr lang="zh-TW" altLang="en-US" dirty="0" smtClean="0"/>
              <a:t> </a:t>
            </a:r>
            <a:r>
              <a:rPr lang="en-US" altLang="zh-TW" dirty="0" smtClean="0"/>
              <a:t>1: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combine</a:t>
            </a:r>
            <a:r>
              <a:rPr lang="zh-TW" altLang="en-US" dirty="0" smtClean="0"/>
              <a:t> </a:t>
            </a:r>
            <a:r>
              <a:rPr lang="en-US" altLang="zh-TW" dirty="0" smtClean="0"/>
              <a:t>DL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CRF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TW" dirty="0" smtClean="0"/>
              <a:t>Idea</a:t>
            </a:r>
            <a:r>
              <a:rPr lang="zh-TW" altLang="en-US" dirty="0" smtClean="0"/>
              <a:t> </a:t>
            </a:r>
            <a:r>
              <a:rPr lang="en-US" altLang="zh-TW" dirty="0" smtClean="0"/>
              <a:t>2: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introduce</a:t>
            </a:r>
            <a:r>
              <a:rPr lang="zh-TW" altLang="en-US" dirty="0" smtClean="0"/>
              <a:t> </a:t>
            </a:r>
            <a:r>
              <a:rPr lang="en-US" altLang="zh-TW" dirty="0" smtClean="0"/>
              <a:t>structure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DL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in NLP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38" y="834484"/>
            <a:ext cx="7042923" cy="58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187"/>
            <a:ext cx="9144000" cy="574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68" y="359068"/>
            <a:ext cx="8347924" cy="64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0" y="467591"/>
            <a:ext cx="8534810" cy="63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ML: Inference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0" y="353340"/>
            <a:ext cx="8811380" cy="63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890457" y="6604825"/>
            <a:ext cx="180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666441"/>
            <a:ext cx="30994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by T. Finin, M. desJardins, L Getoor, R.</a:t>
            </a:r>
            <a:r>
              <a:rPr sz="1050" spc="-105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Par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3676650" algn="l"/>
              </a:tabLst>
            </a:pPr>
            <a:r>
              <a:rPr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eed-</a:t>
            </a:r>
            <a:r>
              <a:rPr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orward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5600" marR="5080" indent="-342900">
              <a:lnSpc>
                <a:spcPts val="3000"/>
              </a:lnSpc>
              <a:spcAft>
                <a:spcPts val="600"/>
              </a:spcAft>
              <a:buFont typeface="Wingdings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Input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layer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units are features (in NLP, e.g., words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641350" marR="5080" lvl="1" indent="-342900">
              <a:lnSpc>
                <a:spcPts val="3000"/>
              </a:lnSpc>
              <a:spcAft>
                <a:spcPts val="600"/>
              </a:spcAft>
              <a:buFont typeface="Wingdings" charset="2"/>
              <a:buChar char="v"/>
              <a:tabLst>
                <a:tab pos="354965" algn="l"/>
                <a:tab pos="355600" algn="l"/>
              </a:tabLst>
            </a:pP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Usually,</a:t>
            </a:r>
            <a:r>
              <a:rPr lang="zh-TW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one-hot</a:t>
            </a:r>
            <a:r>
              <a:rPr lang="zh-TW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vector</a:t>
            </a:r>
            <a:r>
              <a:rPr lang="zh-TW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or</a:t>
            </a:r>
            <a:r>
              <a:rPr lang="zh-TW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word</a:t>
            </a:r>
            <a:r>
              <a:rPr lang="zh-TW" alt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 smtClean="0">
                <a:latin typeface="Calibri" charset="0"/>
                <a:ea typeface="Calibri" charset="0"/>
                <a:cs typeface="Calibri" charset="0"/>
              </a:rPr>
              <a:t>embedding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355600" marR="5080" indent="-342900">
              <a:lnSpc>
                <a:spcPts val="3000"/>
              </a:lnSpc>
              <a:spcAft>
                <a:spcPts val="600"/>
              </a:spcAft>
              <a:buFont typeface="Wingdings" charset="2"/>
              <a:buChar char="v"/>
              <a:tabLst>
                <a:tab pos="354965" algn="l"/>
                <a:tab pos="355600" algn="l"/>
              </a:tabLst>
            </a:pPr>
            <a:endParaRPr lang="en-US" sz="2800" spc="-5" dirty="0">
              <a:latin typeface="Calibri" charset="0"/>
              <a:ea typeface="Calibri" charset="0"/>
              <a:cs typeface="Calibri" charset="0"/>
            </a:endParaRPr>
          </a:p>
          <a:p>
            <a:pPr marL="355600" marR="5080" indent="-342900">
              <a:lnSpc>
                <a:spcPts val="3000"/>
              </a:lnSpc>
              <a:spcAft>
                <a:spcPts val="600"/>
              </a:spcAft>
              <a:buFont typeface="Wingdings" charset="2"/>
              <a:buChar char="v"/>
              <a:tabLst>
                <a:tab pos="354965" algn="l"/>
                <a:tab pos="355600" algn="l"/>
              </a:tabLst>
            </a:pPr>
            <a:r>
              <a:rPr lang="en-US" sz="2800" spc="-5" dirty="0" smtClean="0">
                <a:latin typeface="Calibri" charset="0"/>
                <a:ea typeface="Calibri" charset="0"/>
                <a:cs typeface="Calibri" charset="0"/>
              </a:rPr>
              <a:t>Working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forward through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network,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input  </a:t>
            </a:r>
            <a:r>
              <a:rPr lang="en-US" sz="2800" b="1" spc="-10" dirty="0">
                <a:latin typeface="Calibri" charset="0"/>
                <a:ea typeface="Calibri" charset="0"/>
                <a:cs typeface="Calibri" charset="0"/>
              </a:rPr>
              <a:t>function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is applied to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compute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input  value</a:t>
            </a:r>
          </a:p>
          <a:p>
            <a:pPr marL="812800" marR="5080" lvl="1" indent="-342900">
              <a:lnSpc>
                <a:spcPts val="3000"/>
              </a:lnSpc>
              <a:spcAft>
                <a:spcPts val="600"/>
              </a:spcAft>
              <a:buFont typeface="Wingdings" charset="2"/>
              <a:buChar char="v"/>
              <a:tabLst>
                <a:tab pos="354965" algn="l"/>
                <a:tab pos="355600" algn="l"/>
              </a:tabLst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E.g.,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weighted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sum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input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marL="355600" marR="318770" indent="-342900">
              <a:lnSpc>
                <a:spcPts val="2620"/>
              </a:lnSpc>
              <a:spcBef>
                <a:spcPts val="560"/>
              </a:spcBef>
              <a:spcAft>
                <a:spcPts val="600"/>
              </a:spcAft>
              <a:buFont typeface="Wingdings" charset="2"/>
              <a:buChar char="v"/>
              <a:tabLst>
                <a:tab pos="755650" algn="l"/>
              </a:tabLst>
            </a:pPr>
            <a:endParaRPr lang="en-US" sz="2800" dirty="0" smtClean="0">
              <a:latin typeface="Calibri" charset="0"/>
              <a:ea typeface="Calibri" charset="0"/>
              <a:cs typeface="Calibri" charset="0"/>
            </a:endParaRPr>
          </a:p>
          <a:p>
            <a:pPr marL="355600" marR="318770" indent="-342900">
              <a:lnSpc>
                <a:spcPts val="2620"/>
              </a:lnSpc>
              <a:spcBef>
                <a:spcPts val="560"/>
              </a:spcBef>
              <a:spcAft>
                <a:spcPts val="600"/>
              </a:spcAft>
              <a:buFont typeface="Wingdings" charset="2"/>
              <a:buChar char="v"/>
              <a:tabLst>
                <a:tab pos="755650" algn="l"/>
              </a:tabLst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800" b="1" spc="-10" dirty="0">
                <a:latin typeface="Calibri" charset="0"/>
                <a:ea typeface="Calibri" charset="0"/>
                <a:cs typeface="Calibri" charset="0"/>
              </a:rPr>
              <a:t>activation </a:t>
            </a:r>
            <a:r>
              <a:rPr lang="en-US" sz="2800" b="1" spc="-5" dirty="0">
                <a:latin typeface="Calibri" charset="0"/>
                <a:ea typeface="Calibri" charset="0"/>
                <a:cs typeface="Calibri" charset="0"/>
              </a:rPr>
              <a:t>function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transforms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this input 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function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into a ﬁnal</a:t>
            </a:r>
            <a:r>
              <a:rPr lang="en-US" sz="2800" spc="-85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value</a:t>
            </a:r>
          </a:p>
          <a:p>
            <a:pPr marL="812800" lvl="1" indent="-342900">
              <a:lnSpc>
                <a:spcPts val="2750"/>
              </a:lnSpc>
              <a:spcBef>
                <a:spcPts val="210"/>
              </a:spcBef>
              <a:spcAft>
                <a:spcPts val="600"/>
              </a:spcAft>
              <a:buFont typeface="Wingdings" charset="2"/>
              <a:buChar char="v"/>
              <a:tabLst>
                <a:tab pos="755650" algn="l"/>
              </a:tabLst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Typically a </a:t>
            </a:r>
            <a:r>
              <a:rPr lang="en-US" sz="2800" b="1" spc="-5" dirty="0">
                <a:latin typeface="Calibri" charset="0"/>
                <a:ea typeface="Calibri" charset="0"/>
                <a:cs typeface="Calibri" charset="0"/>
              </a:rPr>
              <a:t>nonlinear 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function (</a:t>
            </a:r>
            <a:r>
              <a:rPr lang="en-US" sz="2800" spc="-5" dirty="0" err="1">
                <a:latin typeface="Calibri" charset="0"/>
                <a:ea typeface="Calibri" charset="0"/>
                <a:cs typeface="Calibri" charset="0"/>
              </a:rPr>
              <a:t>e.g</a:t>
            </a:r>
            <a:r>
              <a:rPr lang="en-US" sz="2800" spc="-5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sigmoid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890457" y="6583997"/>
            <a:ext cx="1803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6649804"/>
            <a:ext cx="108013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Slide by </a:t>
            </a:r>
            <a:r>
              <a:rPr sz="1050" spc="-5" dirty="0">
                <a:solidFill>
                  <a:srgbClr val="7F7F7F"/>
                </a:solidFill>
                <a:latin typeface="Calibri"/>
                <a:cs typeface="Calibri"/>
              </a:rPr>
              <a:t>Andrew</a:t>
            </a:r>
            <a:r>
              <a:rPr sz="1050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7" y="868997"/>
            <a:ext cx="89154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7" y="288758"/>
            <a:ext cx="3614498" cy="217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4" y="223278"/>
            <a:ext cx="609600" cy="35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401" y="188557"/>
            <a:ext cx="723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890457" y="6583997"/>
            <a:ext cx="1803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15"/>
          <p:cNvSpPr txBox="1"/>
          <p:nvPr/>
        </p:nvSpPr>
        <p:spPr>
          <a:xfrm>
            <a:off x="78739" y="6649804"/>
            <a:ext cx="1597661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50" dirty="0" smtClean="0">
                <a:solidFill>
                  <a:srgbClr val="7F7F7F"/>
                </a:solidFill>
                <a:latin typeface="Calibri"/>
                <a:cs typeface="Calibri"/>
              </a:rPr>
              <a:t>Based on s</a:t>
            </a:r>
            <a:r>
              <a:rPr sz="1050" dirty="0" smtClean="0">
                <a:solidFill>
                  <a:srgbClr val="7F7F7F"/>
                </a:solidFill>
                <a:latin typeface="Calibri"/>
                <a:cs typeface="Calibri"/>
              </a:rPr>
              <a:t>lide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by </a:t>
            </a:r>
            <a:r>
              <a:rPr sz="1050" spc="-5" dirty="0">
                <a:solidFill>
                  <a:srgbClr val="7F7F7F"/>
                </a:solidFill>
                <a:latin typeface="Calibri"/>
                <a:cs typeface="Calibri"/>
              </a:rPr>
              <a:t>Andrew</a:t>
            </a:r>
            <a:r>
              <a:rPr sz="1050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 dirty="0">
              <a:latin typeface="Calibri"/>
              <a:cs typeface="Calibri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7" y="838200"/>
            <a:ext cx="8391264" cy="5805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Representation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extend to multi-class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7059294" y="1284465"/>
            <a:ext cx="1664665" cy="110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01400" y="1284465"/>
            <a:ext cx="1664665" cy="1109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3492" y="1284465"/>
            <a:ext cx="1664665" cy="1109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6417" y="1284465"/>
            <a:ext cx="1664665" cy="1109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2078" y="2432723"/>
            <a:ext cx="1129665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Pedestrian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8230" y="2436342"/>
            <a:ext cx="371475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2396" y="2439961"/>
            <a:ext cx="1198880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Motorcycle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12536" y="2439961"/>
            <a:ext cx="594360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ruck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890457" y="6604825"/>
            <a:ext cx="1803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7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739" y="6666441"/>
            <a:ext cx="10801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Slide by </a:t>
            </a:r>
            <a:r>
              <a:rPr sz="1050" spc="-5" dirty="0">
                <a:solidFill>
                  <a:srgbClr val="7F7F7F"/>
                </a:solidFill>
                <a:latin typeface="Calibri"/>
                <a:cs typeface="Calibri"/>
              </a:rPr>
              <a:t>Andrew</a:t>
            </a:r>
            <a:r>
              <a:rPr sz="1050" spc="-8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36" y="2778162"/>
            <a:ext cx="8620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49" y="316336"/>
            <a:ext cx="78867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>
              <a:lnSpc>
                <a:spcPct val="100000"/>
              </a:lnSpc>
            </a:pPr>
            <a:r>
              <a:rPr lang="en-US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staged predictions?</a:t>
            </a:r>
            <a:endParaRPr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8890457" y="6583997"/>
            <a:ext cx="1803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739" y="6649804"/>
            <a:ext cx="232219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Based on slide and example by Andrew</a:t>
            </a:r>
            <a:r>
              <a:rPr sz="1050" spc="-10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7F7F7F"/>
                </a:solidFill>
                <a:latin typeface="Calibri"/>
                <a:cs typeface="Calibri"/>
              </a:rPr>
              <a:t>Ng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" y="885304"/>
            <a:ext cx="89344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42215</TotalTime>
  <Words>992</Words>
  <Application>Microsoft Macintosh PowerPoint</Application>
  <PresentationFormat>On-screen Show (4:3)</PresentationFormat>
  <Paragraphs>225</Paragraphs>
  <Slides>47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Calibri</vt:lpstr>
      <vt:lpstr>Cambria Math</vt:lpstr>
      <vt:lpstr>Consolas</vt:lpstr>
      <vt:lpstr>Garamond</vt:lpstr>
      <vt:lpstr>Lucida Grande</vt:lpstr>
      <vt:lpstr>Mangal</vt:lpstr>
      <vt:lpstr>News Gothic MT</vt:lpstr>
      <vt:lpstr>Times New Roman</vt:lpstr>
      <vt:lpstr>Verdana</vt:lpstr>
      <vt:lpstr>Wingdings</vt:lpstr>
      <vt:lpstr>Wingdings 2</vt:lpstr>
      <vt:lpstr>新細明體</vt:lpstr>
      <vt:lpstr>Arial</vt:lpstr>
      <vt:lpstr>Office Theme</vt:lpstr>
      <vt:lpstr>1_Office Theme</vt:lpstr>
      <vt:lpstr>Equation</vt:lpstr>
      <vt:lpstr>Lecture 5: Representation Learning</vt:lpstr>
      <vt:lpstr>This lecture</vt:lpstr>
      <vt:lpstr>Neural Network</vt:lpstr>
      <vt:lpstr>Neural Network (feed forward)</vt:lpstr>
      <vt:lpstr>Feed-Forward Process</vt:lpstr>
      <vt:lpstr>PowerPoint Presentation</vt:lpstr>
      <vt:lpstr>Vector Representation</vt:lpstr>
      <vt:lpstr>Can extend to multi-class</vt:lpstr>
      <vt:lpstr>Why staged predictions?</vt:lpstr>
      <vt:lpstr>Representing Boolean Functions</vt:lpstr>
      <vt:lpstr>Combining Representations to Create  Non-­Linear Functions</vt:lpstr>
      <vt:lpstr>Layering Representations</vt:lpstr>
      <vt:lpstr>Layering Representations</vt:lpstr>
      <vt:lpstr>This lecture</vt:lpstr>
      <vt:lpstr>Stochastic Sub-gradient Descent</vt:lpstr>
      <vt:lpstr>Recap: Logistic regression</vt:lpstr>
      <vt:lpstr>Cost Function</vt:lpstr>
      <vt:lpstr>Optimizing the Neural Network</vt:lpstr>
      <vt:lpstr>Forward Propagation</vt:lpstr>
      <vt:lpstr>Backpropagation: Compute Gradient</vt:lpstr>
      <vt:lpstr>This lecture</vt:lpstr>
      <vt:lpstr>How to deal with input with variant size?</vt:lpstr>
      <vt:lpstr>Recurrent Neural Networks</vt:lpstr>
      <vt:lpstr>Recurrent Neural Networks</vt:lpstr>
      <vt:lpstr>Unroll RNNs</vt:lpstr>
      <vt:lpstr>RNN training</vt:lpstr>
      <vt:lpstr>Vanishing Gradients</vt:lpstr>
      <vt:lpstr>RNNs characteristics</vt:lpstr>
      <vt:lpstr>Long-Short Term Memory Networks (LSTMs)</vt:lpstr>
      <vt:lpstr>Another Visualization</vt:lpstr>
      <vt:lpstr>Bidirectional LSTMs</vt:lpstr>
      <vt:lpstr>How to deal with sequence output?</vt:lpstr>
      <vt:lpstr>LSTMs for Sequential Tagging</vt:lpstr>
      <vt:lpstr>Recall CRFs for Sequential Tagging</vt:lpstr>
      <vt:lpstr>LSTMs for Sequential Tagging</vt:lpstr>
      <vt:lpstr>Combining CRFs with LSTMs</vt:lpstr>
      <vt:lpstr>Traditional CRFs v.s.  LSTM-CRFs</vt:lpstr>
      <vt:lpstr>Combining Two Benefits</vt:lpstr>
      <vt:lpstr>Transfer Learning with LSTM-CRFs</vt:lpstr>
      <vt:lpstr>Transfer Learning CWS + NER</vt:lpstr>
      <vt:lpstr>Joint Training</vt:lpstr>
      <vt:lpstr>How to deal with sequence output?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Kai-Wei Chang</cp:lastModifiedBy>
  <cp:revision>133</cp:revision>
  <cp:lastPrinted>2017-10-10T18:57:34Z</cp:lastPrinted>
  <dcterms:created xsi:type="dcterms:W3CDTF">2015-09-15T19:03:29Z</dcterms:created>
  <dcterms:modified xsi:type="dcterms:W3CDTF">2017-10-24T20:49:20Z</dcterms:modified>
</cp:coreProperties>
</file>