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29"/>
  </p:notesMasterIdLst>
  <p:sldIdLst>
    <p:sldId id="256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60" r:id="rId11"/>
    <p:sldId id="261" r:id="rId12"/>
    <p:sldId id="262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58AD"/>
    <a:srgbClr val="D55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95" autoAdjust="0"/>
    <p:restoredTop sz="53153" autoAdjust="0"/>
  </p:normalViewPr>
  <p:slideViewPr>
    <p:cSldViewPr snapToGrid="0">
      <p:cViewPr varScale="1">
        <p:scale>
          <a:sx n="80" d="100"/>
          <a:sy n="80" d="100"/>
        </p:scale>
        <p:origin x="22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9829A-C801-414B-9062-70F3EA61D97A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A99D1-313B-447B-B1F7-051EC4AE5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9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70516"/>
            <a:ext cx="6858000" cy="2164383"/>
          </a:xfrm>
        </p:spPr>
        <p:txBody>
          <a:bodyPr anchor="ctr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3993287" cy="365125"/>
          </a:xfrm>
        </p:spPr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61934" y="6356351"/>
            <a:ext cx="1253416" cy="365125"/>
          </a:xfrm>
        </p:spPr>
        <p:txBody>
          <a:bodyPr/>
          <a:lstStyle>
            <a:lvl1pPr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425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86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96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70516"/>
            <a:ext cx="6858000" cy="2164383"/>
          </a:xfrm>
        </p:spPr>
        <p:txBody>
          <a:bodyPr anchor="ctr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3993287" cy="365125"/>
          </a:xfrm>
        </p:spPr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61934" y="6356351"/>
            <a:ext cx="1253416" cy="365125"/>
          </a:xfrm>
        </p:spPr>
        <p:txBody>
          <a:bodyPr/>
          <a:lstStyle>
            <a:lvl1pPr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3260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861"/>
            <a:ext cx="7886700" cy="4906102"/>
          </a:xfrm>
        </p:spPr>
        <p:txBody>
          <a:bodyPr/>
          <a:lstStyle>
            <a:lvl1pPr marL="403225" indent="-4032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1pPr>
            <a:lvl2pPr marL="688975" indent="-34607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2pPr>
            <a:lvl3pPr marL="1030288" indent="-34448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3pPr>
            <a:lvl4pPr marL="1317625" indent="-2889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4pPr>
            <a:lvl5pPr marL="1658938" indent="-28733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486150" cy="365125"/>
          </a:xfrm>
        </p:spPr>
        <p:txBody>
          <a:bodyPr/>
          <a:lstStyle>
            <a:lvl1pPr>
              <a:defRPr>
                <a:solidFill>
                  <a:srgbClr val="3C58AD"/>
                </a:solidFill>
              </a:defRPr>
            </a:lvl1pPr>
          </a:lstStyle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80118" y="6356351"/>
            <a:ext cx="1335232" cy="365125"/>
          </a:xfrm>
        </p:spPr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735532" cy="365125"/>
          </a:xfrm>
        </p:spPr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5036" y="6356351"/>
            <a:ext cx="1470314" cy="365125"/>
          </a:xfrm>
        </p:spPr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3260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861"/>
            <a:ext cx="7886700" cy="4906102"/>
          </a:xfrm>
        </p:spPr>
        <p:txBody>
          <a:bodyPr/>
          <a:lstStyle>
            <a:lvl1pPr marL="403225" indent="-4032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1pPr>
            <a:lvl2pPr marL="688975" indent="-34607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2pPr>
            <a:lvl3pPr marL="1030288" indent="-34448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3pPr>
            <a:lvl4pPr marL="1317625" indent="-2889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4pPr>
            <a:lvl5pPr marL="1658938" indent="-28733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486150" cy="365125"/>
          </a:xfrm>
        </p:spPr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80118" y="6356351"/>
            <a:ext cx="1335232" cy="365125"/>
          </a:xfrm>
        </p:spPr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364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004048" y="6553200"/>
            <a:ext cx="30480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004048" y="6248400"/>
            <a:ext cx="4038600" cy="2286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altLang="zh-TW" smtClean="0"/>
              <a:t>ML in NLP</a:t>
            </a:r>
            <a:endParaRPr lang="zh-TW" alt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128248" y="6553200"/>
            <a:ext cx="914400" cy="2286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F71DC22-0103-4060-B7D8-ECD9AE0F749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735532" cy="365125"/>
          </a:xfrm>
        </p:spPr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5036" y="6356351"/>
            <a:ext cx="1470314" cy="365125"/>
          </a:xfrm>
        </p:spPr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8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26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75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9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41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04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89210" cy="6858000"/>
          </a:xfrm>
          <a:prstGeom prst="rect">
            <a:avLst/>
          </a:prstGeom>
          <a:solidFill>
            <a:srgbClr val="3C58A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78907" y="6311899"/>
            <a:ext cx="1440782" cy="43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1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3C58AD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89210" cy="6858000"/>
          </a:xfrm>
          <a:prstGeom prst="rect">
            <a:avLst/>
          </a:prstGeom>
          <a:solidFill>
            <a:srgbClr val="3C58A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78907" y="6311899"/>
            <a:ext cx="1440782" cy="43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7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3C58AD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w@kwchang.net" TargetMode="External"/><Relationship Id="rId4" Type="http://schemas.openxmlformats.org/officeDocument/2006/relationships/hyperlink" Target="https://uclanlp.github.io/CS269-17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Lecture 7:</a:t>
            </a:r>
            <a:br>
              <a:rPr lang="en-US" dirty="0" smtClean="0"/>
            </a:br>
            <a:r>
              <a:rPr lang="en-US" dirty="0" smtClean="0"/>
              <a:t>Language Structure: Grammar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7103076" cy="207383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Kai-Wei Chang</a:t>
            </a:r>
          </a:p>
          <a:p>
            <a:r>
              <a:rPr lang="en-US" dirty="0"/>
              <a:t>CS @ </a:t>
            </a:r>
            <a:r>
              <a:rPr lang="en-US" dirty="0" smtClean="0"/>
              <a:t>UCLA</a:t>
            </a:r>
            <a:endParaRPr lang="en-US" dirty="0"/>
          </a:p>
          <a:p>
            <a:r>
              <a:rPr lang="en-US" dirty="0">
                <a:hlinkClick r:id="rId3"/>
              </a:rPr>
              <a:t>kw@kwchang.net</a:t>
            </a:r>
            <a:endParaRPr lang="en-US" dirty="0"/>
          </a:p>
          <a:p>
            <a:endParaRPr lang="en-US" dirty="0"/>
          </a:p>
          <a:p>
            <a:r>
              <a:rPr lang="en-US" dirty="0"/>
              <a:t>Couse webpage: </a:t>
            </a:r>
            <a:r>
              <a:rPr lang="en-US" dirty="0">
                <a:hlinkClick r:id="rId4"/>
              </a:rPr>
              <a:t>https://uclanlp.github.io/CS269-17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grammar?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compact way to define and describe the structure of sentences</a:t>
            </a:r>
          </a:p>
          <a:p>
            <a:r>
              <a:rPr lang="en-US" dirty="0" smtClean="0"/>
              <a:t>Why we need grammar?</a:t>
            </a:r>
          </a:p>
          <a:p>
            <a:pPr lvl="1"/>
            <a:r>
              <a:rPr lang="en-US" dirty="0" smtClean="0"/>
              <a:t>Number of C++ programs?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87" y="3485357"/>
            <a:ext cx="1969418" cy="2781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80080" y="4858226"/>
            <a:ext cx="16342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smtClean="0"/>
              <a:t>976 pages.</a:t>
            </a:r>
            <a:endParaRPr lang="en-US" sz="2600"/>
          </a:p>
        </p:txBody>
      </p:sp>
      <p:sp>
        <p:nvSpPr>
          <p:cNvPr id="8" name="Rectangle 7"/>
          <p:cNvSpPr/>
          <p:nvPr/>
        </p:nvSpPr>
        <p:spPr>
          <a:xfrm>
            <a:off x="5302326" y="3829566"/>
            <a:ext cx="3367012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s-IS" sz="2600" dirty="0" smtClean="0">
                <a:solidFill>
                  <a:srgbClr val="404040"/>
                </a:solidFill>
                <a:latin typeface="Helvetica Neue" charset="0"/>
              </a:rPr>
              <a:t>C++ standard (2014)</a:t>
            </a:r>
          </a:p>
          <a:p>
            <a:pPr fontAlgn="base"/>
            <a:endParaRPr lang="is-IS" sz="2600" dirty="0" smtClean="0">
              <a:solidFill>
                <a:srgbClr val="404040"/>
              </a:solidFill>
              <a:latin typeface="Helvetica Neue" charset="0"/>
            </a:endParaRPr>
          </a:p>
          <a:p>
            <a:pPr fontAlgn="base"/>
            <a:r>
              <a:rPr lang="is-IS" sz="2600" dirty="0" smtClean="0">
                <a:solidFill>
                  <a:srgbClr val="404040"/>
                </a:solidFill>
                <a:latin typeface="Helvetica Neue" charset="0"/>
              </a:rPr>
              <a:t>ISO/IEC 14882:2014</a:t>
            </a:r>
          </a:p>
          <a:p>
            <a:pPr fontAlgn="base"/>
            <a:endParaRPr lang="is-IS" sz="2600" dirty="0" smtClean="0">
              <a:solidFill>
                <a:srgbClr val="404040"/>
              </a:solidFill>
              <a:latin typeface="Helvetica Neue" charset="0"/>
            </a:endParaRPr>
          </a:p>
          <a:p>
            <a:pPr fontAlgn="base"/>
            <a:r>
              <a:rPr lang="is-IS" sz="2600" i="0" dirty="0" smtClean="0">
                <a:solidFill>
                  <a:srgbClr val="404040"/>
                </a:solidFill>
                <a:effectLst/>
                <a:latin typeface="Helvetica Neue" charset="0"/>
              </a:rPr>
              <a:t>1358 pages</a:t>
            </a:r>
            <a:endParaRPr lang="is-IS" sz="2600" i="0" dirty="0">
              <a:solidFill>
                <a:srgbClr val="404040"/>
              </a:solidFill>
              <a:effectLst/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6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 we define a program that generates all English sentences?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291" y="1271588"/>
            <a:ext cx="7089418" cy="49053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88000" y="6176963"/>
            <a:ext cx="364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Julia </a:t>
            </a:r>
            <a:r>
              <a:rPr lang="en-US" dirty="0" err="1" smtClean="0"/>
              <a:t>Hockenmaier</a:t>
            </a:r>
            <a:r>
              <a:rPr lang="en-US" dirty="0" smtClean="0"/>
              <a:t>, Intro to NLP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2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sentence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Sentence structure is hierarchical</a:t>
            </a:r>
          </a:p>
          <a:p>
            <a:pPr lvl="1"/>
            <a:r>
              <a:rPr lang="en-US" dirty="0" smtClean="0"/>
              <a:t>A sentence consists of phrases (or constituents)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560" y="3342702"/>
            <a:ext cx="6339840" cy="260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0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have complex constituents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76" y="1960880"/>
            <a:ext cx="8366647" cy="38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7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have complex constituents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Syntactically, constituents behave like simple ones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76" y="2534843"/>
            <a:ext cx="8366647" cy="38418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20098" y="3458680"/>
            <a:ext cx="1479146" cy="1564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374640" y="3769360"/>
            <a:ext cx="1328124" cy="690880"/>
          </a:xfrm>
          <a:custGeom>
            <a:avLst/>
            <a:gdLst>
              <a:gd name="connsiteX0" fmla="*/ 995680 w 1328124"/>
              <a:gd name="connsiteY0" fmla="*/ 690880 h 690880"/>
              <a:gd name="connsiteX1" fmla="*/ 1270000 w 1328124"/>
              <a:gd name="connsiteY1" fmla="*/ 264160 h 690880"/>
              <a:gd name="connsiteX2" fmla="*/ 0 w 1328124"/>
              <a:gd name="connsiteY2" fmla="*/ 0 h 69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8124" h="690880">
                <a:moveTo>
                  <a:pt x="995680" y="690880"/>
                </a:moveTo>
                <a:cubicBezTo>
                  <a:pt x="1215813" y="535093"/>
                  <a:pt x="1435946" y="379307"/>
                  <a:pt x="1270000" y="264160"/>
                </a:cubicBezTo>
                <a:cubicBezTo>
                  <a:pt x="1104054" y="149013"/>
                  <a:pt x="0" y="0"/>
                  <a:pt x="0" y="0"/>
                </a:cubicBezTo>
              </a:path>
            </a:pathLst>
          </a:custGeom>
          <a:noFill/>
          <a:ln w="57150"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Constituency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Groups of words that behave as a single unit or phrase</a:t>
            </a:r>
          </a:p>
          <a:p>
            <a:pPr lvl="1"/>
            <a:r>
              <a:rPr lang="en-US" dirty="0" smtClean="0"/>
              <a:t>E.g., </a:t>
            </a:r>
            <a:r>
              <a:rPr lang="en-US" dirty="0" smtClean="0">
                <a:solidFill>
                  <a:srgbClr val="3C58AD"/>
                </a:solidFill>
              </a:rPr>
              <a:t>Noun phrases</a:t>
            </a:r>
            <a:r>
              <a:rPr lang="en-US" dirty="0" smtClean="0"/>
              <a:t>: the man, a girl with glasses</a:t>
            </a:r>
          </a:p>
          <a:p>
            <a:pPr lvl="1"/>
            <a:r>
              <a:rPr lang="en-US" dirty="0" smtClean="0">
                <a:solidFill>
                  <a:srgbClr val="3C58AD"/>
                </a:solidFill>
              </a:rPr>
              <a:t>Prepositional phrases</a:t>
            </a:r>
            <a:r>
              <a:rPr lang="en-US" dirty="0" smtClean="0"/>
              <a:t>: with classes, on a table</a:t>
            </a:r>
          </a:p>
          <a:p>
            <a:pPr lvl="1"/>
            <a:r>
              <a:rPr lang="en-US" dirty="0" smtClean="0">
                <a:solidFill>
                  <a:srgbClr val="3C58AD"/>
                </a:solidFill>
              </a:rPr>
              <a:t>Verb phrase</a:t>
            </a:r>
            <a:r>
              <a:rPr lang="en-US" dirty="0" smtClean="0"/>
              <a:t>: eat sushi, sleep, sleep soundly</a:t>
            </a:r>
          </a:p>
          <a:p>
            <a:r>
              <a:rPr lang="en-US" dirty="0" smtClean="0"/>
              <a:t>Phrases has a </a:t>
            </a:r>
            <a:r>
              <a:rPr lang="en-US" dirty="0" smtClean="0">
                <a:solidFill>
                  <a:srgbClr val="3C58AD"/>
                </a:solidFill>
              </a:rPr>
              <a:t>head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Other parts called </a:t>
            </a:r>
            <a:r>
              <a:rPr lang="en-US" dirty="0" smtClean="0">
                <a:solidFill>
                  <a:srgbClr val="3C58AD"/>
                </a:solidFill>
              </a:rPr>
              <a:t>dependents</a:t>
            </a:r>
          </a:p>
          <a:p>
            <a:pPr lvl="1"/>
            <a:r>
              <a:rPr lang="en-US" dirty="0" err="1" smtClean="0"/>
              <a:t>E.g</a:t>
            </a:r>
            <a:r>
              <a:rPr lang="en-US" dirty="0" smtClean="0"/>
              <a:t>, the </a:t>
            </a:r>
            <a:r>
              <a:rPr lang="en-US" dirty="0" smtClean="0">
                <a:solidFill>
                  <a:srgbClr val="FF0000"/>
                </a:solidFill>
              </a:rPr>
              <a:t>man</a:t>
            </a:r>
            <a:r>
              <a:rPr lang="en-US" dirty="0" smtClean="0"/>
              <a:t>, </a:t>
            </a:r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girl</a:t>
            </a:r>
            <a:r>
              <a:rPr lang="en-US" dirty="0"/>
              <a:t> with glasses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37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constituents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Substitution</a:t>
                </a:r>
              </a:p>
              <a:p>
                <a:pPr lvl="1"/>
                <a:r>
                  <a:rPr lang="en-US" dirty="0" smtClean="0"/>
                  <a:t>He talks [in class]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⇒</m:t>
                    </m:r>
                  </m:oMath>
                </a14:m>
                <a:r>
                  <a:rPr lang="en-US" dirty="0" smtClean="0"/>
                  <a:t> He talks [</a:t>
                </a:r>
                <a:r>
                  <a:rPr lang="en-US" dirty="0" smtClean="0">
                    <a:solidFill>
                      <a:srgbClr val="3C58AD"/>
                    </a:solidFill>
                  </a:rPr>
                  <a:t>there</a:t>
                </a:r>
                <a:r>
                  <a:rPr lang="en-US" dirty="0" smtClean="0"/>
                  <a:t>]</a:t>
                </a:r>
              </a:p>
              <a:p>
                <a:r>
                  <a:rPr lang="en-US" dirty="0" smtClean="0"/>
                  <a:t>It can move around in a sentence</a:t>
                </a:r>
              </a:p>
              <a:p>
                <a:pPr lvl="1"/>
                <a:r>
                  <a:rPr lang="en-US" dirty="0"/>
                  <a:t>He talks [in class]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[In class], he talks.</a:t>
                </a:r>
              </a:p>
              <a:p>
                <a:r>
                  <a:rPr lang="en-US" dirty="0" smtClean="0"/>
                  <a:t>Can be used as an answer:</a:t>
                </a:r>
              </a:p>
              <a:p>
                <a:pPr lvl="1"/>
                <a:r>
                  <a:rPr lang="en-US" dirty="0" smtClean="0"/>
                  <a:t>Where does he talk? – [In class]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46" t="-1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1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dependencies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Phrases has a </a:t>
            </a:r>
            <a:r>
              <a:rPr lang="en-US" dirty="0">
                <a:solidFill>
                  <a:srgbClr val="3C58AD"/>
                </a:solidFill>
              </a:rPr>
              <a:t>head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Other parts called </a:t>
            </a:r>
            <a:r>
              <a:rPr lang="en-US" dirty="0">
                <a:solidFill>
                  <a:srgbClr val="3C58AD"/>
                </a:solidFill>
              </a:rPr>
              <a:t>dependents</a:t>
            </a:r>
          </a:p>
          <a:p>
            <a:pPr lvl="1"/>
            <a:r>
              <a:rPr lang="en-US" dirty="0" err="1"/>
              <a:t>E.g</a:t>
            </a:r>
            <a:r>
              <a:rPr lang="en-US" dirty="0"/>
              <a:t>, the </a:t>
            </a:r>
            <a:r>
              <a:rPr lang="en-US" dirty="0">
                <a:solidFill>
                  <a:srgbClr val="FF0000"/>
                </a:solidFill>
              </a:rPr>
              <a:t>man</a:t>
            </a:r>
            <a:r>
              <a:rPr lang="en-US" dirty="0"/>
              <a:t>, a </a:t>
            </a:r>
            <a:r>
              <a:rPr lang="en-US" dirty="0">
                <a:solidFill>
                  <a:srgbClr val="FF0000"/>
                </a:solidFill>
              </a:rPr>
              <a:t>girl</a:t>
            </a:r>
            <a:r>
              <a:rPr lang="en-US" dirty="0"/>
              <a:t> with </a:t>
            </a:r>
            <a:r>
              <a:rPr lang="en-US" dirty="0" smtClean="0"/>
              <a:t>glasses</a:t>
            </a:r>
          </a:p>
          <a:p>
            <a:r>
              <a:rPr lang="en-US" dirty="0" smtClean="0"/>
              <a:t>Dependents can be </a:t>
            </a:r>
            <a:r>
              <a:rPr lang="en-US" dirty="0" smtClean="0">
                <a:solidFill>
                  <a:srgbClr val="3C58AD"/>
                </a:solidFill>
              </a:rPr>
              <a:t>arguments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rgbClr val="3C58AD"/>
                </a:solidFill>
              </a:rPr>
              <a:t>adjuncts</a:t>
            </a:r>
          </a:p>
          <a:p>
            <a:r>
              <a:rPr lang="en-US" dirty="0" smtClean="0">
                <a:solidFill>
                  <a:srgbClr val="3C58AD"/>
                </a:solidFill>
              </a:rPr>
              <a:t>Arguments</a:t>
            </a:r>
            <a:r>
              <a:rPr lang="en-US" dirty="0" smtClean="0"/>
              <a:t> are obligatory</a:t>
            </a:r>
          </a:p>
          <a:p>
            <a:pPr lvl="1"/>
            <a:r>
              <a:rPr lang="en-US" dirty="0" smtClean="0"/>
              <a:t>E.g., [</a:t>
            </a:r>
            <a:r>
              <a:rPr lang="en-US" dirty="0" smtClean="0">
                <a:solidFill>
                  <a:srgbClr val="3C58AD"/>
                </a:solidFill>
              </a:rPr>
              <a:t>John</a:t>
            </a:r>
            <a:r>
              <a:rPr lang="en-US" dirty="0" smtClean="0"/>
              <a:t>] likes [</a:t>
            </a:r>
            <a:r>
              <a:rPr lang="en-US" dirty="0" smtClean="0">
                <a:solidFill>
                  <a:srgbClr val="3C58AD"/>
                </a:solidFill>
              </a:rPr>
              <a:t>Mary</a:t>
            </a:r>
            <a:r>
              <a:rPr lang="en-US" dirty="0" smtClean="0"/>
              <a:t>]</a:t>
            </a:r>
          </a:p>
          <a:p>
            <a:r>
              <a:rPr lang="en-US" dirty="0" smtClean="0">
                <a:solidFill>
                  <a:srgbClr val="3C58AD"/>
                </a:solidFill>
              </a:rPr>
              <a:t>Adjuncts</a:t>
            </a:r>
            <a:r>
              <a:rPr lang="en-US" dirty="0" smtClean="0"/>
              <a:t> are optional</a:t>
            </a:r>
          </a:p>
          <a:p>
            <a:pPr lvl="1"/>
            <a:r>
              <a:rPr lang="en-US" dirty="0" smtClean="0"/>
              <a:t>E.g., John runs [</a:t>
            </a:r>
            <a:r>
              <a:rPr lang="en-US" dirty="0" smtClean="0">
                <a:solidFill>
                  <a:srgbClr val="3C58AD"/>
                </a:solidFill>
              </a:rPr>
              <a:t>fast</a:t>
            </a:r>
            <a:r>
              <a:rPr lang="en-US" dirty="0" smtClean="0"/>
              <a:t>] </a:t>
            </a:r>
          </a:p>
          <a:p>
            <a:pPr lvl="1"/>
            <a:r>
              <a:rPr lang="en-US" dirty="0" smtClean="0"/>
              <a:t>Adverbs, PPs, Adjectives</a:t>
            </a:r>
            <a:r>
              <a:rPr lang="is-IS" dirty="0" smtClean="0"/>
              <a:t>… 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57345" y="3602421"/>
            <a:ext cx="3484180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3C58AD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All arguments have to be present and cannot be occupied multiple times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5543550" y="4889692"/>
            <a:ext cx="3484180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3C58AD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Can be an arbitrary number of adjuncts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6804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represent the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" y="1597424"/>
            <a:ext cx="8321040" cy="425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3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Dependency 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Dependency grammar describe the structure of sentences as a graph (tree)</a:t>
            </a:r>
          </a:p>
          <a:p>
            <a:pPr lvl="1"/>
            <a:r>
              <a:rPr lang="en-US" dirty="0" smtClean="0">
                <a:solidFill>
                  <a:srgbClr val="3C58AD"/>
                </a:solidFill>
              </a:rPr>
              <a:t>Nodes</a:t>
            </a:r>
            <a:r>
              <a:rPr lang="en-US" dirty="0" smtClean="0"/>
              <a:t> represent </a:t>
            </a:r>
            <a:r>
              <a:rPr lang="en-US" dirty="0" smtClean="0">
                <a:solidFill>
                  <a:srgbClr val="3C58AD"/>
                </a:solidFill>
              </a:rPr>
              <a:t>words</a:t>
            </a:r>
          </a:p>
          <a:p>
            <a:pPr lvl="1"/>
            <a:r>
              <a:rPr lang="en-US" dirty="0" smtClean="0">
                <a:solidFill>
                  <a:srgbClr val="3C58AD"/>
                </a:solidFill>
              </a:rPr>
              <a:t>Edges</a:t>
            </a:r>
            <a:r>
              <a:rPr lang="en-US" dirty="0" smtClean="0"/>
              <a:t> represent </a:t>
            </a:r>
            <a:r>
              <a:rPr lang="en-US" dirty="0" smtClean="0">
                <a:solidFill>
                  <a:srgbClr val="3C58AD"/>
                </a:solidFill>
              </a:rPr>
              <a:t>dependencies</a:t>
            </a:r>
          </a:p>
          <a:p>
            <a:endParaRPr lang="en-US" dirty="0">
              <a:solidFill>
                <a:srgbClr val="3C58A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845" y="3688624"/>
            <a:ext cx="6798310" cy="25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6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sentence structure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64" y="1879600"/>
            <a:ext cx="6588216" cy="323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7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Phrases structure 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be modeled by Context-free grammars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87" y="2380937"/>
            <a:ext cx="7003047" cy="321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7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5447"/>
            <a:ext cx="7886700" cy="673260"/>
          </a:xfrm>
        </p:spPr>
        <p:txBody>
          <a:bodyPr/>
          <a:lstStyle/>
          <a:p>
            <a:r>
              <a:rPr lang="en-US" dirty="0" smtClean="0"/>
              <a:t>Context-free grammars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358" y="1424577"/>
            <a:ext cx="5827391" cy="459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Parse tree defined by CFG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0" y="1721008"/>
            <a:ext cx="8321040" cy="383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1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Generate sentences by CFG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18" y="1615439"/>
            <a:ext cx="8528901" cy="399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Noun Phrases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84" y="1335991"/>
            <a:ext cx="7885569" cy="32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0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verb phrase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088" y="1270861"/>
            <a:ext cx="5244881" cy="459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990" y="1584435"/>
            <a:ext cx="4688113" cy="400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0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Markov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 eat </a:t>
            </a:r>
            <a:r>
              <a:rPr lang="en-US" dirty="0" err="1" smtClean="0"/>
              <a:t>shshi</a:t>
            </a:r>
            <a:r>
              <a:rPr lang="en-US" dirty="0"/>
              <a:t>;</a:t>
            </a:r>
            <a:r>
              <a:rPr lang="en-US" dirty="0" smtClean="0"/>
              <a:t> I eat meat; you eat banana</a:t>
            </a:r>
            <a:r>
              <a:rPr lang="is-IS" dirty="0" smtClean="0"/>
              <a:t>…</a:t>
            </a:r>
          </a:p>
          <a:p>
            <a:endParaRPr lang="en-US" dirty="0" smtClean="0"/>
          </a:p>
          <a:p>
            <a:r>
              <a:rPr lang="en-US" dirty="0" smtClean="0"/>
              <a:t>Great, it covers many sentences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23" y="1270861"/>
            <a:ext cx="7657554" cy="27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take different arguments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>
                <a:solidFill>
                  <a:srgbClr val="3C58AD"/>
                </a:solidFill>
              </a:rPr>
              <a:t>[Good] </a:t>
            </a:r>
            <a:r>
              <a:rPr lang="en-US" sz="2600" dirty="0" smtClean="0"/>
              <a:t>I eat sushi</a:t>
            </a:r>
          </a:p>
          <a:p>
            <a:r>
              <a:rPr lang="en-US" sz="2600" dirty="0" smtClean="0">
                <a:solidFill>
                  <a:srgbClr val="FF0000"/>
                </a:solidFill>
              </a:rPr>
              <a:t>[Bad] </a:t>
            </a:r>
            <a:r>
              <a:rPr lang="en-US" sz="2600" dirty="0" smtClean="0"/>
              <a:t>I </a:t>
            </a:r>
            <a:r>
              <a:rPr lang="en-US" sz="2600" dirty="0" smtClean="0"/>
              <a:t>run sushi</a:t>
            </a:r>
            <a:endParaRPr lang="en-US" sz="2600" dirty="0" smtClean="0"/>
          </a:p>
          <a:p>
            <a:r>
              <a:rPr lang="en-US" sz="2600" dirty="0" smtClean="0">
                <a:solidFill>
                  <a:srgbClr val="FF0000"/>
                </a:solidFill>
              </a:rPr>
              <a:t>[Bad] </a:t>
            </a:r>
            <a:r>
              <a:rPr lang="en-US" sz="2600" dirty="0" smtClean="0"/>
              <a:t>I give sushi</a:t>
            </a:r>
            <a:endParaRPr lang="en-US" sz="2600" dirty="0"/>
          </a:p>
          <a:p>
            <a:endParaRPr lang="en-US" sz="2600" dirty="0" smtClean="0"/>
          </a:p>
          <a:p>
            <a:r>
              <a:rPr lang="en-US" sz="2600" dirty="0" smtClean="0">
                <a:solidFill>
                  <a:srgbClr val="3C58AD"/>
                </a:solidFill>
              </a:rPr>
              <a:t>Intransitive</a:t>
            </a:r>
            <a:r>
              <a:rPr lang="en-US" sz="2600" dirty="0" smtClean="0"/>
              <a:t> verbs (sleep): no object</a:t>
            </a:r>
          </a:p>
          <a:p>
            <a:r>
              <a:rPr lang="en-US" sz="2600" dirty="0" smtClean="0">
                <a:solidFill>
                  <a:srgbClr val="3C58AD"/>
                </a:solidFill>
              </a:rPr>
              <a:t>Transitive</a:t>
            </a:r>
            <a:r>
              <a:rPr lang="en-US" sz="2600" dirty="0" smtClean="0"/>
              <a:t> verbs (eat): take one direct object</a:t>
            </a:r>
          </a:p>
          <a:p>
            <a:r>
              <a:rPr lang="en-US" sz="2600" dirty="0" err="1" smtClean="0">
                <a:solidFill>
                  <a:srgbClr val="3C58AD"/>
                </a:solidFill>
              </a:rPr>
              <a:t>Ditransitive</a:t>
            </a:r>
            <a:r>
              <a:rPr lang="en-US" sz="2600" dirty="0" smtClean="0">
                <a:solidFill>
                  <a:srgbClr val="3C58AD"/>
                </a:solidFill>
              </a:rPr>
              <a:t> </a:t>
            </a:r>
            <a:r>
              <a:rPr lang="en-US" sz="2600" dirty="0" smtClean="0"/>
              <a:t>verbs (give): take an additional indirect object.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37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better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35" y="1270861"/>
            <a:ext cx="7302899" cy="357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1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is recursive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4550" y="1272067"/>
            <a:ext cx="5314950" cy="314637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34720" y="4652120"/>
            <a:ext cx="61268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Adjectives can modify nouns. </a:t>
            </a:r>
          </a:p>
          <a:p>
            <a:r>
              <a:rPr lang="en-US" sz="2600" dirty="0" smtClean="0"/>
              <a:t>We can have unlimited modifiers (in theory)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66683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know how to model the simple 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288" y="1940560"/>
            <a:ext cx="7303474" cy="30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4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Recursion can be more complex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574" y="1038387"/>
            <a:ext cx="6614160" cy="2024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80" y="2778101"/>
            <a:ext cx="7609840" cy="34885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92881" y="3152960"/>
            <a:ext cx="3854854" cy="892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3C58AD"/>
                </a:solidFill>
              </a:rPr>
              <a:t>We can have another noun  phrase in preposition</a:t>
            </a:r>
            <a:endParaRPr lang="en-US" sz="2600" dirty="0">
              <a:solidFill>
                <a:srgbClr val="3C58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8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Syntactic parsing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Idea: model </a:t>
            </a:r>
            <a:r>
              <a:rPr lang="en-US" dirty="0" smtClean="0"/>
              <a:t>language as a recursive generating process</a:t>
            </a:r>
          </a:p>
          <a:p>
            <a:pPr lvl="1"/>
            <a:r>
              <a:rPr lang="en-US" dirty="0" smtClean="0"/>
              <a:t>Often use a tree </a:t>
            </a:r>
            <a:r>
              <a:rPr lang="en-US" dirty="0" smtClean="0"/>
              <a:t>structure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ecompose a sentence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CS6501: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5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43885</TotalTime>
  <Words>587</Words>
  <Application>Microsoft Macintosh PowerPoint</Application>
  <PresentationFormat>On-screen Show (4:3)</PresentationFormat>
  <Paragraphs>147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Calibri</vt:lpstr>
      <vt:lpstr>Cambria Math</vt:lpstr>
      <vt:lpstr>Helvetica Neue</vt:lpstr>
      <vt:lpstr>Times New Roman</vt:lpstr>
      <vt:lpstr>Verdana</vt:lpstr>
      <vt:lpstr>Wingdings</vt:lpstr>
      <vt:lpstr>Arial</vt:lpstr>
      <vt:lpstr>Office Theme</vt:lpstr>
      <vt:lpstr>1_Office Theme</vt:lpstr>
      <vt:lpstr>Lecture 7: Language Structure: Grammar</vt:lpstr>
      <vt:lpstr>Basic sentence structure </vt:lpstr>
      <vt:lpstr>A Markov Model</vt:lpstr>
      <vt:lpstr>Words take different arguments</vt:lpstr>
      <vt:lpstr>A better model</vt:lpstr>
      <vt:lpstr>Language is recursive</vt:lpstr>
      <vt:lpstr>We know how to model the simple one</vt:lpstr>
      <vt:lpstr>Recursion can be more complex</vt:lpstr>
      <vt:lpstr>Syntactic parsing</vt:lpstr>
      <vt:lpstr>What is grammar?</vt:lpstr>
      <vt:lpstr>Can we define a program that generates all English sentences?</vt:lpstr>
      <vt:lpstr>What is sentence structure</vt:lpstr>
      <vt:lpstr>Can have complex constituents</vt:lpstr>
      <vt:lpstr>Can have complex constituents</vt:lpstr>
      <vt:lpstr>Constituency</vt:lpstr>
      <vt:lpstr>Properties of constituents</vt:lpstr>
      <vt:lpstr>Types of dependencies</vt:lpstr>
      <vt:lpstr>How to represent the structure</vt:lpstr>
      <vt:lpstr>Dependency Trees</vt:lpstr>
      <vt:lpstr>Phrases structure trees</vt:lpstr>
      <vt:lpstr>Context-free grammars</vt:lpstr>
      <vt:lpstr>Parse tree defined by CFG</vt:lpstr>
      <vt:lpstr>Generate sentences by CFG</vt:lpstr>
      <vt:lpstr>Example: Noun Phrases</vt:lpstr>
      <vt:lpstr>Example: verb phrase</vt:lpstr>
      <vt:lpstr>Sentences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Kai-Wei Chang</dc:creator>
  <cp:lastModifiedBy>Kai-Wei Chang</cp:lastModifiedBy>
  <cp:revision>127</cp:revision>
  <cp:lastPrinted>2017-11-02T19:40:00Z</cp:lastPrinted>
  <dcterms:created xsi:type="dcterms:W3CDTF">2015-09-15T19:03:29Z</dcterms:created>
  <dcterms:modified xsi:type="dcterms:W3CDTF">2017-11-02T20:47:17Z</dcterms:modified>
</cp:coreProperties>
</file>